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425" r:id="rId2"/>
    <p:sldId id="475" r:id="rId3"/>
    <p:sldId id="472" r:id="rId4"/>
    <p:sldId id="467" r:id="rId5"/>
    <p:sldId id="442" r:id="rId6"/>
    <p:sldId id="452" r:id="rId7"/>
    <p:sldId id="471" r:id="rId8"/>
    <p:sldId id="470" r:id="rId9"/>
    <p:sldId id="468" r:id="rId10"/>
    <p:sldId id="459" r:id="rId11"/>
  </p:sldIdLst>
  <p:sldSz cx="12192000" cy="6858000"/>
  <p:notesSz cx="6800850" cy="9931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28" userDrawn="1">
          <p15:clr>
            <a:srgbClr val="A4A3A4"/>
          </p15:clr>
        </p15:guide>
        <p15:guide id="2"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93827B-C697-45EF-9E54-A91564E1F501}" v="5" dt="2024-08-18T21:03:43.9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vertBarState="minimized">
    <p:restoredLeft sz="5280" autoAdjust="0"/>
    <p:restoredTop sz="61250" autoAdjust="0"/>
  </p:normalViewPr>
  <p:slideViewPr>
    <p:cSldViewPr snapToGrid="0">
      <p:cViewPr varScale="1">
        <p:scale>
          <a:sx n="42" d="100"/>
          <a:sy n="42" d="100"/>
        </p:scale>
        <p:origin x="1960" y="28"/>
      </p:cViewPr>
      <p:guideLst>
        <p:guide orient="horz" pos="2160"/>
        <p:guide pos="3840"/>
      </p:guideLst>
    </p:cSldViewPr>
  </p:slideViewPr>
  <p:outlineViewPr>
    <p:cViewPr>
      <p:scale>
        <a:sx n="33" d="100"/>
        <a:sy n="33" d="100"/>
      </p:scale>
      <p:origin x="0" y="-116400"/>
    </p:cViewPr>
  </p:outlineViewPr>
  <p:notesTextViewPr>
    <p:cViewPr>
      <p:scale>
        <a:sx n="1" d="1"/>
        <a:sy n="1" d="1"/>
      </p:scale>
      <p:origin x="0" y="0"/>
    </p:cViewPr>
  </p:notesTextViewPr>
  <p:sorterViewPr>
    <p:cViewPr varScale="1">
      <p:scale>
        <a:sx n="100" d="100"/>
        <a:sy n="100" d="100"/>
      </p:scale>
      <p:origin x="0" y="0"/>
    </p:cViewPr>
  </p:sorterViewPr>
  <p:notesViewPr>
    <p:cSldViewPr snapToGrid="0" showGuides="1">
      <p:cViewPr varScale="1">
        <p:scale>
          <a:sx n="62" d="100"/>
          <a:sy n="62" d="100"/>
        </p:scale>
        <p:origin x="1506" y="90"/>
      </p:cViewPr>
      <p:guideLst>
        <p:guide orient="horz" pos="3128"/>
        <p:guide pos="214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eronica Vargas" userId="133d4c20472efb74" providerId="LiveId" clId="{4E93827B-C697-45EF-9E54-A91564E1F501}"/>
    <pc:docChg chg="custSel modSld modNotesMaster">
      <pc:chgData name="Veronica Vargas" userId="133d4c20472efb74" providerId="LiveId" clId="{4E93827B-C697-45EF-9E54-A91564E1F501}" dt="2024-08-18T20:50:21.485" v="360"/>
      <pc:docMkLst>
        <pc:docMk/>
      </pc:docMkLst>
      <pc:sldChg chg="modSp mod modNotesTx">
        <pc:chgData name="Veronica Vargas" userId="133d4c20472efb74" providerId="LiveId" clId="{4E93827B-C697-45EF-9E54-A91564E1F501}" dt="2024-08-18T16:30:44.962" v="65" actId="14100"/>
        <pc:sldMkLst>
          <pc:docMk/>
          <pc:sldMk cId="3280406198" sldId="442"/>
        </pc:sldMkLst>
        <pc:spChg chg="mod">
          <ac:chgData name="Veronica Vargas" userId="133d4c20472efb74" providerId="LiveId" clId="{4E93827B-C697-45EF-9E54-A91564E1F501}" dt="2024-08-16T16:56:35.536" v="4" actId="14100"/>
          <ac:spMkLst>
            <pc:docMk/>
            <pc:sldMk cId="3280406198" sldId="442"/>
            <ac:spMk id="7" creationId="{68A1ADC5-420A-EF00-E2B4-8A887F4276FD}"/>
          </ac:spMkLst>
        </pc:spChg>
        <pc:graphicFrameChg chg="mod">
          <ac:chgData name="Veronica Vargas" userId="133d4c20472efb74" providerId="LiveId" clId="{4E93827B-C697-45EF-9E54-A91564E1F501}" dt="2024-08-18T16:30:44.962" v="65" actId="14100"/>
          <ac:graphicFrameMkLst>
            <pc:docMk/>
            <pc:sldMk cId="3280406198" sldId="442"/>
            <ac:graphicFrameMk id="6" creationId="{6388CADB-B415-FC96-370C-BA0DABC58F51}"/>
          </ac:graphicFrameMkLst>
        </pc:graphicFrameChg>
      </pc:sldChg>
      <pc:sldChg chg="modNotesTx">
        <pc:chgData name="Veronica Vargas" userId="133d4c20472efb74" providerId="LiveId" clId="{4E93827B-C697-45EF-9E54-A91564E1F501}" dt="2024-08-16T16:57:08.675" v="5"/>
        <pc:sldMkLst>
          <pc:docMk/>
          <pc:sldMk cId="3610291116" sldId="452"/>
        </pc:sldMkLst>
      </pc:sldChg>
      <pc:sldChg chg="modNotesTx">
        <pc:chgData name="Veronica Vargas" userId="133d4c20472efb74" providerId="LiveId" clId="{4E93827B-C697-45EF-9E54-A91564E1F501}" dt="2024-08-18T16:33:34.774" v="79" actId="6549"/>
        <pc:sldMkLst>
          <pc:docMk/>
          <pc:sldMk cId="122536057" sldId="467"/>
        </pc:sldMkLst>
      </pc:sldChg>
      <pc:sldChg chg="modNotesTx">
        <pc:chgData name="Veronica Vargas" userId="133d4c20472efb74" providerId="LiveId" clId="{4E93827B-C697-45EF-9E54-A91564E1F501}" dt="2024-08-16T16:59:08.071" v="9"/>
        <pc:sldMkLst>
          <pc:docMk/>
          <pc:sldMk cId="4284047611" sldId="468"/>
        </pc:sldMkLst>
      </pc:sldChg>
      <pc:sldChg chg="modNotesTx">
        <pc:chgData name="Veronica Vargas" userId="133d4c20472efb74" providerId="LiveId" clId="{4E93827B-C697-45EF-9E54-A91564E1F501}" dt="2024-08-18T20:19:12.789" v="359" actId="20577"/>
        <pc:sldMkLst>
          <pc:docMk/>
          <pc:sldMk cId="1522133273" sldId="470"/>
        </pc:sldMkLst>
      </pc:sldChg>
      <pc:sldChg chg="modSp mod modNotesTx">
        <pc:chgData name="Veronica Vargas" userId="133d4c20472efb74" providerId="LiveId" clId="{4E93827B-C697-45EF-9E54-A91564E1F501}" dt="2024-08-18T20:12:57.248" v="149" actId="6549"/>
        <pc:sldMkLst>
          <pc:docMk/>
          <pc:sldMk cId="757480427" sldId="471"/>
        </pc:sldMkLst>
        <pc:spChg chg="mod">
          <ac:chgData name="Veronica Vargas" userId="133d4c20472efb74" providerId="LiveId" clId="{4E93827B-C697-45EF-9E54-A91564E1F501}" dt="2024-08-18T16:31:26.515" v="67" actId="14100"/>
          <ac:spMkLst>
            <pc:docMk/>
            <pc:sldMk cId="757480427" sldId="471"/>
            <ac:spMk id="3" creationId="{102DC0D2-32EA-F6F1-EC37-CDF83DA3BCF4}"/>
          </ac:spMkLst>
        </pc:spChg>
      </pc:sldChg>
      <pc:sldChg chg="modNotesTx">
        <pc:chgData name="Veronica Vargas" userId="133d4c20472efb74" providerId="LiveId" clId="{4E93827B-C697-45EF-9E54-A91564E1F501}" dt="2024-08-16T16:54:22.124" v="1"/>
        <pc:sldMkLst>
          <pc:docMk/>
          <pc:sldMk cId="3462715395" sldId="472"/>
        </pc:sldMkLst>
      </pc:sldChg>
      <pc:sldChg chg="modNotesTx">
        <pc:chgData name="Veronica Vargas" userId="133d4c20472efb74" providerId="LiveId" clId="{4E93827B-C697-45EF-9E54-A91564E1F501}" dt="2024-08-18T20:16:51.940" v="352" actId="20577"/>
        <pc:sldMkLst>
          <pc:docMk/>
          <pc:sldMk cId="2011793886" sldId="475"/>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Veronica\Documents\R&amp;D\Rackiffe\Grafo%20Natural.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Veronica\Documents\R&amp;D\Rackiffe\Grafo%20Natural.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d.docs.live.net/133d4c20472efb74/Documentos/Documents/JLME/numbers.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155404383975813"/>
          <c:y val="0.21338467913175407"/>
          <c:w val="0.39129478458049882"/>
          <c:h val="0.55643389080660832"/>
        </c:manualLayout>
      </c:layout>
      <c:pieChart>
        <c:varyColors val="1"/>
        <c:ser>
          <c:idx val="0"/>
          <c:order val="0"/>
          <c:spPr>
            <a:noFill/>
            <a:ln w="0">
              <a:solidFill>
                <a:schemeClr val="tx1">
                  <a:lumMod val="50000"/>
                  <a:lumOff val="50000"/>
                </a:schemeClr>
              </a:solidFill>
            </a:ln>
          </c:spPr>
          <c:dPt>
            <c:idx val="0"/>
            <c:bubble3D val="0"/>
            <c:spPr>
              <a:solidFill>
                <a:schemeClr val="accent5"/>
              </a:solidFill>
              <a:ln w="0">
                <a:solidFill>
                  <a:schemeClr val="tx1">
                    <a:lumMod val="50000"/>
                    <a:lumOff val="50000"/>
                  </a:schemeClr>
                </a:solidFill>
              </a:ln>
              <a:effectLst/>
            </c:spPr>
            <c:extLst>
              <c:ext xmlns:c16="http://schemas.microsoft.com/office/drawing/2014/chart" uri="{C3380CC4-5D6E-409C-BE32-E72D297353CC}">
                <c16:uniqueId val="{00000001-DC80-46A9-8BCA-78266CD2ECDD}"/>
              </c:ext>
            </c:extLst>
          </c:dPt>
          <c:dPt>
            <c:idx val="1"/>
            <c:bubble3D val="0"/>
            <c:spPr>
              <a:solidFill>
                <a:schemeClr val="tx2"/>
              </a:solidFill>
              <a:ln w="0">
                <a:solidFill>
                  <a:schemeClr val="tx1">
                    <a:lumMod val="50000"/>
                    <a:lumOff val="50000"/>
                  </a:schemeClr>
                </a:solidFill>
              </a:ln>
              <a:effectLst/>
            </c:spPr>
            <c:extLst>
              <c:ext xmlns:c16="http://schemas.microsoft.com/office/drawing/2014/chart" uri="{C3380CC4-5D6E-409C-BE32-E72D297353CC}">
                <c16:uniqueId val="{00000003-DC80-46A9-8BCA-78266CD2ECDD}"/>
              </c:ext>
            </c:extLst>
          </c:dPt>
          <c:dPt>
            <c:idx val="2"/>
            <c:bubble3D val="0"/>
            <c:spPr>
              <a:noFill/>
              <a:ln w="0">
                <a:solidFill>
                  <a:schemeClr val="tx1">
                    <a:lumMod val="50000"/>
                    <a:lumOff val="50000"/>
                  </a:schemeClr>
                </a:solidFill>
              </a:ln>
              <a:effectLst/>
            </c:spPr>
            <c:extLst>
              <c:ext xmlns:c16="http://schemas.microsoft.com/office/drawing/2014/chart" uri="{C3380CC4-5D6E-409C-BE32-E72D297353CC}">
                <c16:uniqueId val="{00000005-DC80-46A9-8BCA-78266CD2ECDD}"/>
              </c:ext>
            </c:extLst>
          </c:dPt>
          <c:dPt>
            <c:idx val="3"/>
            <c:bubble3D val="0"/>
            <c:spPr>
              <a:noFill/>
              <a:ln w="0">
                <a:solidFill>
                  <a:schemeClr val="tx1">
                    <a:lumMod val="50000"/>
                    <a:lumOff val="50000"/>
                  </a:schemeClr>
                </a:solidFill>
              </a:ln>
              <a:effectLst/>
            </c:spPr>
            <c:extLst>
              <c:ext xmlns:c16="http://schemas.microsoft.com/office/drawing/2014/chart" uri="{C3380CC4-5D6E-409C-BE32-E72D297353CC}">
                <c16:uniqueId val="{00000007-DC80-46A9-8BCA-78266CD2ECDD}"/>
              </c:ext>
            </c:extLst>
          </c:dPt>
          <c:dPt>
            <c:idx val="4"/>
            <c:bubble3D val="0"/>
            <c:spPr>
              <a:noFill/>
              <a:ln w="0">
                <a:solidFill>
                  <a:schemeClr val="tx1">
                    <a:lumMod val="50000"/>
                    <a:lumOff val="50000"/>
                  </a:schemeClr>
                </a:solidFill>
              </a:ln>
              <a:effectLst/>
            </c:spPr>
            <c:extLst>
              <c:ext xmlns:c16="http://schemas.microsoft.com/office/drawing/2014/chart" uri="{C3380CC4-5D6E-409C-BE32-E72D297353CC}">
                <c16:uniqueId val="{00000009-DC80-46A9-8BCA-78266CD2ECDD}"/>
              </c:ext>
            </c:extLst>
          </c:dPt>
          <c:dLbls>
            <c:dLbl>
              <c:idx val="0"/>
              <c:layout>
                <c:manualLayout>
                  <c:x val="1.806909362173317E-2"/>
                  <c:y val="8.5462867119077829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DC80-46A9-8BCA-78266CD2ECDD}"/>
                </c:ext>
              </c:extLst>
            </c:dLbl>
            <c:dLbl>
              <c:idx val="1"/>
              <c:layout>
                <c:manualLayout>
                  <c:x val="6.3566645276547365E-3"/>
                  <c:y val="-8.1014808891671466E-2"/>
                </c:manualLayout>
              </c:layout>
              <c:tx>
                <c:rich>
                  <a:bodyPr/>
                  <a:lstStyle/>
                  <a:p>
                    <a:r>
                      <a:rPr lang="en-US" dirty="0"/>
                      <a:t>Nature inspired </a:t>
                    </a:r>
                    <a:r>
                      <a:rPr lang="en-US" baseline="0" dirty="0"/>
                      <a:t>
</a:t>
                    </a:r>
                    <a:fld id="{EC849E7C-25CB-4317-BE24-32082C939E91}" type="PERCENTAGE">
                      <a:rPr lang="en-US" baseline="0"/>
                      <a:pPr/>
                      <a:t>[PORCENTAJE]</a:t>
                    </a:fld>
                    <a:endParaRPr lang="en-US" baseline="0" dirty="0"/>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DC80-46A9-8BCA-78266CD2ECDD}"/>
                </c:ext>
              </c:extLst>
            </c:dLbl>
            <c:dLbl>
              <c:idx val="2"/>
              <c:layout>
                <c:manualLayout>
                  <c:x val="-4.3294531030475314E-2"/>
                  <c:y val="-7.3971399834400681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DC80-46A9-8BCA-78266CD2ECDD}"/>
                </c:ext>
              </c:extLst>
            </c:dLbl>
            <c:dLbl>
              <c:idx val="3"/>
              <c:layout>
                <c:manualLayout>
                  <c:x val="-5.9430380213664757E-2"/>
                  <c:y val="0.111271676983917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DC80-46A9-8BCA-78266CD2ECDD}"/>
                </c:ext>
              </c:extLst>
            </c:dLbl>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Segoe UI" panose="020B0502040204020203" pitchFamily="34" charset="0"/>
                    <a:ea typeface="+mn-ea"/>
                    <a:cs typeface="Segoe UI" panose="020B0502040204020203" pitchFamily="34" charset="0"/>
                  </a:defRPr>
                </a:pPr>
                <a:endParaRPr lang="es-CR"/>
              </a:p>
            </c:txPr>
            <c:showLegendKey val="0"/>
            <c:showVal val="0"/>
            <c:showCatName val="1"/>
            <c:showSerName val="0"/>
            <c:showPercent val="1"/>
            <c:showBubbleSize val="0"/>
            <c:showLeaderLines val="0"/>
            <c:extLst>
              <c:ext xmlns:c15="http://schemas.microsoft.com/office/drawing/2012/chart" uri="{CE6537A1-D6FC-4f65-9D91-7224C49458BB}"/>
            </c:extLst>
          </c:dLbls>
          <c:cat>
            <c:strRef>
              <c:f>'Pivot Table_Sheet8_1'!$AO$26:$AO$30</c:f>
              <c:strCache>
                <c:ptCount val="5"/>
                <c:pt idx="0">
                  <c:v>Natural</c:v>
                </c:pt>
                <c:pt idx="1">
                  <c:v>Mimic nature &amp; Semi-synthetic</c:v>
                </c:pt>
                <c:pt idx="2">
                  <c:v>Synthetic</c:v>
                </c:pt>
                <c:pt idx="3">
                  <c:v>Biological</c:v>
                </c:pt>
                <c:pt idx="4">
                  <c:v>Vaccines</c:v>
                </c:pt>
              </c:strCache>
            </c:strRef>
          </c:cat>
          <c:val>
            <c:numRef>
              <c:f>'Pivot Table_Sheet8_1'!$AP$26:$AP$30</c:f>
              <c:numCache>
                <c:formatCode>General</c:formatCode>
                <c:ptCount val="5"/>
                <c:pt idx="0">
                  <c:v>441</c:v>
                </c:pt>
                <c:pt idx="1">
                  <c:v>489</c:v>
                </c:pt>
                <c:pt idx="2">
                  <c:v>463</c:v>
                </c:pt>
                <c:pt idx="3">
                  <c:v>346</c:v>
                </c:pt>
                <c:pt idx="4">
                  <c:v>142</c:v>
                </c:pt>
              </c:numCache>
            </c:numRef>
          </c:val>
          <c:extLst>
            <c:ext xmlns:c16="http://schemas.microsoft.com/office/drawing/2014/chart" uri="{C3380CC4-5D6E-409C-BE32-E72D297353CC}">
              <c16:uniqueId val="{0000000A-DC80-46A9-8BCA-78266CD2ECDD}"/>
            </c:ext>
          </c:extLst>
        </c:ser>
        <c:dLbls>
          <c:showLegendKey val="0"/>
          <c:showVal val="0"/>
          <c:showCatName val="1"/>
          <c:showSerName val="0"/>
          <c:showPercent val="1"/>
          <c:showBubbleSize val="0"/>
          <c:showLeaderLines val="0"/>
        </c:dLbls>
        <c:firstSliceAng val="0"/>
      </c:pieChart>
      <c:spPr>
        <a:noFill/>
        <a:ln>
          <a:noFill/>
        </a:ln>
        <a:effectLst/>
      </c:spPr>
    </c:plotArea>
    <c:plotVisOnly val="1"/>
    <c:dispBlanksAs val="gap"/>
    <c:showDLblsOverMax val="0"/>
  </c:chart>
  <c:spPr>
    <a:noFill/>
    <a:ln w="0">
      <a:noFill/>
    </a:ln>
    <a:effectLst/>
  </c:spPr>
  <c:txPr>
    <a:bodyPr/>
    <a:lstStyle/>
    <a:p>
      <a:pPr>
        <a:defRPr sz="2000">
          <a:latin typeface="Segoe UI" panose="020B0502040204020203" pitchFamily="34" charset="0"/>
          <a:cs typeface="Segoe UI" panose="020B0502040204020203" pitchFamily="34" charset="0"/>
        </a:defRPr>
      </a:pPr>
      <a:endParaRPr lang="es-C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173722427201181"/>
          <c:y val="1.9331727844078321E-2"/>
          <c:w val="0.38997119147520798"/>
          <c:h val="0.85881240248947155"/>
        </c:manualLayout>
      </c:layout>
      <c:pieChart>
        <c:varyColors val="1"/>
        <c:ser>
          <c:idx val="0"/>
          <c:order val="0"/>
          <c:spPr>
            <a:noFill/>
            <a:ln>
              <a:solidFill>
                <a:schemeClr val="tx2"/>
              </a:solidFill>
            </a:ln>
          </c:spPr>
          <c:dPt>
            <c:idx val="0"/>
            <c:bubble3D val="0"/>
            <c:spPr>
              <a:noFill/>
              <a:ln>
                <a:solidFill>
                  <a:schemeClr val="tx2"/>
                </a:solid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AD46-4AED-8325-029ABE23D383}"/>
              </c:ext>
            </c:extLst>
          </c:dPt>
          <c:dPt>
            <c:idx val="1"/>
            <c:bubble3D val="0"/>
            <c:spPr>
              <a:noFill/>
              <a:ln>
                <a:solidFill>
                  <a:schemeClr val="tx2"/>
                </a:solid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AD46-4AED-8325-029ABE23D383}"/>
              </c:ext>
            </c:extLst>
          </c:dPt>
          <c:dPt>
            <c:idx val="2"/>
            <c:bubble3D val="0"/>
            <c:spPr>
              <a:noFill/>
              <a:ln>
                <a:solidFill>
                  <a:schemeClr val="tx2"/>
                </a:solid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AD46-4AED-8325-029ABE23D383}"/>
              </c:ext>
            </c:extLst>
          </c:dPt>
          <c:dPt>
            <c:idx val="3"/>
            <c:bubble3D val="0"/>
            <c:spPr>
              <a:solidFill>
                <a:schemeClr val="accent1"/>
              </a:solidFill>
              <a:ln>
                <a:solidFill>
                  <a:schemeClr val="tx2"/>
                </a:solid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AD46-4AED-8325-029ABE23D383}"/>
              </c:ext>
            </c:extLst>
          </c:dPt>
          <c:dPt>
            <c:idx val="4"/>
            <c:bubble3D val="0"/>
            <c:spPr>
              <a:solidFill>
                <a:schemeClr val="tx2">
                  <a:lumMod val="75000"/>
                </a:schemeClr>
              </a:solidFill>
              <a:ln>
                <a:solidFill>
                  <a:schemeClr val="tx2"/>
                </a:solid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AD46-4AED-8325-029ABE23D383}"/>
              </c:ext>
            </c:extLst>
          </c:dPt>
          <c:dLbls>
            <c:dLbl>
              <c:idx val="0"/>
              <c:layout>
                <c:manualLayout>
                  <c:x val="-2.6410162140450791E-2"/>
                  <c:y val="2.1685701893884635E-2"/>
                </c:manualLayout>
              </c:layout>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mn-lt"/>
                      <a:ea typeface="+mn-ea"/>
                      <a:cs typeface="+mn-cs"/>
                    </a:defRPr>
                  </a:pPr>
                  <a:endParaRPr lang="es-CR"/>
                </a:p>
              </c:txPr>
              <c:dLblPos val="bestFit"/>
              <c:showLegendKey val="0"/>
              <c:showVal val="0"/>
              <c:showCatName val="1"/>
              <c:showSerName val="0"/>
              <c:showPercent val="1"/>
              <c:showBubbleSize val="0"/>
              <c:extLst>
                <c:ext xmlns:c15="http://schemas.microsoft.com/office/drawing/2012/chart" uri="{CE6537A1-D6FC-4f65-9D91-7224C49458BB}">
                  <c15:layout>
                    <c:manualLayout>
                      <c:w val="0.25613097245698468"/>
                      <c:h val="0.193234061009108"/>
                    </c:manualLayout>
                  </c15:layout>
                </c:ext>
                <c:ext xmlns:c16="http://schemas.microsoft.com/office/drawing/2014/chart" uri="{C3380CC4-5D6E-409C-BE32-E72D297353CC}">
                  <c16:uniqueId val="{00000001-AD46-4AED-8325-029ABE23D383}"/>
                </c:ext>
              </c:extLst>
            </c:dLbl>
            <c:dLbl>
              <c:idx val="1"/>
              <c:layout>
                <c:manualLayout>
                  <c:x val="-6.1788806425697854E-2"/>
                  <c:y val="-8.908458693346448E-2"/>
                </c:manualLayout>
              </c:layout>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mn-lt"/>
                      <a:ea typeface="+mn-ea"/>
                      <a:cs typeface="+mn-cs"/>
                    </a:defRPr>
                  </a:pPr>
                  <a:endParaRPr lang="es-C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AD46-4AED-8325-029ABE23D383}"/>
                </c:ext>
              </c:extLst>
            </c:dLbl>
            <c:dLbl>
              <c:idx val="2"/>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mn-lt"/>
                      <a:ea typeface="+mn-ea"/>
                      <a:cs typeface="+mn-cs"/>
                    </a:defRPr>
                  </a:pPr>
                  <a:endParaRPr lang="es-CR"/>
                </a:p>
              </c:txPr>
              <c:dLblPos val="outEnd"/>
              <c:showLegendKey val="0"/>
              <c:showVal val="0"/>
              <c:showCatName val="1"/>
              <c:showSerName val="0"/>
              <c:showPercent val="1"/>
              <c:showBubbleSize val="0"/>
              <c:extLst>
                <c:ext xmlns:c16="http://schemas.microsoft.com/office/drawing/2014/chart" uri="{C3380CC4-5D6E-409C-BE32-E72D297353CC}">
                  <c16:uniqueId val="{00000005-AD46-4AED-8325-029ABE23D383}"/>
                </c:ext>
              </c:extLst>
            </c:dLbl>
            <c:dLbl>
              <c:idx val="3"/>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mn-lt"/>
                      <a:ea typeface="+mn-ea"/>
                      <a:cs typeface="+mn-cs"/>
                    </a:defRPr>
                  </a:pPr>
                  <a:endParaRPr lang="es-CR"/>
                </a:p>
              </c:txPr>
              <c:dLblPos val="outEnd"/>
              <c:showLegendKey val="0"/>
              <c:showVal val="0"/>
              <c:showCatName val="1"/>
              <c:showSerName val="0"/>
              <c:showPercent val="1"/>
              <c:showBubbleSize val="0"/>
              <c:extLst>
                <c:ext xmlns:c16="http://schemas.microsoft.com/office/drawing/2014/chart" uri="{C3380CC4-5D6E-409C-BE32-E72D297353CC}">
                  <c16:uniqueId val="{00000007-AD46-4AED-8325-029ABE23D383}"/>
                </c:ext>
              </c:extLst>
            </c:dLbl>
            <c:dLbl>
              <c:idx val="4"/>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mn-lt"/>
                      <a:ea typeface="+mn-ea"/>
                      <a:cs typeface="+mn-cs"/>
                    </a:defRPr>
                  </a:pPr>
                  <a:endParaRPr lang="es-CR"/>
                </a:p>
              </c:txPr>
              <c:dLblPos val="outEnd"/>
              <c:showLegendKey val="0"/>
              <c:showVal val="0"/>
              <c:showCatName val="1"/>
              <c:showSerName val="0"/>
              <c:showPercent val="1"/>
              <c:showBubbleSize val="0"/>
              <c:extLst>
                <c:ext xmlns:c16="http://schemas.microsoft.com/office/drawing/2014/chart" uri="{C3380CC4-5D6E-409C-BE32-E72D297353CC}">
                  <c16:uniqueId val="{00000009-AD46-4AED-8325-029ABE23D383}"/>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spc="0" baseline="0">
                    <a:solidFill>
                      <a:schemeClr val="tx1"/>
                    </a:solidFill>
                    <a:latin typeface="+mn-lt"/>
                    <a:ea typeface="+mn-ea"/>
                    <a:cs typeface="+mn-cs"/>
                  </a:defRPr>
                </a:pPr>
                <a:endParaRPr lang="es-CR"/>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Sheet4!$B$5:$B$9</c:f>
              <c:strCache>
                <c:ptCount val="5"/>
                <c:pt idx="0">
                  <c:v>Vaccines</c:v>
                </c:pt>
                <c:pt idx="1">
                  <c:v>Biological</c:v>
                </c:pt>
                <c:pt idx="2">
                  <c:v>Synthetic</c:v>
                </c:pt>
                <c:pt idx="3">
                  <c:v>Natural</c:v>
                </c:pt>
                <c:pt idx="4">
                  <c:v>Nature inspired</c:v>
                </c:pt>
              </c:strCache>
            </c:strRef>
          </c:cat>
          <c:val>
            <c:numRef>
              <c:f>Sheet4!$C$5:$C$9</c:f>
              <c:numCache>
                <c:formatCode>General</c:formatCode>
                <c:ptCount val="5"/>
                <c:pt idx="0">
                  <c:v>5</c:v>
                </c:pt>
                <c:pt idx="1">
                  <c:v>26</c:v>
                </c:pt>
                <c:pt idx="2">
                  <c:v>44</c:v>
                </c:pt>
                <c:pt idx="3">
                  <c:v>28</c:v>
                </c:pt>
                <c:pt idx="4">
                  <c:v>103</c:v>
                </c:pt>
              </c:numCache>
            </c:numRef>
          </c:val>
          <c:extLst>
            <c:ext xmlns:c16="http://schemas.microsoft.com/office/drawing/2014/chart" uri="{C3380CC4-5D6E-409C-BE32-E72D297353CC}">
              <c16:uniqueId val="{0000000A-AD46-4AED-8325-029ABE23D383}"/>
            </c:ext>
          </c:extLst>
        </c:ser>
        <c:dLbls>
          <c:dLblPos val="outEnd"/>
          <c:showLegendKey val="0"/>
          <c:showVal val="0"/>
          <c:showCatName val="1"/>
          <c:showSerName val="0"/>
          <c:showPercent val="0"/>
          <c:showBubbleSize val="0"/>
          <c:showLeaderLines val="0"/>
        </c:dLbls>
        <c:firstSliceAng val="180"/>
      </c:pieChart>
      <c:spPr>
        <a:noFill/>
        <a:ln>
          <a:noFill/>
        </a:ln>
        <a:effectLst/>
      </c:spPr>
    </c:plotArea>
    <c:plotVisOnly val="1"/>
    <c:dispBlanksAs val="gap"/>
    <c:showDLblsOverMax val="0"/>
  </c:chart>
  <c:spPr>
    <a:noFill/>
    <a:ln>
      <a:noFill/>
    </a:ln>
    <a:effectLst/>
  </c:spPr>
  <c:txPr>
    <a:bodyPr/>
    <a:lstStyle/>
    <a:p>
      <a:pPr>
        <a:defRPr sz="2000"/>
      </a:pPr>
      <a:endParaRPr lang="es-C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Table11!$T$18</c:f>
              <c:strCache>
                <c:ptCount val="1"/>
                <c:pt idx="0">
                  <c:v>Phase 0</c:v>
                </c:pt>
              </c:strCache>
            </c:strRef>
          </c:tx>
          <c:spPr>
            <a:solidFill>
              <a:schemeClr val="accent1"/>
            </a:solidFill>
            <a:ln>
              <a:noFill/>
            </a:ln>
            <a:effectLst/>
          </c:spPr>
          <c:invertIfNegative val="0"/>
          <c:cat>
            <c:strRef>
              <c:f>Table11!$S$19:$S$25</c:f>
              <c:strCache>
                <c:ptCount val="7"/>
                <c:pt idx="0">
                  <c:v>Brazil</c:v>
                </c:pt>
                <c:pt idx="1">
                  <c:v>Costa Rica</c:v>
                </c:pt>
                <c:pt idx="2">
                  <c:v>Colombia</c:v>
                </c:pt>
                <c:pt idx="3">
                  <c:v>Chile</c:v>
                </c:pt>
                <c:pt idx="4">
                  <c:v>Mexico</c:v>
                </c:pt>
                <c:pt idx="5">
                  <c:v>Cuba</c:v>
                </c:pt>
                <c:pt idx="6">
                  <c:v>Peru</c:v>
                </c:pt>
              </c:strCache>
            </c:strRef>
          </c:cat>
          <c:val>
            <c:numRef>
              <c:f>Table11!$T$19:$T$25</c:f>
              <c:numCache>
                <c:formatCode>General</c:formatCode>
                <c:ptCount val="7"/>
                <c:pt idx="0">
                  <c:v>5</c:v>
                </c:pt>
                <c:pt idx="1">
                  <c:v>5</c:v>
                </c:pt>
                <c:pt idx="2">
                  <c:v>2</c:v>
                </c:pt>
                <c:pt idx="4">
                  <c:v>1</c:v>
                </c:pt>
                <c:pt idx="6">
                  <c:v>1</c:v>
                </c:pt>
              </c:numCache>
            </c:numRef>
          </c:val>
          <c:extLst>
            <c:ext xmlns:c16="http://schemas.microsoft.com/office/drawing/2014/chart" uri="{C3380CC4-5D6E-409C-BE32-E72D297353CC}">
              <c16:uniqueId val="{00000000-9327-496E-8628-BB9FB058951D}"/>
            </c:ext>
          </c:extLst>
        </c:ser>
        <c:ser>
          <c:idx val="1"/>
          <c:order val="1"/>
          <c:tx>
            <c:strRef>
              <c:f>Table11!$U$18</c:f>
              <c:strCache>
                <c:ptCount val="1"/>
                <c:pt idx="0">
                  <c:v>Phase1-2</c:v>
                </c:pt>
              </c:strCache>
            </c:strRef>
          </c:tx>
          <c:spPr>
            <a:solidFill>
              <a:schemeClr val="accent2"/>
            </a:solidFill>
            <a:ln>
              <a:noFill/>
            </a:ln>
            <a:effectLst/>
          </c:spPr>
          <c:invertIfNegative val="0"/>
          <c:cat>
            <c:strRef>
              <c:f>Table11!$S$19:$S$25</c:f>
              <c:strCache>
                <c:ptCount val="7"/>
                <c:pt idx="0">
                  <c:v>Brazil</c:v>
                </c:pt>
                <c:pt idx="1">
                  <c:v>Costa Rica</c:v>
                </c:pt>
                <c:pt idx="2">
                  <c:v>Colombia</c:v>
                </c:pt>
                <c:pt idx="3">
                  <c:v>Chile</c:v>
                </c:pt>
                <c:pt idx="4">
                  <c:v>Mexico</c:v>
                </c:pt>
                <c:pt idx="5">
                  <c:v>Cuba</c:v>
                </c:pt>
                <c:pt idx="6">
                  <c:v>Peru</c:v>
                </c:pt>
              </c:strCache>
            </c:strRef>
          </c:cat>
          <c:val>
            <c:numRef>
              <c:f>Table11!$U$19:$U$25</c:f>
              <c:numCache>
                <c:formatCode>General</c:formatCode>
                <c:ptCount val="7"/>
                <c:pt idx="0">
                  <c:v>2</c:v>
                </c:pt>
                <c:pt idx="2">
                  <c:v>2</c:v>
                </c:pt>
                <c:pt idx="3">
                  <c:v>1</c:v>
                </c:pt>
              </c:numCache>
            </c:numRef>
          </c:val>
          <c:extLst>
            <c:ext xmlns:c16="http://schemas.microsoft.com/office/drawing/2014/chart" uri="{C3380CC4-5D6E-409C-BE32-E72D297353CC}">
              <c16:uniqueId val="{00000001-9327-496E-8628-BB9FB058951D}"/>
            </c:ext>
          </c:extLst>
        </c:ser>
        <c:ser>
          <c:idx val="2"/>
          <c:order val="2"/>
          <c:tx>
            <c:strRef>
              <c:f>Table11!$V$18</c:f>
              <c:strCache>
                <c:ptCount val="1"/>
                <c:pt idx="0">
                  <c:v>Phase 3</c:v>
                </c:pt>
              </c:strCache>
            </c:strRef>
          </c:tx>
          <c:spPr>
            <a:solidFill>
              <a:schemeClr val="accent3"/>
            </a:solidFill>
            <a:ln>
              <a:noFill/>
            </a:ln>
            <a:effectLst/>
          </c:spPr>
          <c:invertIfNegative val="0"/>
          <c:cat>
            <c:strRef>
              <c:f>Table11!$S$19:$S$25</c:f>
              <c:strCache>
                <c:ptCount val="7"/>
                <c:pt idx="0">
                  <c:v>Brazil</c:v>
                </c:pt>
                <c:pt idx="1">
                  <c:v>Costa Rica</c:v>
                </c:pt>
                <c:pt idx="2">
                  <c:v>Colombia</c:v>
                </c:pt>
                <c:pt idx="3">
                  <c:v>Chile</c:v>
                </c:pt>
                <c:pt idx="4">
                  <c:v>Mexico</c:v>
                </c:pt>
                <c:pt idx="5">
                  <c:v>Cuba</c:v>
                </c:pt>
                <c:pt idx="6">
                  <c:v>Peru</c:v>
                </c:pt>
              </c:strCache>
            </c:strRef>
          </c:cat>
          <c:val>
            <c:numRef>
              <c:f>Table11!$V$19:$V$25</c:f>
              <c:numCache>
                <c:formatCode>General</c:formatCode>
                <c:ptCount val="7"/>
                <c:pt idx="0">
                  <c:v>1</c:v>
                </c:pt>
                <c:pt idx="1">
                  <c:v>1</c:v>
                </c:pt>
                <c:pt idx="3">
                  <c:v>1</c:v>
                </c:pt>
              </c:numCache>
            </c:numRef>
          </c:val>
          <c:extLst>
            <c:ext xmlns:c16="http://schemas.microsoft.com/office/drawing/2014/chart" uri="{C3380CC4-5D6E-409C-BE32-E72D297353CC}">
              <c16:uniqueId val="{00000002-9327-496E-8628-BB9FB058951D}"/>
            </c:ext>
          </c:extLst>
        </c:ser>
        <c:ser>
          <c:idx val="3"/>
          <c:order val="3"/>
          <c:tx>
            <c:strRef>
              <c:f>Table11!$W$18</c:f>
              <c:strCache>
                <c:ptCount val="1"/>
                <c:pt idx="0">
                  <c:v>Phase 4</c:v>
                </c:pt>
              </c:strCache>
            </c:strRef>
          </c:tx>
          <c:spPr>
            <a:solidFill>
              <a:schemeClr val="accent4"/>
            </a:solidFill>
            <a:ln>
              <a:noFill/>
            </a:ln>
            <a:effectLst/>
          </c:spPr>
          <c:invertIfNegative val="0"/>
          <c:cat>
            <c:strRef>
              <c:f>Table11!$S$19:$S$25</c:f>
              <c:strCache>
                <c:ptCount val="7"/>
                <c:pt idx="0">
                  <c:v>Brazil</c:v>
                </c:pt>
                <c:pt idx="1">
                  <c:v>Costa Rica</c:v>
                </c:pt>
                <c:pt idx="2">
                  <c:v>Colombia</c:v>
                </c:pt>
                <c:pt idx="3">
                  <c:v>Chile</c:v>
                </c:pt>
                <c:pt idx="4">
                  <c:v>Mexico</c:v>
                </c:pt>
                <c:pt idx="5">
                  <c:v>Cuba</c:v>
                </c:pt>
                <c:pt idx="6">
                  <c:v>Peru</c:v>
                </c:pt>
              </c:strCache>
            </c:strRef>
          </c:cat>
          <c:val>
            <c:numRef>
              <c:f>Table11!$W$19:$W$25</c:f>
              <c:numCache>
                <c:formatCode>General</c:formatCode>
                <c:ptCount val="7"/>
                <c:pt idx="0">
                  <c:v>3</c:v>
                </c:pt>
                <c:pt idx="5">
                  <c:v>1</c:v>
                </c:pt>
              </c:numCache>
            </c:numRef>
          </c:val>
          <c:extLst>
            <c:ext xmlns:c16="http://schemas.microsoft.com/office/drawing/2014/chart" uri="{C3380CC4-5D6E-409C-BE32-E72D297353CC}">
              <c16:uniqueId val="{00000003-9327-496E-8628-BB9FB058951D}"/>
            </c:ext>
          </c:extLst>
        </c:ser>
        <c:dLbls>
          <c:showLegendKey val="0"/>
          <c:showVal val="0"/>
          <c:showCatName val="0"/>
          <c:showSerName val="0"/>
          <c:showPercent val="0"/>
          <c:showBubbleSize val="0"/>
        </c:dLbls>
        <c:gapWidth val="150"/>
        <c:overlap val="100"/>
        <c:axId val="1955892608"/>
        <c:axId val="1198110608"/>
      </c:barChart>
      <c:catAx>
        <c:axId val="19558926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s-CR"/>
          </a:p>
        </c:txPr>
        <c:crossAx val="1198110608"/>
        <c:crosses val="autoZero"/>
        <c:auto val="1"/>
        <c:lblAlgn val="ctr"/>
        <c:lblOffset val="100"/>
        <c:noMultiLvlLbl val="0"/>
      </c:catAx>
      <c:valAx>
        <c:axId val="11981106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s-CR"/>
          </a:p>
        </c:txPr>
        <c:crossAx val="19558926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s-CR"/>
        </a:p>
      </c:txPr>
    </c:legend>
    <c:plotVisOnly val="1"/>
    <c:dispBlanksAs val="gap"/>
    <c:showDLblsOverMax val="0"/>
  </c:chart>
  <c:spPr>
    <a:noFill/>
    <a:ln>
      <a:noFill/>
    </a:ln>
    <a:effectLst/>
  </c:spPr>
  <c:txPr>
    <a:bodyPr/>
    <a:lstStyle/>
    <a:p>
      <a:pPr>
        <a:defRPr/>
      </a:pPr>
      <a:endParaRPr lang="es-C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acrossLinear" id="2">
  <a:schemeClr val="accent1"/>
  <a:schemeClr val="accent2"/>
  <a:schemeClr val="accent3"/>
  <a:schemeClr val="accent4"/>
  <a:schemeClr val="accent5"/>
  <a:schemeClr val="accent6"/>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04A3D7C-D4FB-3F65-D084-3A3956BDFB2A}"/>
              </a:ext>
            </a:extLst>
          </p:cNvPr>
          <p:cNvSpPr>
            <a:spLocks noGrp="1"/>
          </p:cNvSpPr>
          <p:nvPr>
            <p:ph type="hdr" sz="quarter"/>
          </p:nvPr>
        </p:nvSpPr>
        <p:spPr>
          <a:xfrm>
            <a:off x="0" y="0"/>
            <a:ext cx="2947331" cy="497556"/>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F038AD4-B7D3-406A-5A31-F30B33716C6C}"/>
              </a:ext>
            </a:extLst>
          </p:cNvPr>
          <p:cNvSpPr>
            <a:spLocks noGrp="1"/>
          </p:cNvSpPr>
          <p:nvPr>
            <p:ph type="dt" sz="quarter" idx="1"/>
          </p:nvPr>
        </p:nvSpPr>
        <p:spPr>
          <a:xfrm>
            <a:off x="3852044" y="0"/>
            <a:ext cx="2947331" cy="497556"/>
          </a:xfrm>
          <a:prstGeom prst="rect">
            <a:avLst/>
          </a:prstGeom>
        </p:spPr>
        <p:txBody>
          <a:bodyPr vert="horz" lIns="91440" tIns="45720" rIns="91440" bIns="45720" rtlCol="0"/>
          <a:lstStyle>
            <a:lvl1pPr algn="r">
              <a:defRPr sz="1200"/>
            </a:lvl1pPr>
          </a:lstStyle>
          <a:p>
            <a:fld id="{F10D6694-19E0-4059-A1EB-151C6B866F31}" type="datetime1">
              <a:rPr lang="en-US" smtClean="0"/>
              <a:t>8/19/2024</a:t>
            </a:fld>
            <a:endParaRPr lang="en-US"/>
          </a:p>
        </p:txBody>
      </p:sp>
      <p:sp>
        <p:nvSpPr>
          <p:cNvPr id="4" name="Footer Placeholder 3">
            <a:extLst>
              <a:ext uri="{FF2B5EF4-FFF2-40B4-BE49-F238E27FC236}">
                <a16:creationId xmlns:a16="http://schemas.microsoft.com/office/drawing/2014/main" id="{AF35A01E-BA44-51DE-275E-35C84B06900A}"/>
              </a:ext>
            </a:extLst>
          </p:cNvPr>
          <p:cNvSpPr>
            <a:spLocks noGrp="1"/>
          </p:cNvSpPr>
          <p:nvPr>
            <p:ph type="ftr" sz="quarter" idx="2"/>
          </p:nvPr>
        </p:nvSpPr>
        <p:spPr>
          <a:xfrm>
            <a:off x="0" y="9433845"/>
            <a:ext cx="2947331" cy="49755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8E3E9E5-700B-C065-6B32-60660F15618B}"/>
              </a:ext>
            </a:extLst>
          </p:cNvPr>
          <p:cNvSpPr>
            <a:spLocks noGrp="1"/>
          </p:cNvSpPr>
          <p:nvPr>
            <p:ph type="sldNum" sz="quarter" idx="3"/>
          </p:nvPr>
        </p:nvSpPr>
        <p:spPr>
          <a:xfrm>
            <a:off x="3852044" y="9433845"/>
            <a:ext cx="2947331" cy="497555"/>
          </a:xfrm>
          <a:prstGeom prst="rect">
            <a:avLst/>
          </a:prstGeom>
        </p:spPr>
        <p:txBody>
          <a:bodyPr vert="horz" lIns="91440" tIns="45720" rIns="91440" bIns="45720" rtlCol="0" anchor="b"/>
          <a:lstStyle>
            <a:lvl1pPr algn="r">
              <a:defRPr sz="1200"/>
            </a:lvl1pPr>
          </a:lstStyle>
          <a:p>
            <a:fld id="{87C173A2-E268-401D-99BC-7B97BC9E0F02}" type="slidenum">
              <a:rPr lang="en-US" smtClean="0"/>
              <a:t>‹Nº›</a:t>
            </a:fld>
            <a:endParaRPr lang="en-US"/>
          </a:p>
        </p:txBody>
      </p:sp>
    </p:spTree>
    <p:extLst>
      <p:ext uri="{BB962C8B-B14F-4D97-AF65-F5344CB8AC3E}">
        <p14:creationId xmlns:p14="http://schemas.microsoft.com/office/powerpoint/2010/main" val="2005534289"/>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7035" cy="498294"/>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3852241" y="1"/>
            <a:ext cx="2947035" cy="498294"/>
          </a:xfrm>
          <a:prstGeom prst="rect">
            <a:avLst/>
          </a:prstGeom>
        </p:spPr>
        <p:txBody>
          <a:bodyPr vert="horz" lIns="96661" tIns="48331" rIns="96661" bIns="48331" rtlCol="0"/>
          <a:lstStyle>
            <a:lvl1pPr algn="r">
              <a:defRPr sz="1300"/>
            </a:lvl1pPr>
          </a:lstStyle>
          <a:p>
            <a:fld id="{5283619A-0808-40B7-AE7B-5941E3337962}" type="datetime1">
              <a:rPr lang="en-US" smtClean="0"/>
              <a:t>8/19/2024</a:t>
            </a:fld>
            <a:endParaRPr lang="en-US"/>
          </a:p>
        </p:txBody>
      </p:sp>
      <p:sp>
        <p:nvSpPr>
          <p:cNvPr id="4" name="Slide Image Placeholder 3"/>
          <p:cNvSpPr>
            <a:spLocks noGrp="1" noRot="1" noChangeAspect="1"/>
          </p:cNvSpPr>
          <p:nvPr>
            <p:ph type="sldImg" idx="2"/>
          </p:nvPr>
        </p:nvSpPr>
        <p:spPr>
          <a:xfrm>
            <a:off x="422275" y="1241425"/>
            <a:ext cx="5956300" cy="3351213"/>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680085" y="4779486"/>
            <a:ext cx="5440680" cy="3910489"/>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3107"/>
            <a:ext cx="2947035" cy="498293"/>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3852241" y="9433107"/>
            <a:ext cx="2947035" cy="498293"/>
          </a:xfrm>
          <a:prstGeom prst="rect">
            <a:avLst/>
          </a:prstGeom>
        </p:spPr>
        <p:txBody>
          <a:bodyPr vert="horz" lIns="96661" tIns="48331" rIns="96661" bIns="48331" rtlCol="0" anchor="b"/>
          <a:lstStyle>
            <a:lvl1pPr algn="r">
              <a:defRPr sz="1300"/>
            </a:lvl1pPr>
          </a:lstStyle>
          <a:p>
            <a:fld id="{756C8F3A-F35C-4F75-86C1-0B806C9612C4}" type="slidenum">
              <a:rPr lang="en-US" smtClean="0"/>
              <a:t>‹Nº›</a:t>
            </a:fld>
            <a:endParaRPr lang="en-US"/>
          </a:p>
        </p:txBody>
      </p:sp>
    </p:spTree>
    <p:extLst>
      <p:ext uri="{BB962C8B-B14F-4D97-AF65-F5344CB8AC3E}">
        <p14:creationId xmlns:p14="http://schemas.microsoft.com/office/powerpoint/2010/main" val="3840892362"/>
      </p:ext>
    </p:extLst>
  </p:cSld>
  <p:clrMap bg1="lt1" tx1="dk1" bg2="lt2" tx2="dk2" accent1="accent1" accent2="accent2" accent3="accent3" accent4="accent4" accent5="accent5" accent6="accent6" hlink="hlink" folHlink="folHlink"/>
  <p:hf/>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cbd.int/gbo/gbo4/outlook-grulac-en.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who.int/groups/expert-committee-on-selection-and-use-of-essential-medicines/essential-medicines-lists"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6C8F3A-F35C-4F75-86C1-0B806C9612C4}" type="slidenum">
              <a:rPr lang="en-US" smtClean="0"/>
              <a:t>1</a:t>
            </a:fld>
            <a:endParaRPr lang="en-US"/>
          </a:p>
        </p:txBody>
      </p:sp>
      <p:sp>
        <p:nvSpPr>
          <p:cNvPr id="5" name="Date Placeholder 4">
            <a:extLst>
              <a:ext uri="{FF2B5EF4-FFF2-40B4-BE49-F238E27FC236}">
                <a16:creationId xmlns:a16="http://schemas.microsoft.com/office/drawing/2014/main" id="{821B55C9-8BEE-2A59-2F44-4FFE55B1F9C4}"/>
              </a:ext>
            </a:extLst>
          </p:cNvPr>
          <p:cNvSpPr>
            <a:spLocks noGrp="1"/>
          </p:cNvSpPr>
          <p:nvPr>
            <p:ph type="dt" idx="1"/>
          </p:nvPr>
        </p:nvSpPr>
        <p:spPr/>
        <p:txBody>
          <a:bodyPr/>
          <a:lstStyle/>
          <a:p>
            <a:fld id="{3599014E-0B87-4065-BBE3-AD1E42238C82}" type="datetime1">
              <a:rPr lang="en-US" smtClean="0"/>
              <a:t>8/19/2024</a:t>
            </a:fld>
            <a:endParaRPr lang="en-US"/>
          </a:p>
        </p:txBody>
      </p:sp>
      <p:sp>
        <p:nvSpPr>
          <p:cNvPr id="6" name="Footer Placeholder 5">
            <a:extLst>
              <a:ext uri="{FF2B5EF4-FFF2-40B4-BE49-F238E27FC236}">
                <a16:creationId xmlns:a16="http://schemas.microsoft.com/office/drawing/2014/main" id="{321474B7-CAA3-1FDA-1DC8-9DD224B9DD24}"/>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F5AD03FA-8F26-900D-3EBA-1073AFEA0218}"/>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7565202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R"/>
          </a:p>
        </p:txBody>
      </p:sp>
      <p:sp>
        <p:nvSpPr>
          <p:cNvPr id="4" name="Marcador de encabezado 3"/>
          <p:cNvSpPr>
            <a:spLocks noGrp="1"/>
          </p:cNvSpPr>
          <p:nvPr>
            <p:ph type="hdr" sz="quarter"/>
          </p:nvPr>
        </p:nvSpPr>
        <p:spPr/>
        <p:txBody>
          <a:bodyPr/>
          <a:lstStyle/>
          <a:p>
            <a:endParaRPr lang="en-US"/>
          </a:p>
        </p:txBody>
      </p:sp>
      <p:sp>
        <p:nvSpPr>
          <p:cNvPr id="5" name="Marcador de fecha 4"/>
          <p:cNvSpPr>
            <a:spLocks noGrp="1"/>
          </p:cNvSpPr>
          <p:nvPr>
            <p:ph type="dt" idx="1"/>
          </p:nvPr>
        </p:nvSpPr>
        <p:spPr/>
        <p:txBody>
          <a:bodyPr/>
          <a:lstStyle/>
          <a:p>
            <a:fld id="{5283619A-0808-40B7-AE7B-5941E3337962}" type="datetime1">
              <a:rPr lang="en-US" smtClean="0"/>
              <a:t>8/19/2024</a:t>
            </a:fld>
            <a:endParaRPr lang="en-US"/>
          </a:p>
        </p:txBody>
      </p:sp>
      <p:sp>
        <p:nvSpPr>
          <p:cNvPr id="6" name="Marcador de pie de página 5"/>
          <p:cNvSpPr>
            <a:spLocks noGrp="1"/>
          </p:cNvSpPr>
          <p:nvPr>
            <p:ph type="ftr" sz="quarter" idx="4"/>
          </p:nvPr>
        </p:nvSpPr>
        <p:spPr/>
        <p:txBody>
          <a:bodyPr/>
          <a:lstStyle/>
          <a:p>
            <a:endParaRPr lang="en-US"/>
          </a:p>
        </p:txBody>
      </p:sp>
      <p:sp>
        <p:nvSpPr>
          <p:cNvPr id="7" name="Marcador de número de diapositiva 6"/>
          <p:cNvSpPr>
            <a:spLocks noGrp="1"/>
          </p:cNvSpPr>
          <p:nvPr>
            <p:ph type="sldNum" sz="quarter" idx="5"/>
          </p:nvPr>
        </p:nvSpPr>
        <p:spPr/>
        <p:txBody>
          <a:bodyPr/>
          <a:lstStyle/>
          <a:p>
            <a:fld id="{756C8F3A-F35C-4F75-86C1-0B806C9612C4}" type="slidenum">
              <a:rPr lang="en-US" smtClean="0"/>
              <a:t>10</a:t>
            </a:fld>
            <a:endParaRPr lang="en-US"/>
          </a:p>
        </p:txBody>
      </p:sp>
    </p:spTree>
    <p:extLst>
      <p:ext uri="{BB962C8B-B14F-4D97-AF65-F5344CB8AC3E}">
        <p14:creationId xmlns:p14="http://schemas.microsoft.com/office/powerpoint/2010/main" val="1407026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8800" y="1241425"/>
            <a:ext cx="3276600" cy="1844675"/>
          </a:xfrm>
        </p:spPr>
      </p:sp>
      <p:sp>
        <p:nvSpPr>
          <p:cNvPr id="3" name="Notes Placeholder 2"/>
          <p:cNvSpPr>
            <a:spLocks noGrp="1"/>
          </p:cNvSpPr>
          <p:nvPr>
            <p:ph type="body" idx="1"/>
          </p:nvPr>
        </p:nvSpPr>
        <p:spPr>
          <a:xfrm>
            <a:off x="680085" y="3256197"/>
            <a:ext cx="5440680" cy="5433779"/>
          </a:xfrm>
        </p:spPr>
        <p:txBody>
          <a:bodyPr/>
          <a:lstStyle/>
          <a:p>
            <a:pPr defTabSz="966612">
              <a:defRPr/>
            </a:pPr>
            <a:r>
              <a:rPr lang="en-US" sz="1800" kern="100" dirty="0">
                <a:latin typeface="Aptos" panose="020B0004020202020204" pitchFamily="34" charset="0"/>
                <a:ea typeface="Aptos" panose="020B0004020202020204" pitchFamily="34" charset="0"/>
                <a:cs typeface="Times New Roman" panose="02020603050405020304" pitchFamily="18" charset="0"/>
              </a:rPr>
              <a:t>Natural products have long demonstrated their therapeutic value. Here, we have two graphs, the first one being all drugs approved by the FDA over the past four decades; approximately 50% of drugs are synthetic or semi-synthetic inspired by nature (dark blue) or are natural —both from marine and terrestrial sources. For cancer drugs, it is even higher; about half are naturally inspired, and 14 are natural. So despite progress in drug synthesis methods, the complexity of many NPs, continues to make them challenging to replicate, leading to their continued use in natural forms (light blue). </a:t>
            </a:r>
          </a:p>
          <a:p>
            <a:endParaRPr lang="en-US" sz="1800" dirty="0"/>
          </a:p>
        </p:txBody>
      </p:sp>
      <p:sp>
        <p:nvSpPr>
          <p:cNvPr id="4" name="Slide Number Placeholder 3"/>
          <p:cNvSpPr>
            <a:spLocks noGrp="1"/>
          </p:cNvSpPr>
          <p:nvPr>
            <p:ph type="sldNum" sz="quarter" idx="5"/>
          </p:nvPr>
        </p:nvSpPr>
        <p:spPr/>
        <p:txBody>
          <a:bodyPr/>
          <a:lstStyle/>
          <a:p>
            <a:fld id="{756C8F3A-F35C-4F75-86C1-0B806C9612C4}" type="slidenum">
              <a:rPr lang="en-US" smtClean="0"/>
              <a:t>2</a:t>
            </a:fld>
            <a:endParaRPr lang="en-US"/>
          </a:p>
        </p:txBody>
      </p:sp>
      <p:sp>
        <p:nvSpPr>
          <p:cNvPr id="5" name="Date Placeholder 4">
            <a:extLst>
              <a:ext uri="{FF2B5EF4-FFF2-40B4-BE49-F238E27FC236}">
                <a16:creationId xmlns:a16="http://schemas.microsoft.com/office/drawing/2014/main" id="{113DD08B-8876-6FFC-E706-DCCF90C0E53C}"/>
              </a:ext>
            </a:extLst>
          </p:cNvPr>
          <p:cNvSpPr>
            <a:spLocks noGrp="1"/>
          </p:cNvSpPr>
          <p:nvPr>
            <p:ph type="dt" idx="1"/>
          </p:nvPr>
        </p:nvSpPr>
        <p:spPr/>
        <p:txBody>
          <a:bodyPr/>
          <a:lstStyle/>
          <a:p>
            <a:fld id="{0682F7F1-E658-4807-A8B0-26709D3BC314}" type="datetime1">
              <a:rPr lang="en-US" smtClean="0"/>
              <a:t>8/19/2024</a:t>
            </a:fld>
            <a:endParaRPr lang="en-US"/>
          </a:p>
        </p:txBody>
      </p:sp>
      <p:sp>
        <p:nvSpPr>
          <p:cNvPr id="6" name="Footer Placeholder 5">
            <a:extLst>
              <a:ext uri="{FF2B5EF4-FFF2-40B4-BE49-F238E27FC236}">
                <a16:creationId xmlns:a16="http://schemas.microsoft.com/office/drawing/2014/main" id="{C50E9F5E-540A-5203-9DAF-AB0EF442A8C0}"/>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4F4A544F-F523-862F-6F3E-0DF368352AF9}"/>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4171308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8800" y="700088"/>
            <a:ext cx="3276600" cy="1843087"/>
          </a:xfrm>
        </p:spPr>
      </p:sp>
      <p:sp>
        <p:nvSpPr>
          <p:cNvPr id="3" name="Notes Placeholder 2"/>
          <p:cNvSpPr>
            <a:spLocks noGrp="1"/>
          </p:cNvSpPr>
          <p:nvPr>
            <p:ph type="body" idx="1"/>
          </p:nvPr>
        </p:nvSpPr>
        <p:spPr>
          <a:xfrm>
            <a:off x="680085" y="2744848"/>
            <a:ext cx="5440680" cy="5402428"/>
          </a:xfrm>
        </p:spPr>
        <p:txBody>
          <a:bodyPr/>
          <a:lstStyle/>
          <a:p>
            <a:pPr>
              <a:lnSpc>
                <a:spcPct val="107000"/>
              </a:lnSpc>
              <a:spcAft>
                <a:spcPts val="846"/>
              </a:spcAft>
            </a:pPr>
            <a:r>
              <a:rPr lang="en-US" sz="1600" kern="100" dirty="0">
                <a:latin typeface="Aptos" panose="020B0004020202020204" pitchFamily="34" charset="0"/>
                <a:ea typeface="Aptos" panose="020B0004020202020204" pitchFamily="34" charset="0"/>
                <a:cs typeface="Times New Roman" panose="02020603050405020304" pitchFamily="18" charset="0"/>
              </a:rPr>
              <a:t>Latin America is one of the most biodiverse regions in the world, including plants, fungi, and animals. According to the United Nations Environment Program, </a:t>
            </a:r>
            <a:r>
              <a:rPr lang="en-US" sz="1600" u="sng" kern="100" dirty="0">
                <a:solidFill>
                  <a:srgbClr val="467886"/>
                </a:solidFill>
                <a:latin typeface="Aptos" panose="020B0004020202020204" pitchFamily="34" charset="0"/>
                <a:ea typeface="Aptos" panose="020B0004020202020204" pitchFamily="34" charset="0"/>
                <a:cs typeface="Times New Roman" panose="02020603050405020304" pitchFamily="18" charset="0"/>
                <a:hlinkClick r:id="rId3"/>
              </a:rPr>
              <a:t>around sixty percent of global terrestrial life, including water and marine species, can be found in Latin America and the Caribbean</a:t>
            </a:r>
            <a:r>
              <a:rPr lang="en-US" sz="1600" kern="100" dirty="0">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46"/>
              </a:spcAft>
            </a:pPr>
            <a:r>
              <a:rPr lang="en-US" sz="1600" kern="100" dirty="0">
                <a:latin typeface="Aptos" panose="020B0004020202020204" pitchFamily="34" charset="0"/>
                <a:ea typeface="Aptos" panose="020B0004020202020204" pitchFamily="34" charset="0"/>
                <a:cs typeface="Times New Roman" panose="02020603050405020304" pitchFamily="18" charset="0"/>
              </a:rPr>
              <a:t>Central and South America hold around seven biodiverse hotspots—at least 1500 species per 10,000 km²— species not found elsewhere on Earth and in danger. These are the Chocó-Costa Rica region, the tropical Andes, and the Chilean Valdivian Forest. </a:t>
            </a:r>
          </a:p>
          <a:p>
            <a:pPr>
              <a:lnSpc>
                <a:spcPct val="107000"/>
              </a:lnSpc>
              <a:spcAft>
                <a:spcPts val="846"/>
              </a:spcAft>
            </a:pPr>
            <a:r>
              <a:rPr lang="en-US" sz="1600" kern="100" dirty="0">
                <a:latin typeface="Aptos" panose="020B0004020202020204" pitchFamily="34" charset="0"/>
                <a:ea typeface="Aptos" panose="020B0004020202020204" pitchFamily="34" charset="0"/>
                <a:cs typeface="Times New Roman" panose="02020603050405020304" pitchFamily="18" charset="0"/>
              </a:rPr>
              <a:t>There are approximately 350,000 known species of plants worldwide, and many of these remain unexplored chemically. The same is true for fungi, of which 2.2 million and 3.8 million estimated, 90% remain unknown, holding potential for future discoveries.    </a:t>
            </a:r>
          </a:p>
          <a:p>
            <a:endParaRPr lang="en-US" sz="1600" b="0" i="0" dirty="0">
              <a:solidFill>
                <a:srgbClr val="000000"/>
              </a:solidFill>
              <a:effectLst/>
              <a:highlight>
                <a:srgbClr val="FFFFFF"/>
              </a:highlight>
              <a:latin typeface="Aptos" panose="020B0004020202020204" pitchFamily="34" charset="0"/>
            </a:endParaRPr>
          </a:p>
        </p:txBody>
      </p:sp>
      <p:sp>
        <p:nvSpPr>
          <p:cNvPr id="4" name="Slide Number Placeholder 3"/>
          <p:cNvSpPr>
            <a:spLocks noGrp="1"/>
          </p:cNvSpPr>
          <p:nvPr>
            <p:ph type="sldNum" sz="quarter" idx="5"/>
          </p:nvPr>
        </p:nvSpPr>
        <p:spPr/>
        <p:txBody>
          <a:bodyPr/>
          <a:lstStyle/>
          <a:p>
            <a:fld id="{756C8F3A-F35C-4F75-86C1-0B806C9612C4}" type="slidenum">
              <a:rPr lang="en-US" smtClean="0"/>
              <a:t>3</a:t>
            </a:fld>
            <a:endParaRPr lang="en-US"/>
          </a:p>
        </p:txBody>
      </p:sp>
      <p:sp>
        <p:nvSpPr>
          <p:cNvPr id="5" name="Date Placeholder 4">
            <a:extLst>
              <a:ext uri="{FF2B5EF4-FFF2-40B4-BE49-F238E27FC236}">
                <a16:creationId xmlns:a16="http://schemas.microsoft.com/office/drawing/2014/main" id="{7B02003D-D7B4-3CA7-2C03-EDE06987908E}"/>
              </a:ext>
            </a:extLst>
          </p:cNvPr>
          <p:cNvSpPr>
            <a:spLocks noGrp="1"/>
          </p:cNvSpPr>
          <p:nvPr>
            <p:ph type="dt" idx="1"/>
          </p:nvPr>
        </p:nvSpPr>
        <p:spPr/>
        <p:txBody>
          <a:bodyPr/>
          <a:lstStyle/>
          <a:p>
            <a:fld id="{265F13D3-274A-4829-B32D-2C4EAF10672E}" type="datetime1">
              <a:rPr lang="en-US" smtClean="0"/>
              <a:t>8/19/2024</a:t>
            </a:fld>
            <a:endParaRPr lang="en-US"/>
          </a:p>
        </p:txBody>
      </p:sp>
      <p:sp>
        <p:nvSpPr>
          <p:cNvPr id="6" name="Footer Placeholder 5">
            <a:extLst>
              <a:ext uri="{FF2B5EF4-FFF2-40B4-BE49-F238E27FC236}">
                <a16:creationId xmlns:a16="http://schemas.microsoft.com/office/drawing/2014/main" id="{FA886591-BC88-8B5E-BD77-46C4456FCF20}"/>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B1E4C538-59DA-EA4E-A0D2-F58F55F4B6A9}"/>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7522100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8800" y="822325"/>
            <a:ext cx="3276600" cy="1844675"/>
          </a:xfrm>
        </p:spPr>
      </p:sp>
      <p:sp>
        <p:nvSpPr>
          <p:cNvPr id="3" name="Notes Placeholder 2"/>
          <p:cNvSpPr>
            <a:spLocks noGrp="1"/>
          </p:cNvSpPr>
          <p:nvPr>
            <p:ph type="body" idx="1"/>
          </p:nvPr>
        </p:nvSpPr>
        <p:spPr>
          <a:xfrm>
            <a:off x="680085" y="2991162"/>
            <a:ext cx="5440680" cy="5280159"/>
          </a:xfrm>
        </p:spPr>
        <p:txBody>
          <a:bodyPr/>
          <a:lstStyle/>
          <a:p>
            <a:pPr>
              <a:lnSpc>
                <a:spcPct val="107000"/>
              </a:lnSpc>
              <a:spcAft>
                <a:spcPts val="846"/>
              </a:spcAft>
            </a:pPr>
            <a:r>
              <a:rPr lang="en-US" sz="1500" kern="100" dirty="0">
                <a:latin typeface="Aptos" panose="020B0004020202020204" pitchFamily="34" charset="0"/>
                <a:ea typeface="Aptos" panose="020B0004020202020204" pitchFamily="34" charset="0"/>
                <a:cs typeface="Times New Roman" panose="02020603050405020304" pitchFamily="18" charset="0"/>
              </a:rPr>
              <a:t>Plant and fungal-derived drugs are essential for global health. For example, the WHO’s List of Essential Medicines includes drugs inspired by nature, such as penicillin, artemether for malaria, and vincristine for cancer. Some of these drugs are rooted in traditional Chinese, Ayurvedic, and indigenous knowledge—for</a:t>
            </a:r>
            <a:r>
              <a:rPr lang="en-US" sz="1500" u="sng" kern="100" dirty="0">
                <a:solidFill>
                  <a:srgbClr val="467886"/>
                </a:solidFill>
                <a:latin typeface="Aptos" panose="020B0004020202020204" pitchFamily="34" charset="0"/>
                <a:ea typeface="Aptos" panose="020B0004020202020204" pitchFamily="34" charset="0"/>
                <a:cs typeface="Times New Roman" panose="02020603050405020304" pitchFamily="18" charset="0"/>
                <a:hlinkClick r:id="rId3"/>
              </a:rPr>
              <a:t> example, quinine from the Peruvian cinchona tree and Cat’s Claw from the Amazon rainforest</a:t>
            </a:r>
            <a:r>
              <a:rPr lang="en-US" sz="1500" kern="100" dirty="0">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46"/>
              </a:spcAft>
            </a:pPr>
            <a:r>
              <a:rPr lang="en-US" sz="1500" kern="100" dirty="0">
                <a:latin typeface="Aptos" panose="020B0004020202020204" pitchFamily="34" charset="0"/>
                <a:ea typeface="Aptos" panose="020B0004020202020204" pitchFamily="34" charset="0"/>
                <a:cs typeface="Times New Roman" panose="02020603050405020304" pitchFamily="18" charset="0"/>
              </a:rPr>
              <a:t>About 80% of the global population uses herbs in their health care.  WHO advocates for more research into their safety and effectiveness. Our challenge is systematically compiling hundreds of papers from journals and university dissertations using strong methods.</a:t>
            </a:r>
          </a:p>
          <a:p>
            <a:pPr>
              <a:lnSpc>
                <a:spcPct val="107000"/>
              </a:lnSpc>
              <a:spcAft>
                <a:spcPts val="846"/>
              </a:spcAft>
            </a:pPr>
            <a:r>
              <a:rPr lang="en-US" sz="1500" kern="100" dirty="0">
                <a:latin typeface="Aptos" panose="020B0004020202020204" pitchFamily="34" charset="0"/>
                <a:ea typeface="Aptos" panose="020B0004020202020204" pitchFamily="34" charset="0"/>
                <a:cs typeface="Times New Roman" panose="02020603050405020304" pitchFamily="18" charset="0"/>
              </a:rPr>
              <a:t>Biodiversity's potential for addressing global health challenges is immense when combined with new technological advancements such as DNA sequencing, molecular techniques, and AI.</a:t>
            </a:r>
          </a:p>
          <a:p>
            <a:pPr algn="l"/>
            <a:endParaRPr lang="en-US" sz="1500" dirty="0"/>
          </a:p>
          <a:p>
            <a:endParaRPr lang="en-US" sz="1500" dirty="0"/>
          </a:p>
          <a:p>
            <a:endParaRPr lang="en-US" sz="1500" dirty="0"/>
          </a:p>
        </p:txBody>
      </p:sp>
      <p:sp>
        <p:nvSpPr>
          <p:cNvPr id="4" name="Slide Number Placeholder 3"/>
          <p:cNvSpPr>
            <a:spLocks noGrp="1"/>
          </p:cNvSpPr>
          <p:nvPr>
            <p:ph type="sldNum" sz="quarter" idx="5"/>
          </p:nvPr>
        </p:nvSpPr>
        <p:spPr/>
        <p:txBody>
          <a:bodyPr/>
          <a:lstStyle/>
          <a:p>
            <a:fld id="{756C8F3A-F35C-4F75-86C1-0B806C9612C4}" type="slidenum">
              <a:rPr lang="en-US" smtClean="0"/>
              <a:t>4</a:t>
            </a:fld>
            <a:endParaRPr lang="en-US"/>
          </a:p>
        </p:txBody>
      </p:sp>
      <p:sp>
        <p:nvSpPr>
          <p:cNvPr id="5" name="Date Placeholder 4">
            <a:extLst>
              <a:ext uri="{FF2B5EF4-FFF2-40B4-BE49-F238E27FC236}">
                <a16:creationId xmlns:a16="http://schemas.microsoft.com/office/drawing/2014/main" id="{99ABF8B2-BC81-08F5-5DD4-3457EC24E4D9}"/>
              </a:ext>
            </a:extLst>
          </p:cNvPr>
          <p:cNvSpPr>
            <a:spLocks noGrp="1"/>
          </p:cNvSpPr>
          <p:nvPr>
            <p:ph type="dt" idx="1"/>
          </p:nvPr>
        </p:nvSpPr>
        <p:spPr/>
        <p:txBody>
          <a:bodyPr/>
          <a:lstStyle/>
          <a:p>
            <a:fld id="{BA44B795-A5D3-42B5-8FEE-BBCB439FB42A}" type="datetime1">
              <a:rPr lang="en-US" smtClean="0"/>
              <a:t>8/19/2024</a:t>
            </a:fld>
            <a:endParaRPr lang="en-US"/>
          </a:p>
        </p:txBody>
      </p:sp>
      <p:sp>
        <p:nvSpPr>
          <p:cNvPr id="6" name="Footer Placeholder 5">
            <a:extLst>
              <a:ext uri="{FF2B5EF4-FFF2-40B4-BE49-F238E27FC236}">
                <a16:creationId xmlns:a16="http://schemas.microsoft.com/office/drawing/2014/main" id="{69C4AC7A-BF65-AC47-4B59-E7D37A63E1F9}"/>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5FFC2351-1DBB-8013-DCC5-CE917FE5FDDD}"/>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9048442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73088" y="714375"/>
            <a:ext cx="2978150" cy="1676400"/>
          </a:xfrm>
        </p:spPr>
      </p:sp>
      <p:sp>
        <p:nvSpPr>
          <p:cNvPr id="3" name="Notes Placeholder 2"/>
          <p:cNvSpPr>
            <a:spLocks noGrp="1"/>
          </p:cNvSpPr>
          <p:nvPr>
            <p:ph type="body" idx="1"/>
          </p:nvPr>
        </p:nvSpPr>
        <p:spPr>
          <a:xfrm>
            <a:off x="680085" y="2760015"/>
            <a:ext cx="5440680" cy="5402767"/>
          </a:xfrm>
        </p:spPr>
        <p:txBody>
          <a:bodyPr/>
          <a:lstStyle/>
          <a:p>
            <a:pPr defTabSz="966612">
              <a:defRPr/>
            </a:pPr>
            <a:r>
              <a:rPr lang="en-US" sz="1800" kern="100" dirty="0">
                <a:latin typeface="Aptos" panose="020B0004020202020204" pitchFamily="34" charset="0"/>
                <a:ea typeface="Aptos" panose="020B0004020202020204" pitchFamily="34" charset="0"/>
                <a:cs typeface="Times New Roman" panose="02020603050405020304" pitchFamily="18" charset="0"/>
              </a:rPr>
              <a:t>Over 26 R&amp;D projects, with about half in the preclinical phase and only around five already in the market involving products from Brazil and Cuba. Brazil’s lead is attributed to its size, vast biodiversity, and substantial investment in research and development. Costa Rica, Colombia, and Chile follow</a:t>
            </a:r>
          </a:p>
          <a:p>
            <a:endParaRPr lang="en-US" sz="1800" dirty="0"/>
          </a:p>
        </p:txBody>
      </p:sp>
      <p:sp>
        <p:nvSpPr>
          <p:cNvPr id="4" name="Slide Number Placeholder 3"/>
          <p:cNvSpPr>
            <a:spLocks noGrp="1"/>
          </p:cNvSpPr>
          <p:nvPr>
            <p:ph type="sldNum" sz="quarter" idx="5"/>
          </p:nvPr>
        </p:nvSpPr>
        <p:spPr/>
        <p:txBody>
          <a:bodyPr/>
          <a:lstStyle/>
          <a:p>
            <a:fld id="{756C8F3A-F35C-4F75-86C1-0B806C9612C4}" type="slidenum">
              <a:rPr lang="en-US" smtClean="0"/>
              <a:t>5</a:t>
            </a:fld>
            <a:endParaRPr lang="en-US"/>
          </a:p>
        </p:txBody>
      </p:sp>
      <p:sp>
        <p:nvSpPr>
          <p:cNvPr id="5" name="Date Placeholder 4">
            <a:extLst>
              <a:ext uri="{FF2B5EF4-FFF2-40B4-BE49-F238E27FC236}">
                <a16:creationId xmlns:a16="http://schemas.microsoft.com/office/drawing/2014/main" id="{C93E774B-1517-C28D-242D-6C2C5B568ACF}"/>
              </a:ext>
            </a:extLst>
          </p:cNvPr>
          <p:cNvSpPr>
            <a:spLocks noGrp="1"/>
          </p:cNvSpPr>
          <p:nvPr>
            <p:ph type="dt" idx="1"/>
          </p:nvPr>
        </p:nvSpPr>
        <p:spPr/>
        <p:txBody>
          <a:bodyPr/>
          <a:lstStyle/>
          <a:p>
            <a:fld id="{C61C401F-97F8-4CAC-8BA3-7EF794C2636E}" type="datetime1">
              <a:rPr lang="en-US" smtClean="0"/>
              <a:t>8/19/2024</a:t>
            </a:fld>
            <a:endParaRPr lang="en-US"/>
          </a:p>
        </p:txBody>
      </p:sp>
      <p:sp>
        <p:nvSpPr>
          <p:cNvPr id="6" name="Footer Placeholder 5">
            <a:extLst>
              <a:ext uri="{FF2B5EF4-FFF2-40B4-BE49-F238E27FC236}">
                <a16:creationId xmlns:a16="http://schemas.microsoft.com/office/drawing/2014/main" id="{38B4DC0D-ADE8-F3AE-8D5C-419A4411EC26}"/>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21E77D58-47B4-8D24-97C8-D0EA67356A53}"/>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474664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8800" y="760413"/>
            <a:ext cx="3276600" cy="1844675"/>
          </a:xfrm>
        </p:spPr>
      </p:sp>
      <p:sp>
        <p:nvSpPr>
          <p:cNvPr id="3" name="Notes Placeholder 2"/>
          <p:cNvSpPr>
            <a:spLocks noGrp="1"/>
          </p:cNvSpPr>
          <p:nvPr>
            <p:ph type="body" idx="1"/>
          </p:nvPr>
        </p:nvSpPr>
        <p:spPr>
          <a:xfrm>
            <a:off x="680085" y="2866363"/>
            <a:ext cx="5440680" cy="5342936"/>
          </a:xfrm>
        </p:spPr>
        <p:txBody>
          <a:bodyPr/>
          <a:lstStyle/>
          <a:p>
            <a:pPr>
              <a:lnSpc>
                <a:spcPct val="107000"/>
              </a:lnSpc>
              <a:spcAft>
                <a:spcPts val="846"/>
              </a:spcAft>
            </a:pPr>
            <a:r>
              <a:rPr lang="en-US" sz="1600" kern="100" dirty="0">
                <a:latin typeface="Aptos" panose="020B0004020202020204" pitchFamily="34" charset="0"/>
                <a:ea typeface="Aptos" panose="020B0004020202020204" pitchFamily="34" charset="0"/>
                <a:cs typeface="Times New Roman" panose="02020603050405020304" pitchFamily="18" charset="0"/>
              </a:rPr>
              <a:t>Our project was born during the pandemic. With the support of the Radcliffe Institute from Harvard, we hosted two virtual seminars and in 2022, we launched a pilot project with the sponsorship of the Harvard Herbaria with Prof Don Pfister, searching for antivirals against COVID-19 in collaboration with the </a:t>
            </a:r>
            <a:r>
              <a:rPr lang="en-US" sz="1600" kern="100" dirty="0" err="1">
                <a:latin typeface="Aptos" panose="020B0004020202020204" pitchFamily="34" charset="0"/>
                <a:ea typeface="Aptos" panose="020B0004020202020204" pitchFamily="34" charset="0"/>
                <a:cs typeface="Times New Roman" panose="02020603050405020304" pitchFamily="18" charset="0"/>
              </a:rPr>
              <a:t>Rega</a:t>
            </a:r>
            <a:r>
              <a:rPr lang="en-US" sz="1600" kern="100" dirty="0">
                <a:latin typeface="Aptos" panose="020B0004020202020204" pitchFamily="34" charset="0"/>
                <a:ea typeface="Aptos" panose="020B0004020202020204" pitchFamily="34" charset="0"/>
                <a:cs typeface="Times New Roman" panose="02020603050405020304" pitchFamily="18" charset="0"/>
              </a:rPr>
              <a:t> Institute at the University of Leuven in Belgium, the Salk Institute, the Argentinian Minister of Science, the National Patagonian University-San Juan Bosco in Argentina, and  INDICASAT in Panama.</a:t>
            </a:r>
          </a:p>
          <a:p>
            <a:pPr>
              <a:lnSpc>
                <a:spcPct val="107000"/>
              </a:lnSpc>
              <a:spcAft>
                <a:spcPts val="846"/>
              </a:spcAft>
            </a:pPr>
            <a:r>
              <a:rPr lang="en-US" sz="1600" kern="100" dirty="0">
                <a:latin typeface="Aptos" panose="020B0004020202020204" pitchFamily="34" charset="0"/>
                <a:ea typeface="Aptos" panose="020B0004020202020204" pitchFamily="34" charset="0"/>
                <a:cs typeface="Times New Roman" panose="02020603050405020304" pitchFamily="18" charset="0"/>
              </a:rPr>
              <a:t>Our partners from California and Argentina prepared 200 extracts from plants, algae, and fungi, which were tested for antiviral activity against COVID-19. We got four hits, marking an Aha moment of our project.</a:t>
            </a:r>
          </a:p>
          <a:p>
            <a:endParaRPr lang="en-US" sz="1600" dirty="0"/>
          </a:p>
        </p:txBody>
      </p:sp>
      <p:sp>
        <p:nvSpPr>
          <p:cNvPr id="4" name="Slide Number Placeholder 3"/>
          <p:cNvSpPr>
            <a:spLocks noGrp="1"/>
          </p:cNvSpPr>
          <p:nvPr>
            <p:ph type="sldNum" sz="quarter" idx="5"/>
          </p:nvPr>
        </p:nvSpPr>
        <p:spPr/>
        <p:txBody>
          <a:bodyPr/>
          <a:lstStyle/>
          <a:p>
            <a:fld id="{756C8F3A-F35C-4F75-86C1-0B806C9612C4}" type="slidenum">
              <a:rPr lang="en-US" smtClean="0"/>
              <a:t>6</a:t>
            </a:fld>
            <a:endParaRPr lang="en-US"/>
          </a:p>
        </p:txBody>
      </p:sp>
      <p:sp>
        <p:nvSpPr>
          <p:cNvPr id="5" name="Date Placeholder 4">
            <a:extLst>
              <a:ext uri="{FF2B5EF4-FFF2-40B4-BE49-F238E27FC236}">
                <a16:creationId xmlns:a16="http://schemas.microsoft.com/office/drawing/2014/main" id="{AFD052FC-DF95-EBDE-6B65-61DAF9B01A9F}"/>
              </a:ext>
            </a:extLst>
          </p:cNvPr>
          <p:cNvSpPr>
            <a:spLocks noGrp="1"/>
          </p:cNvSpPr>
          <p:nvPr>
            <p:ph type="dt" idx="1"/>
          </p:nvPr>
        </p:nvSpPr>
        <p:spPr/>
        <p:txBody>
          <a:bodyPr/>
          <a:lstStyle/>
          <a:p>
            <a:fld id="{94E220A0-D25E-4D7F-A54A-201EE254D169}" type="datetime1">
              <a:rPr lang="en-US" smtClean="0"/>
              <a:t>8/19/2024</a:t>
            </a:fld>
            <a:endParaRPr lang="en-US"/>
          </a:p>
        </p:txBody>
      </p:sp>
      <p:sp>
        <p:nvSpPr>
          <p:cNvPr id="6" name="Footer Placeholder 5">
            <a:extLst>
              <a:ext uri="{FF2B5EF4-FFF2-40B4-BE49-F238E27FC236}">
                <a16:creationId xmlns:a16="http://schemas.microsoft.com/office/drawing/2014/main" id="{817A9F5A-6B8E-3D5B-A492-96C50A2CF068}"/>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DA7A8918-34D1-7B11-7EE3-0EEEABCF0AA7}"/>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3090180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8800" y="746125"/>
            <a:ext cx="3276600" cy="1843088"/>
          </a:xfrm>
        </p:spPr>
      </p:sp>
      <p:sp>
        <p:nvSpPr>
          <p:cNvPr id="3" name="Notes Placeholder 2"/>
          <p:cNvSpPr>
            <a:spLocks noGrp="1"/>
          </p:cNvSpPr>
          <p:nvPr>
            <p:ph type="body" idx="1"/>
          </p:nvPr>
        </p:nvSpPr>
        <p:spPr>
          <a:xfrm>
            <a:off x="680085" y="2836805"/>
            <a:ext cx="5440680" cy="5356989"/>
          </a:xfrm>
        </p:spPr>
        <p:txBody>
          <a:bodyPr/>
          <a:lstStyle/>
          <a:p>
            <a:pPr>
              <a:lnSpc>
                <a:spcPct val="107000"/>
              </a:lnSpc>
              <a:spcAft>
                <a:spcPts val="846"/>
              </a:spcAft>
            </a:pPr>
            <a:r>
              <a:rPr lang="en-US" kern="100" dirty="0">
                <a:latin typeface="Aptos" panose="020B0004020202020204" pitchFamily="34" charset="0"/>
                <a:ea typeface="Aptos" panose="020B0004020202020204" pitchFamily="34" charset="0"/>
                <a:cs typeface="Times New Roman" panose="02020603050405020304" pitchFamily="18" charset="0"/>
              </a:rPr>
              <a:t>We engage in scientific diplomacy, supporting collaboration among scientists, scholars, laboratories, policymakers, practitioners, and entrepreneurs. Our goal is to translate scientific discoveries into therapeutics that reach people promptly and equitably.</a:t>
            </a:r>
          </a:p>
          <a:p>
            <a:pPr>
              <a:lnSpc>
                <a:spcPct val="107000"/>
              </a:lnSpc>
              <a:spcAft>
                <a:spcPts val="846"/>
              </a:spcAft>
            </a:pPr>
            <a:r>
              <a:rPr lang="en-US" kern="100" dirty="0">
                <a:latin typeface="Aptos" panose="020B0004020202020204" pitchFamily="34" charset="0"/>
                <a:ea typeface="Aptos" panose="020B0004020202020204" pitchFamily="34" charset="0"/>
                <a:cs typeface="Times New Roman" panose="02020603050405020304" pitchFamily="18" charset="0"/>
              </a:rPr>
              <a:t>We support R&amp;D in three interconnected areas: basic research, applied research targeting specific diseases, and upgrades in traditional medicine.  Today, Prof. Ryan </a:t>
            </a:r>
            <a:r>
              <a:rPr lang="en-US" kern="100" dirty="0" err="1">
                <a:latin typeface="Aptos" panose="020B0004020202020204" pitchFamily="34" charset="0"/>
                <a:ea typeface="Aptos" panose="020B0004020202020204" pitchFamily="34" charset="0"/>
                <a:cs typeface="Times New Roman" panose="02020603050405020304" pitchFamily="18" charset="0"/>
              </a:rPr>
              <a:t>Nett</a:t>
            </a:r>
            <a:r>
              <a:rPr lang="en-US" kern="100" dirty="0">
                <a:latin typeface="Aptos" panose="020B0004020202020204" pitchFamily="34" charset="0"/>
                <a:ea typeface="Aptos" panose="020B0004020202020204" pitchFamily="34" charset="0"/>
                <a:cs typeface="Times New Roman" panose="02020603050405020304" pitchFamily="18" charset="0"/>
              </a:rPr>
              <a:t> from Harvard University </a:t>
            </a:r>
          </a:p>
          <a:p>
            <a:pPr>
              <a:lnSpc>
                <a:spcPct val="107000"/>
              </a:lnSpc>
              <a:spcAft>
                <a:spcPts val="846"/>
              </a:spcAft>
            </a:pPr>
            <a:r>
              <a:rPr lang="en-US" kern="100" dirty="0">
                <a:latin typeface="Aptos" panose="020B0004020202020204" pitchFamily="34" charset="0"/>
                <a:ea typeface="Aptos" panose="020B0004020202020204" pitchFamily="34" charset="0"/>
                <a:cs typeface="Times New Roman" panose="02020603050405020304" pitchFamily="18" charset="0"/>
              </a:rPr>
              <a:t>This morning, we will have several presentations on applied R&amp;D targeting specific diseases, such as neglected tropical diseases, cancer, and dementia. Other presentations will touch on research-accelerating tools such as a large bank of extracts, improving ID through sequencing, and using computational tools.</a:t>
            </a:r>
          </a:p>
          <a:p>
            <a:pPr>
              <a:lnSpc>
                <a:spcPct val="107000"/>
              </a:lnSpc>
              <a:spcAft>
                <a:spcPts val="846"/>
              </a:spcAft>
            </a:pPr>
            <a:r>
              <a:rPr lang="en-US" kern="100" dirty="0">
                <a:latin typeface="Aptos" panose="020B0004020202020204" pitchFamily="34" charset="0"/>
                <a:ea typeface="Aptos" panose="020B0004020202020204" pitchFamily="34" charset="0"/>
                <a:cs typeface="Times New Roman" panose="02020603050405020304" pitchFamily="18" charset="0"/>
              </a:rPr>
              <a:t>Latin American and Caribbean universities are leading the way in researching natural products for medicinal properties. Their work involves R&amp;D on native medicinal plants,  psychedelics, and local marine organisms. After lunch, we have several presentations from LAC researchers. </a:t>
            </a:r>
          </a:p>
          <a:p>
            <a:pPr>
              <a:lnSpc>
                <a:spcPct val="107000"/>
              </a:lnSpc>
              <a:spcAft>
                <a:spcPts val="846"/>
              </a:spcAft>
            </a:pPr>
            <a:r>
              <a:rPr lang="en-US" kern="100" dirty="0">
                <a:latin typeface="Aptos" panose="020B0004020202020204" pitchFamily="34" charset="0"/>
                <a:ea typeface="Aptos" panose="020B0004020202020204" pitchFamily="34" charset="0"/>
                <a:cs typeface="Times New Roman" panose="02020603050405020304" pitchFamily="18" charset="0"/>
              </a:rPr>
              <a:t>In the past, we collaborated with the </a:t>
            </a:r>
            <a:r>
              <a:rPr lang="en-US" kern="100" dirty="0" err="1">
                <a:latin typeface="Aptos" panose="020B0004020202020204" pitchFamily="34" charset="0"/>
                <a:ea typeface="Aptos" panose="020B0004020202020204" pitchFamily="34" charset="0"/>
                <a:cs typeface="Times New Roman" panose="02020603050405020304" pitchFamily="18" charset="0"/>
              </a:rPr>
              <a:t>Rega</a:t>
            </a:r>
            <a:r>
              <a:rPr lang="en-US" kern="100" dirty="0">
                <a:latin typeface="Aptos" panose="020B0004020202020204" pitchFamily="34" charset="0"/>
                <a:ea typeface="Aptos" panose="020B0004020202020204" pitchFamily="34" charset="0"/>
                <a:cs typeface="Times New Roman" panose="02020603050405020304" pitchFamily="18" charset="0"/>
              </a:rPr>
              <a:t> Institute from the University of Leuven in Belgium on COVID-19. Soon, we plan to collaborate with the </a:t>
            </a:r>
            <a:r>
              <a:rPr lang="en-US" kern="100" dirty="0" err="1">
                <a:latin typeface="Aptos" panose="020B0004020202020204" pitchFamily="34" charset="0"/>
                <a:ea typeface="Aptos" panose="020B0004020202020204" pitchFamily="34" charset="0"/>
                <a:cs typeface="Times New Roman" panose="02020603050405020304" pitchFamily="18" charset="0"/>
              </a:rPr>
              <a:t>Fundacion</a:t>
            </a:r>
            <a:r>
              <a:rPr lang="en-US" kern="100" dirty="0">
                <a:latin typeface="Aptos" panose="020B0004020202020204" pitchFamily="34" charset="0"/>
                <a:ea typeface="Aptos" panose="020B0004020202020204" pitchFamily="34" charset="0"/>
                <a:cs typeface="Times New Roman" panose="02020603050405020304" pitchFamily="18" charset="0"/>
              </a:rPr>
              <a:t> Medina and the US National Cancer Institute. </a:t>
            </a:r>
          </a:p>
          <a:p>
            <a:pPr>
              <a:lnSpc>
                <a:spcPct val="107000"/>
              </a:lnSpc>
              <a:spcAft>
                <a:spcPts val="846"/>
              </a:spcAft>
            </a:pPr>
            <a:endParaRPr lang="en-US" dirty="0"/>
          </a:p>
        </p:txBody>
      </p:sp>
      <p:sp>
        <p:nvSpPr>
          <p:cNvPr id="4" name="Slide Number Placeholder 3"/>
          <p:cNvSpPr>
            <a:spLocks noGrp="1"/>
          </p:cNvSpPr>
          <p:nvPr>
            <p:ph type="sldNum" sz="quarter" idx="5"/>
          </p:nvPr>
        </p:nvSpPr>
        <p:spPr/>
        <p:txBody>
          <a:bodyPr/>
          <a:lstStyle/>
          <a:p>
            <a:fld id="{756C8F3A-F35C-4F75-86C1-0B806C9612C4}" type="slidenum">
              <a:rPr lang="en-US" smtClean="0"/>
              <a:t>7</a:t>
            </a:fld>
            <a:endParaRPr lang="en-US"/>
          </a:p>
        </p:txBody>
      </p:sp>
      <p:sp>
        <p:nvSpPr>
          <p:cNvPr id="5" name="Date Placeholder 4">
            <a:extLst>
              <a:ext uri="{FF2B5EF4-FFF2-40B4-BE49-F238E27FC236}">
                <a16:creationId xmlns:a16="http://schemas.microsoft.com/office/drawing/2014/main" id="{BF9D9C9E-CB43-091B-702E-BDA857D7FDB5}"/>
              </a:ext>
            </a:extLst>
          </p:cNvPr>
          <p:cNvSpPr>
            <a:spLocks noGrp="1"/>
          </p:cNvSpPr>
          <p:nvPr>
            <p:ph type="dt" idx="1"/>
          </p:nvPr>
        </p:nvSpPr>
        <p:spPr/>
        <p:txBody>
          <a:bodyPr/>
          <a:lstStyle/>
          <a:p>
            <a:fld id="{0F2F5A2A-73D7-4513-B543-E34AADF581AC}" type="datetime1">
              <a:rPr lang="en-US" smtClean="0"/>
              <a:t>8/19/2024</a:t>
            </a:fld>
            <a:endParaRPr lang="en-US"/>
          </a:p>
        </p:txBody>
      </p:sp>
      <p:sp>
        <p:nvSpPr>
          <p:cNvPr id="6" name="Footer Placeholder 5">
            <a:extLst>
              <a:ext uri="{FF2B5EF4-FFF2-40B4-BE49-F238E27FC236}">
                <a16:creationId xmlns:a16="http://schemas.microsoft.com/office/drawing/2014/main" id="{5FEF6398-4084-4885-0BEF-C87D5F618D83}"/>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274A0331-34C1-9003-513C-62C48B18B4BA}"/>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5978180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7213" y="496888"/>
            <a:ext cx="3279775" cy="1846262"/>
          </a:xfrm>
        </p:spPr>
      </p:sp>
      <p:sp>
        <p:nvSpPr>
          <p:cNvPr id="3" name="Notes Placeholder 2"/>
          <p:cNvSpPr>
            <a:spLocks noGrp="1"/>
          </p:cNvSpPr>
          <p:nvPr>
            <p:ph type="body" idx="1"/>
          </p:nvPr>
        </p:nvSpPr>
        <p:spPr>
          <a:xfrm>
            <a:off x="680085" y="2620464"/>
            <a:ext cx="5440680" cy="5326381"/>
          </a:xfrm>
        </p:spPr>
        <p:txBody>
          <a:bodyPr/>
          <a:lstStyle/>
          <a:p>
            <a:pPr>
              <a:lnSpc>
                <a:spcPct val="107000"/>
              </a:lnSpc>
              <a:spcAft>
                <a:spcPts val="846"/>
              </a:spcAft>
            </a:pPr>
            <a:r>
              <a:rPr lang="en-US" sz="1400" kern="100" dirty="0">
                <a:latin typeface="Aptos" panose="020B0004020202020204" pitchFamily="34" charset="0"/>
                <a:ea typeface="Aptos" panose="020B0004020202020204" pitchFamily="34" charset="0"/>
                <a:cs typeface="Times New Roman" panose="02020603050405020304" pitchFamily="18" charset="0"/>
              </a:rPr>
              <a:t>Overharvesting wild trees, plants, and fungi for medicinal purposes can lead to species decline and even extinction, particularly in fragile biodiverse hotspots. One example is paclitaxel, a drug widely used for breast cancer treatment. It was initially derived from the bark of the Pacific yew tree, and it led to harvesting thousands of trees, leading to a 30% decline over time. As a result, the Pacific yew tree is now classified as Near Threatened. To promote sustainability, in vitro cultivation techniques can be employed for the industrial production and commercialization of natural drugs, today, Botanical Solutions company serve as an example</a:t>
            </a:r>
          </a:p>
          <a:p>
            <a:pPr>
              <a:lnSpc>
                <a:spcPct val="107000"/>
              </a:lnSpc>
              <a:spcAft>
                <a:spcPts val="846"/>
              </a:spcAft>
            </a:pPr>
            <a:r>
              <a:rPr lang="en-US" sz="1400" kern="100" dirty="0">
                <a:latin typeface="Aptos" panose="020B0004020202020204" pitchFamily="34" charset="0"/>
                <a:ea typeface="Aptos" panose="020B0004020202020204" pitchFamily="34" charset="0"/>
                <a:cs typeface="Times New Roman" panose="02020603050405020304" pitchFamily="18" charset="0"/>
              </a:rPr>
              <a:t>Educating and building infrastructure like herbaria, medicinal gardens, and databases naming plant species. The Kew Royal Garden scientists have identified "dark spots" in our biodiversity knowledge, particularly in the Andean region; these “dark spots" regions lack information about their biodiversity. We want to collaborate with the Royal Botanic Gardens, Kew, to address these knowledge gaps and support research and conservation. </a:t>
            </a:r>
          </a:p>
          <a:p>
            <a:endParaRPr lang="en-US" sz="1400" dirty="0"/>
          </a:p>
        </p:txBody>
      </p:sp>
      <p:sp>
        <p:nvSpPr>
          <p:cNvPr id="4" name="Slide Number Placeholder 3"/>
          <p:cNvSpPr>
            <a:spLocks noGrp="1"/>
          </p:cNvSpPr>
          <p:nvPr>
            <p:ph type="sldNum" sz="quarter" idx="5"/>
          </p:nvPr>
        </p:nvSpPr>
        <p:spPr/>
        <p:txBody>
          <a:bodyPr/>
          <a:lstStyle/>
          <a:p>
            <a:fld id="{756C8F3A-F35C-4F75-86C1-0B806C9612C4}" type="slidenum">
              <a:rPr lang="en-US" smtClean="0"/>
              <a:t>8</a:t>
            </a:fld>
            <a:endParaRPr lang="en-US"/>
          </a:p>
        </p:txBody>
      </p:sp>
      <p:sp>
        <p:nvSpPr>
          <p:cNvPr id="5" name="Date Placeholder 4">
            <a:extLst>
              <a:ext uri="{FF2B5EF4-FFF2-40B4-BE49-F238E27FC236}">
                <a16:creationId xmlns:a16="http://schemas.microsoft.com/office/drawing/2014/main" id="{7F3FD7FA-4F46-7AFB-13E2-F39E8E0045AB}"/>
              </a:ext>
            </a:extLst>
          </p:cNvPr>
          <p:cNvSpPr>
            <a:spLocks noGrp="1"/>
          </p:cNvSpPr>
          <p:nvPr>
            <p:ph type="dt" idx="1"/>
          </p:nvPr>
        </p:nvSpPr>
        <p:spPr/>
        <p:txBody>
          <a:bodyPr/>
          <a:lstStyle/>
          <a:p>
            <a:fld id="{76A234CC-D7CC-4C64-A486-C9323E1DF15B}" type="datetime1">
              <a:rPr lang="en-US" smtClean="0"/>
              <a:t>8/19/2024</a:t>
            </a:fld>
            <a:endParaRPr lang="en-US"/>
          </a:p>
        </p:txBody>
      </p:sp>
      <p:sp>
        <p:nvSpPr>
          <p:cNvPr id="6" name="Footer Placeholder 5">
            <a:extLst>
              <a:ext uri="{FF2B5EF4-FFF2-40B4-BE49-F238E27FC236}">
                <a16:creationId xmlns:a16="http://schemas.microsoft.com/office/drawing/2014/main" id="{A2D6B1F9-B155-E081-C264-12BE30784243}"/>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636D1ED6-A591-3181-E71C-9A111422A59D}"/>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1069104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8800" y="682625"/>
            <a:ext cx="3276600" cy="1844675"/>
          </a:xfrm>
        </p:spPr>
      </p:sp>
      <p:sp>
        <p:nvSpPr>
          <p:cNvPr id="3" name="Notes Placeholder 2"/>
          <p:cNvSpPr>
            <a:spLocks noGrp="1"/>
          </p:cNvSpPr>
          <p:nvPr>
            <p:ph type="body" idx="1"/>
          </p:nvPr>
        </p:nvSpPr>
        <p:spPr>
          <a:xfrm>
            <a:off x="680085" y="2712006"/>
            <a:ext cx="5440680" cy="5419765"/>
          </a:xfrm>
        </p:spPr>
        <p:txBody>
          <a:bodyPr/>
          <a:lstStyle/>
          <a:p>
            <a:pPr>
              <a:lnSpc>
                <a:spcPct val="107000"/>
              </a:lnSpc>
              <a:spcAft>
                <a:spcPts val="846"/>
              </a:spcAft>
            </a:pPr>
            <a:r>
              <a:rPr lang="en-US" b="1" kern="100" dirty="0">
                <a:latin typeface="Aptos" panose="020B0004020202020204" pitchFamily="34" charset="0"/>
                <a:ea typeface="Aptos" panose="020B0004020202020204" pitchFamily="34" charset="0"/>
                <a:cs typeface="Times New Roman" panose="02020603050405020304" pitchFamily="18" charset="0"/>
              </a:rPr>
              <a:t>Terrestrial and marine resources follow distinct intellectual property regimes. While terrestrial biological</a:t>
            </a:r>
            <a:r>
              <a:rPr lang="en-US" kern="100" dirty="0">
                <a:latin typeface="Aptos" panose="020B0004020202020204" pitchFamily="34" charset="0"/>
                <a:ea typeface="Aptos" panose="020B0004020202020204" pitchFamily="34" charset="0"/>
                <a:cs typeface="Times New Roman" panose="02020603050405020304" pitchFamily="18" charset="0"/>
              </a:rPr>
              <a:t> resources fall under national sovereignty, as agreed in the 1992 Convention on Biological Diversity, the legal status of marine resources is less clear-cut.</a:t>
            </a:r>
          </a:p>
          <a:p>
            <a:pPr>
              <a:lnSpc>
                <a:spcPct val="107000"/>
              </a:lnSpc>
              <a:spcAft>
                <a:spcPts val="846"/>
              </a:spcAft>
            </a:pPr>
            <a:r>
              <a:rPr lang="en-US" kern="100" dirty="0">
                <a:latin typeface="Aptos" panose="020B0004020202020204" pitchFamily="34" charset="0"/>
                <a:ea typeface="Aptos" panose="020B0004020202020204" pitchFamily="34" charset="0"/>
                <a:cs typeface="Times New Roman" panose="02020603050405020304" pitchFamily="18" charset="0"/>
              </a:rPr>
              <a:t>The CBD, the Nagoya Protocol, and associated benefit-sharing agreements rule the access to terrestrial genetic resources. These resources, plants, and animals can not be patented as they are products of nature rather than human invention. Equally, ancestral knowledge, like traditional medicinal plants, can not be patent due to its roots in community tradition and, therefore, lacks legal novelty, as agreed in the recent diplomatic conference on genetic resources held by the World Intellectual Property Org.</a:t>
            </a:r>
          </a:p>
          <a:p>
            <a:pPr>
              <a:lnSpc>
                <a:spcPct val="107000"/>
              </a:lnSpc>
              <a:spcAft>
                <a:spcPts val="846"/>
              </a:spcAft>
            </a:pPr>
            <a:r>
              <a:rPr lang="en-US" kern="100" dirty="0">
                <a:latin typeface="Aptos" panose="020B0004020202020204" pitchFamily="34" charset="0"/>
                <a:ea typeface="Aptos" panose="020B0004020202020204" pitchFamily="34" charset="0"/>
                <a:cs typeface="Times New Roman" panose="02020603050405020304" pitchFamily="18" charset="0"/>
              </a:rPr>
              <a:t> Usually, IP discussions focus on physical samples. But, advancements in genetic sequencing led to a surge in digital bio data. Sharing genetic information across borders has become easier, but ensuring equitable benefit-sharing, especially for marine resources, </a:t>
            </a:r>
            <a:r>
              <a:rPr lang="en-US" kern="100" dirty="0" err="1">
                <a:latin typeface="Aptos" panose="020B0004020202020204" pitchFamily="34" charset="0"/>
                <a:ea typeface="Aptos" panose="020B0004020202020204" pitchFamily="34" charset="0"/>
                <a:cs typeface="Times New Roman" panose="02020603050405020304" pitchFamily="18" charset="0"/>
              </a:rPr>
              <a:t>rimeins</a:t>
            </a:r>
            <a:r>
              <a:rPr lang="en-US" kern="100" dirty="0">
                <a:latin typeface="Aptos" panose="020B0004020202020204" pitchFamily="34" charset="0"/>
                <a:ea typeface="Aptos" panose="020B0004020202020204" pitchFamily="34" charset="0"/>
                <a:cs typeface="Times New Roman" panose="02020603050405020304" pitchFamily="18" charset="0"/>
              </a:rPr>
              <a:t> a complex challenge.</a:t>
            </a:r>
          </a:p>
          <a:p>
            <a:pPr>
              <a:lnSpc>
                <a:spcPct val="107000"/>
              </a:lnSpc>
              <a:spcAft>
                <a:spcPts val="846"/>
              </a:spcAft>
            </a:pPr>
            <a:r>
              <a:rPr lang="en-US" kern="100" dirty="0">
                <a:latin typeface="Aptos" panose="020B0004020202020204" pitchFamily="34" charset="0"/>
                <a:ea typeface="Aptos" panose="020B0004020202020204" pitchFamily="34" charset="0"/>
                <a:cs typeface="Times New Roman" panose="02020603050405020304" pitchFamily="18" charset="0"/>
              </a:rPr>
              <a:t>As the digital age transforms biological research, reconciling the need for open scientific collaboration with the principle of fair benefit-sharing for physical and digital resources is a critical issue for policymakers and researchers.</a:t>
            </a:r>
          </a:p>
          <a:p>
            <a:pPr defTabSz="966612" eaLnBrk="0" fontAlgn="base" hangingPunct="0">
              <a:spcBef>
                <a:spcPct val="0"/>
              </a:spcBef>
              <a:spcAft>
                <a:spcPct val="0"/>
              </a:spcAft>
              <a:buFontTx/>
              <a:buChar char="•"/>
            </a:pPr>
            <a:endParaRPr lang="en-US" sz="1400" dirty="0">
              <a:latin typeface="Segoe UI" panose="020B0502040204020203" pitchFamily="34" charset="0"/>
              <a:cs typeface="Segoe UI" panose="020B0502040204020203" pitchFamily="34" charset="0"/>
            </a:endParaRPr>
          </a:p>
        </p:txBody>
      </p:sp>
      <p:sp>
        <p:nvSpPr>
          <p:cNvPr id="4" name="Slide Number Placeholder 3"/>
          <p:cNvSpPr>
            <a:spLocks noGrp="1"/>
          </p:cNvSpPr>
          <p:nvPr>
            <p:ph type="sldNum" sz="quarter" idx="5"/>
          </p:nvPr>
        </p:nvSpPr>
        <p:spPr/>
        <p:txBody>
          <a:bodyPr/>
          <a:lstStyle/>
          <a:p>
            <a:fld id="{756C8F3A-F35C-4F75-86C1-0B806C9612C4}" type="slidenum">
              <a:rPr lang="en-US" smtClean="0"/>
              <a:t>9</a:t>
            </a:fld>
            <a:endParaRPr lang="en-US"/>
          </a:p>
        </p:txBody>
      </p:sp>
      <p:sp>
        <p:nvSpPr>
          <p:cNvPr id="5" name="Date Placeholder 4">
            <a:extLst>
              <a:ext uri="{FF2B5EF4-FFF2-40B4-BE49-F238E27FC236}">
                <a16:creationId xmlns:a16="http://schemas.microsoft.com/office/drawing/2014/main" id="{494B3152-47A8-03EE-7B79-67492028EFDB}"/>
              </a:ext>
            </a:extLst>
          </p:cNvPr>
          <p:cNvSpPr>
            <a:spLocks noGrp="1"/>
          </p:cNvSpPr>
          <p:nvPr>
            <p:ph type="dt" idx="1"/>
          </p:nvPr>
        </p:nvSpPr>
        <p:spPr/>
        <p:txBody>
          <a:bodyPr/>
          <a:lstStyle/>
          <a:p>
            <a:fld id="{FB628718-C349-4268-B4B3-8EE22CE0EEEE}" type="datetime1">
              <a:rPr lang="en-US" smtClean="0"/>
              <a:t>8/19/2024</a:t>
            </a:fld>
            <a:endParaRPr lang="en-US"/>
          </a:p>
        </p:txBody>
      </p:sp>
      <p:sp>
        <p:nvSpPr>
          <p:cNvPr id="6" name="Footer Placeholder 5">
            <a:extLst>
              <a:ext uri="{FF2B5EF4-FFF2-40B4-BE49-F238E27FC236}">
                <a16:creationId xmlns:a16="http://schemas.microsoft.com/office/drawing/2014/main" id="{5F1A4B21-88D8-8172-7065-0762F844AF4E}"/>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1F4643BE-69B3-7EC3-03D0-68C97F459137}"/>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8043905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54688-4D27-4F27-8933-96555CFC3C9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D411792-ECB5-4EF8-B628-4BD2FB034D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C1F0901-BF1E-4D92-84D4-4BC837AFF4D2}"/>
              </a:ext>
            </a:extLst>
          </p:cNvPr>
          <p:cNvSpPr>
            <a:spLocks noGrp="1"/>
          </p:cNvSpPr>
          <p:nvPr>
            <p:ph type="dt" sz="half" idx="10"/>
          </p:nvPr>
        </p:nvSpPr>
        <p:spPr/>
        <p:txBody>
          <a:bodyPr/>
          <a:lstStyle/>
          <a:p>
            <a:fld id="{42CE2847-39FD-41F3-8E3A-C93C4AF812C7}" type="datetimeFigureOut">
              <a:rPr lang="en-US" smtClean="0"/>
              <a:t>8/19/2024</a:t>
            </a:fld>
            <a:endParaRPr lang="en-US"/>
          </a:p>
        </p:txBody>
      </p:sp>
      <p:sp>
        <p:nvSpPr>
          <p:cNvPr id="5" name="Footer Placeholder 4">
            <a:extLst>
              <a:ext uri="{FF2B5EF4-FFF2-40B4-BE49-F238E27FC236}">
                <a16:creationId xmlns:a16="http://schemas.microsoft.com/office/drawing/2014/main" id="{E0099E51-3D43-40C7-8A72-06B17F3749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C07AF9-59FC-4C93-BDB3-E8548995D13D}"/>
              </a:ext>
            </a:extLst>
          </p:cNvPr>
          <p:cNvSpPr>
            <a:spLocks noGrp="1"/>
          </p:cNvSpPr>
          <p:nvPr>
            <p:ph type="sldNum" sz="quarter" idx="12"/>
          </p:nvPr>
        </p:nvSpPr>
        <p:spPr/>
        <p:txBody>
          <a:bodyPr/>
          <a:lstStyle/>
          <a:p>
            <a:fld id="{424633FB-C784-4367-8CE7-CD7D8294CFF1}" type="slidenum">
              <a:rPr lang="en-US" smtClean="0"/>
              <a:t>‹Nº›</a:t>
            </a:fld>
            <a:endParaRPr lang="en-US"/>
          </a:p>
        </p:txBody>
      </p:sp>
    </p:spTree>
    <p:extLst>
      <p:ext uri="{BB962C8B-B14F-4D97-AF65-F5344CB8AC3E}">
        <p14:creationId xmlns:p14="http://schemas.microsoft.com/office/powerpoint/2010/main" val="35778190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B94EC-840E-4C45-B7FE-CB941005BF8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A733542-9310-47C0-820E-0ABF2AB46A4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A4927A-2D37-44A3-88B7-3CF5AC0786A6}"/>
              </a:ext>
            </a:extLst>
          </p:cNvPr>
          <p:cNvSpPr>
            <a:spLocks noGrp="1"/>
          </p:cNvSpPr>
          <p:nvPr>
            <p:ph type="dt" sz="half" idx="10"/>
          </p:nvPr>
        </p:nvSpPr>
        <p:spPr/>
        <p:txBody>
          <a:bodyPr/>
          <a:lstStyle/>
          <a:p>
            <a:fld id="{42CE2847-39FD-41F3-8E3A-C93C4AF812C7}" type="datetimeFigureOut">
              <a:rPr lang="en-US" smtClean="0"/>
              <a:t>8/19/2024</a:t>
            </a:fld>
            <a:endParaRPr lang="en-US"/>
          </a:p>
        </p:txBody>
      </p:sp>
      <p:sp>
        <p:nvSpPr>
          <p:cNvPr id="5" name="Footer Placeholder 4">
            <a:extLst>
              <a:ext uri="{FF2B5EF4-FFF2-40B4-BE49-F238E27FC236}">
                <a16:creationId xmlns:a16="http://schemas.microsoft.com/office/drawing/2014/main" id="{98298EA6-6726-490A-A4C0-E147F8498C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216268-72F1-4B6A-91DC-7A49685062BA}"/>
              </a:ext>
            </a:extLst>
          </p:cNvPr>
          <p:cNvSpPr>
            <a:spLocks noGrp="1"/>
          </p:cNvSpPr>
          <p:nvPr>
            <p:ph type="sldNum" sz="quarter" idx="12"/>
          </p:nvPr>
        </p:nvSpPr>
        <p:spPr/>
        <p:txBody>
          <a:bodyPr/>
          <a:lstStyle/>
          <a:p>
            <a:fld id="{424633FB-C784-4367-8CE7-CD7D8294CFF1}" type="slidenum">
              <a:rPr lang="en-US" smtClean="0"/>
              <a:t>‹Nº›</a:t>
            </a:fld>
            <a:endParaRPr lang="en-US"/>
          </a:p>
        </p:txBody>
      </p:sp>
    </p:spTree>
    <p:extLst>
      <p:ext uri="{BB962C8B-B14F-4D97-AF65-F5344CB8AC3E}">
        <p14:creationId xmlns:p14="http://schemas.microsoft.com/office/powerpoint/2010/main" val="2925868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EF74D16-04FA-4363-BFC6-35B2532338B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92D5359-10AF-4BF5-B95F-CA5CBF38ED9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4A430C-6F68-4A9B-A492-CA410B52F7C0}"/>
              </a:ext>
            </a:extLst>
          </p:cNvPr>
          <p:cNvSpPr>
            <a:spLocks noGrp="1"/>
          </p:cNvSpPr>
          <p:nvPr>
            <p:ph type="dt" sz="half" idx="10"/>
          </p:nvPr>
        </p:nvSpPr>
        <p:spPr/>
        <p:txBody>
          <a:bodyPr/>
          <a:lstStyle/>
          <a:p>
            <a:fld id="{42CE2847-39FD-41F3-8E3A-C93C4AF812C7}" type="datetimeFigureOut">
              <a:rPr lang="en-US" smtClean="0"/>
              <a:t>8/19/2024</a:t>
            </a:fld>
            <a:endParaRPr lang="en-US"/>
          </a:p>
        </p:txBody>
      </p:sp>
      <p:sp>
        <p:nvSpPr>
          <p:cNvPr id="5" name="Footer Placeholder 4">
            <a:extLst>
              <a:ext uri="{FF2B5EF4-FFF2-40B4-BE49-F238E27FC236}">
                <a16:creationId xmlns:a16="http://schemas.microsoft.com/office/drawing/2014/main" id="{96400875-9A94-4F19-8CEA-092C84E0F6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8F8C07-4119-4D9B-92A5-24EE4F9A9470}"/>
              </a:ext>
            </a:extLst>
          </p:cNvPr>
          <p:cNvSpPr>
            <a:spLocks noGrp="1"/>
          </p:cNvSpPr>
          <p:nvPr>
            <p:ph type="sldNum" sz="quarter" idx="12"/>
          </p:nvPr>
        </p:nvSpPr>
        <p:spPr/>
        <p:txBody>
          <a:bodyPr/>
          <a:lstStyle/>
          <a:p>
            <a:fld id="{424633FB-C784-4367-8CE7-CD7D8294CFF1}" type="slidenum">
              <a:rPr lang="en-US" smtClean="0"/>
              <a:t>‹Nº›</a:t>
            </a:fld>
            <a:endParaRPr lang="en-US"/>
          </a:p>
        </p:txBody>
      </p:sp>
    </p:spTree>
    <p:extLst>
      <p:ext uri="{BB962C8B-B14F-4D97-AF65-F5344CB8AC3E}">
        <p14:creationId xmlns:p14="http://schemas.microsoft.com/office/powerpoint/2010/main" val="340672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0A64D-9B78-488F-99AF-8F057D0E855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94CAAC8-4EDC-4EF4-B278-C4795187D2D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30DA5B-83AF-4354-8E40-179E4BF56B60}"/>
              </a:ext>
            </a:extLst>
          </p:cNvPr>
          <p:cNvSpPr>
            <a:spLocks noGrp="1"/>
          </p:cNvSpPr>
          <p:nvPr>
            <p:ph type="dt" sz="half" idx="10"/>
          </p:nvPr>
        </p:nvSpPr>
        <p:spPr/>
        <p:txBody>
          <a:bodyPr/>
          <a:lstStyle/>
          <a:p>
            <a:fld id="{42CE2847-39FD-41F3-8E3A-C93C4AF812C7}" type="datetimeFigureOut">
              <a:rPr lang="en-US" smtClean="0"/>
              <a:t>8/19/2024</a:t>
            </a:fld>
            <a:endParaRPr lang="en-US"/>
          </a:p>
        </p:txBody>
      </p:sp>
      <p:sp>
        <p:nvSpPr>
          <p:cNvPr id="5" name="Footer Placeholder 4">
            <a:extLst>
              <a:ext uri="{FF2B5EF4-FFF2-40B4-BE49-F238E27FC236}">
                <a16:creationId xmlns:a16="http://schemas.microsoft.com/office/drawing/2014/main" id="{664784D3-A007-4A0E-8F4A-AC29824139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0B310B-3068-4ECA-B527-DFC2BE112B21}"/>
              </a:ext>
            </a:extLst>
          </p:cNvPr>
          <p:cNvSpPr>
            <a:spLocks noGrp="1"/>
          </p:cNvSpPr>
          <p:nvPr>
            <p:ph type="sldNum" sz="quarter" idx="12"/>
          </p:nvPr>
        </p:nvSpPr>
        <p:spPr/>
        <p:txBody>
          <a:bodyPr/>
          <a:lstStyle/>
          <a:p>
            <a:fld id="{424633FB-C784-4367-8CE7-CD7D8294CFF1}" type="slidenum">
              <a:rPr lang="en-US" smtClean="0"/>
              <a:t>‹Nº›</a:t>
            </a:fld>
            <a:endParaRPr lang="en-US"/>
          </a:p>
        </p:txBody>
      </p:sp>
    </p:spTree>
    <p:extLst>
      <p:ext uri="{BB962C8B-B14F-4D97-AF65-F5344CB8AC3E}">
        <p14:creationId xmlns:p14="http://schemas.microsoft.com/office/powerpoint/2010/main" val="28996806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EF599-08DD-4211-AE4F-796A3934B77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2D7F1EA-F748-4709-A491-F1F15C8FAA7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8D2DDA1-58D7-4E44-8F94-9298958B76D2}"/>
              </a:ext>
            </a:extLst>
          </p:cNvPr>
          <p:cNvSpPr>
            <a:spLocks noGrp="1"/>
          </p:cNvSpPr>
          <p:nvPr>
            <p:ph type="dt" sz="half" idx="10"/>
          </p:nvPr>
        </p:nvSpPr>
        <p:spPr/>
        <p:txBody>
          <a:bodyPr/>
          <a:lstStyle/>
          <a:p>
            <a:fld id="{42CE2847-39FD-41F3-8E3A-C93C4AF812C7}" type="datetimeFigureOut">
              <a:rPr lang="en-US" smtClean="0"/>
              <a:t>8/19/2024</a:t>
            </a:fld>
            <a:endParaRPr lang="en-US"/>
          </a:p>
        </p:txBody>
      </p:sp>
      <p:sp>
        <p:nvSpPr>
          <p:cNvPr id="5" name="Footer Placeholder 4">
            <a:extLst>
              <a:ext uri="{FF2B5EF4-FFF2-40B4-BE49-F238E27FC236}">
                <a16:creationId xmlns:a16="http://schemas.microsoft.com/office/drawing/2014/main" id="{EE446B67-0E4A-438F-9F21-8600060347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C43846-DEFD-402B-9E13-F86878130F7B}"/>
              </a:ext>
            </a:extLst>
          </p:cNvPr>
          <p:cNvSpPr>
            <a:spLocks noGrp="1"/>
          </p:cNvSpPr>
          <p:nvPr>
            <p:ph type="sldNum" sz="quarter" idx="12"/>
          </p:nvPr>
        </p:nvSpPr>
        <p:spPr/>
        <p:txBody>
          <a:bodyPr/>
          <a:lstStyle/>
          <a:p>
            <a:fld id="{424633FB-C784-4367-8CE7-CD7D8294CFF1}" type="slidenum">
              <a:rPr lang="en-US" smtClean="0"/>
              <a:t>‹Nº›</a:t>
            </a:fld>
            <a:endParaRPr lang="en-US"/>
          </a:p>
        </p:txBody>
      </p:sp>
    </p:spTree>
    <p:extLst>
      <p:ext uri="{BB962C8B-B14F-4D97-AF65-F5344CB8AC3E}">
        <p14:creationId xmlns:p14="http://schemas.microsoft.com/office/powerpoint/2010/main" val="2103644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25DC7-6CAB-4C5D-A07F-BBBC863DC5B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F7E0721-4D69-4FF7-8D5B-857191AE165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5DFAA1C-09F0-417A-832A-C6B654B3095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CAA5347-F57A-4922-97CC-C4E96EE0FD2B}"/>
              </a:ext>
            </a:extLst>
          </p:cNvPr>
          <p:cNvSpPr>
            <a:spLocks noGrp="1"/>
          </p:cNvSpPr>
          <p:nvPr>
            <p:ph type="dt" sz="half" idx="10"/>
          </p:nvPr>
        </p:nvSpPr>
        <p:spPr/>
        <p:txBody>
          <a:bodyPr/>
          <a:lstStyle/>
          <a:p>
            <a:fld id="{42CE2847-39FD-41F3-8E3A-C93C4AF812C7}" type="datetimeFigureOut">
              <a:rPr lang="en-US" smtClean="0"/>
              <a:t>8/19/2024</a:t>
            </a:fld>
            <a:endParaRPr lang="en-US"/>
          </a:p>
        </p:txBody>
      </p:sp>
      <p:sp>
        <p:nvSpPr>
          <p:cNvPr id="6" name="Footer Placeholder 5">
            <a:extLst>
              <a:ext uri="{FF2B5EF4-FFF2-40B4-BE49-F238E27FC236}">
                <a16:creationId xmlns:a16="http://schemas.microsoft.com/office/drawing/2014/main" id="{3A73D9A2-48CD-4933-90C7-BCB9FDAD1C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18426A-F996-44ED-BBBF-10EE6743ABD0}"/>
              </a:ext>
            </a:extLst>
          </p:cNvPr>
          <p:cNvSpPr>
            <a:spLocks noGrp="1"/>
          </p:cNvSpPr>
          <p:nvPr>
            <p:ph type="sldNum" sz="quarter" idx="12"/>
          </p:nvPr>
        </p:nvSpPr>
        <p:spPr/>
        <p:txBody>
          <a:bodyPr/>
          <a:lstStyle/>
          <a:p>
            <a:fld id="{424633FB-C784-4367-8CE7-CD7D8294CFF1}" type="slidenum">
              <a:rPr lang="en-US" smtClean="0"/>
              <a:t>‹Nº›</a:t>
            </a:fld>
            <a:endParaRPr lang="en-US"/>
          </a:p>
        </p:txBody>
      </p:sp>
    </p:spTree>
    <p:extLst>
      <p:ext uri="{BB962C8B-B14F-4D97-AF65-F5344CB8AC3E}">
        <p14:creationId xmlns:p14="http://schemas.microsoft.com/office/powerpoint/2010/main" val="40336503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72D5D-4A23-4129-985A-FB288EE65D0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C3DFC3C-D3B1-485D-8E2A-5DE90C10D60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3809B78-7125-4751-A287-C25B040BD27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4830F58-8C53-4CB7-8B1C-F415D7AF72D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39F3FC7-581D-445C-A0CA-F1D15FF32B5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CD72919-A2DF-4A0F-8E5E-443C590DC2B2}"/>
              </a:ext>
            </a:extLst>
          </p:cNvPr>
          <p:cNvSpPr>
            <a:spLocks noGrp="1"/>
          </p:cNvSpPr>
          <p:nvPr>
            <p:ph type="dt" sz="half" idx="10"/>
          </p:nvPr>
        </p:nvSpPr>
        <p:spPr/>
        <p:txBody>
          <a:bodyPr/>
          <a:lstStyle/>
          <a:p>
            <a:fld id="{42CE2847-39FD-41F3-8E3A-C93C4AF812C7}" type="datetimeFigureOut">
              <a:rPr lang="en-US" smtClean="0"/>
              <a:t>8/19/2024</a:t>
            </a:fld>
            <a:endParaRPr lang="en-US"/>
          </a:p>
        </p:txBody>
      </p:sp>
      <p:sp>
        <p:nvSpPr>
          <p:cNvPr id="8" name="Footer Placeholder 7">
            <a:extLst>
              <a:ext uri="{FF2B5EF4-FFF2-40B4-BE49-F238E27FC236}">
                <a16:creationId xmlns:a16="http://schemas.microsoft.com/office/drawing/2014/main" id="{E26E7747-4192-438E-8A69-5986E61BAA8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9B3DFCA-7E41-4715-85FA-421A274076F2}"/>
              </a:ext>
            </a:extLst>
          </p:cNvPr>
          <p:cNvSpPr>
            <a:spLocks noGrp="1"/>
          </p:cNvSpPr>
          <p:nvPr>
            <p:ph type="sldNum" sz="quarter" idx="12"/>
          </p:nvPr>
        </p:nvSpPr>
        <p:spPr/>
        <p:txBody>
          <a:bodyPr/>
          <a:lstStyle/>
          <a:p>
            <a:fld id="{424633FB-C784-4367-8CE7-CD7D8294CFF1}" type="slidenum">
              <a:rPr lang="en-US" smtClean="0"/>
              <a:t>‹Nº›</a:t>
            </a:fld>
            <a:endParaRPr lang="en-US"/>
          </a:p>
        </p:txBody>
      </p:sp>
    </p:spTree>
    <p:extLst>
      <p:ext uri="{BB962C8B-B14F-4D97-AF65-F5344CB8AC3E}">
        <p14:creationId xmlns:p14="http://schemas.microsoft.com/office/powerpoint/2010/main" val="859983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F8761-0097-4799-BBCF-A8ADDB9DDE5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AF3D565-5948-41A8-8C98-6E4AF04EA870}"/>
              </a:ext>
            </a:extLst>
          </p:cNvPr>
          <p:cNvSpPr>
            <a:spLocks noGrp="1"/>
          </p:cNvSpPr>
          <p:nvPr>
            <p:ph type="dt" sz="half" idx="10"/>
          </p:nvPr>
        </p:nvSpPr>
        <p:spPr/>
        <p:txBody>
          <a:bodyPr/>
          <a:lstStyle/>
          <a:p>
            <a:fld id="{42CE2847-39FD-41F3-8E3A-C93C4AF812C7}" type="datetimeFigureOut">
              <a:rPr lang="en-US" smtClean="0"/>
              <a:t>8/19/2024</a:t>
            </a:fld>
            <a:endParaRPr lang="en-US"/>
          </a:p>
        </p:txBody>
      </p:sp>
      <p:sp>
        <p:nvSpPr>
          <p:cNvPr id="4" name="Footer Placeholder 3">
            <a:extLst>
              <a:ext uri="{FF2B5EF4-FFF2-40B4-BE49-F238E27FC236}">
                <a16:creationId xmlns:a16="http://schemas.microsoft.com/office/drawing/2014/main" id="{9A6B3EAB-C8EE-48A9-9B2D-3147D1C4CCF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D615110-1788-42EC-B6F5-D7E0563AFB8A}"/>
              </a:ext>
            </a:extLst>
          </p:cNvPr>
          <p:cNvSpPr>
            <a:spLocks noGrp="1"/>
          </p:cNvSpPr>
          <p:nvPr>
            <p:ph type="sldNum" sz="quarter" idx="12"/>
          </p:nvPr>
        </p:nvSpPr>
        <p:spPr/>
        <p:txBody>
          <a:bodyPr/>
          <a:lstStyle/>
          <a:p>
            <a:fld id="{424633FB-C784-4367-8CE7-CD7D8294CFF1}" type="slidenum">
              <a:rPr lang="en-US" smtClean="0"/>
              <a:t>‹Nº›</a:t>
            </a:fld>
            <a:endParaRPr lang="en-US"/>
          </a:p>
        </p:txBody>
      </p:sp>
    </p:spTree>
    <p:extLst>
      <p:ext uri="{BB962C8B-B14F-4D97-AF65-F5344CB8AC3E}">
        <p14:creationId xmlns:p14="http://schemas.microsoft.com/office/powerpoint/2010/main" val="14169037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693CCB-6212-4D8E-93D2-B78C4FD822DD}"/>
              </a:ext>
            </a:extLst>
          </p:cNvPr>
          <p:cNvSpPr>
            <a:spLocks noGrp="1"/>
          </p:cNvSpPr>
          <p:nvPr>
            <p:ph type="dt" sz="half" idx="10"/>
          </p:nvPr>
        </p:nvSpPr>
        <p:spPr/>
        <p:txBody>
          <a:bodyPr/>
          <a:lstStyle/>
          <a:p>
            <a:fld id="{42CE2847-39FD-41F3-8E3A-C93C4AF812C7}" type="datetimeFigureOut">
              <a:rPr lang="en-US" smtClean="0"/>
              <a:t>8/19/2024</a:t>
            </a:fld>
            <a:endParaRPr lang="en-US"/>
          </a:p>
        </p:txBody>
      </p:sp>
      <p:sp>
        <p:nvSpPr>
          <p:cNvPr id="3" name="Footer Placeholder 2">
            <a:extLst>
              <a:ext uri="{FF2B5EF4-FFF2-40B4-BE49-F238E27FC236}">
                <a16:creationId xmlns:a16="http://schemas.microsoft.com/office/drawing/2014/main" id="{F90439AF-01A8-45AF-A208-F1158F7E5CF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71065D4-DAF0-4068-B55E-0CD05E5E39EF}"/>
              </a:ext>
            </a:extLst>
          </p:cNvPr>
          <p:cNvSpPr>
            <a:spLocks noGrp="1"/>
          </p:cNvSpPr>
          <p:nvPr>
            <p:ph type="sldNum" sz="quarter" idx="12"/>
          </p:nvPr>
        </p:nvSpPr>
        <p:spPr/>
        <p:txBody>
          <a:bodyPr/>
          <a:lstStyle/>
          <a:p>
            <a:fld id="{424633FB-C784-4367-8CE7-CD7D8294CFF1}" type="slidenum">
              <a:rPr lang="en-US" smtClean="0"/>
              <a:t>‹Nº›</a:t>
            </a:fld>
            <a:endParaRPr lang="en-US"/>
          </a:p>
        </p:txBody>
      </p:sp>
    </p:spTree>
    <p:extLst>
      <p:ext uri="{BB962C8B-B14F-4D97-AF65-F5344CB8AC3E}">
        <p14:creationId xmlns:p14="http://schemas.microsoft.com/office/powerpoint/2010/main" val="1891247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AF64C-6749-45D7-88EF-0EED9BD21A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7DAEB55-AA17-44D5-BE01-7A98332CD6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6A686BA-CBE5-4CC4-A14E-8F93A9D8EC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D00192-3AAA-4F8F-A4A3-E47E649FFC52}"/>
              </a:ext>
            </a:extLst>
          </p:cNvPr>
          <p:cNvSpPr>
            <a:spLocks noGrp="1"/>
          </p:cNvSpPr>
          <p:nvPr>
            <p:ph type="dt" sz="half" idx="10"/>
          </p:nvPr>
        </p:nvSpPr>
        <p:spPr/>
        <p:txBody>
          <a:bodyPr/>
          <a:lstStyle/>
          <a:p>
            <a:fld id="{42CE2847-39FD-41F3-8E3A-C93C4AF812C7}" type="datetimeFigureOut">
              <a:rPr lang="en-US" smtClean="0"/>
              <a:t>8/19/2024</a:t>
            </a:fld>
            <a:endParaRPr lang="en-US"/>
          </a:p>
        </p:txBody>
      </p:sp>
      <p:sp>
        <p:nvSpPr>
          <p:cNvPr id="6" name="Footer Placeholder 5">
            <a:extLst>
              <a:ext uri="{FF2B5EF4-FFF2-40B4-BE49-F238E27FC236}">
                <a16:creationId xmlns:a16="http://schemas.microsoft.com/office/drawing/2014/main" id="{F434450D-7C4E-44BB-8653-E70D9B08A3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79827D-6F8A-4390-A99F-2A48047A6E88}"/>
              </a:ext>
            </a:extLst>
          </p:cNvPr>
          <p:cNvSpPr>
            <a:spLocks noGrp="1"/>
          </p:cNvSpPr>
          <p:nvPr>
            <p:ph type="sldNum" sz="quarter" idx="12"/>
          </p:nvPr>
        </p:nvSpPr>
        <p:spPr/>
        <p:txBody>
          <a:bodyPr/>
          <a:lstStyle/>
          <a:p>
            <a:fld id="{424633FB-C784-4367-8CE7-CD7D8294CFF1}" type="slidenum">
              <a:rPr lang="en-US" smtClean="0"/>
              <a:t>‹Nº›</a:t>
            </a:fld>
            <a:endParaRPr lang="en-US"/>
          </a:p>
        </p:txBody>
      </p:sp>
    </p:spTree>
    <p:extLst>
      <p:ext uri="{BB962C8B-B14F-4D97-AF65-F5344CB8AC3E}">
        <p14:creationId xmlns:p14="http://schemas.microsoft.com/office/powerpoint/2010/main" val="6233009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0E0F9-69AD-4A68-A308-93140135E6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3BB1C7D-BDC8-47C0-A72B-2324F154998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4922A24-F88A-4447-8ABC-2A83228C12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0F9B50-02D4-4CAB-A112-7872DAE1A3E6}"/>
              </a:ext>
            </a:extLst>
          </p:cNvPr>
          <p:cNvSpPr>
            <a:spLocks noGrp="1"/>
          </p:cNvSpPr>
          <p:nvPr>
            <p:ph type="dt" sz="half" idx="10"/>
          </p:nvPr>
        </p:nvSpPr>
        <p:spPr/>
        <p:txBody>
          <a:bodyPr/>
          <a:lstStyle/>
          <a:p>
            <a:fld id="{42CE2847-39FD-41F3-8E3A-C93C4AF812C7}" type="datetimeFigureOut">
              <a:rPr lang="en-US" smtClean="0"/>
              <a:t>8/19/2024</a:t>
            </a:fld>
            <a:endParaRPr lang="en-US"/>
          </a:p>
        </p:txBody>
      </p:sp>
      <p:sp>
        <p:nvSpPr>
          <p:cNvPr id="6" name="Footer Placeholder 5">
            <a:extLst>
              <a:ext uri="{FF2B5EF4-FFF2-40B4-BE49-F238E27FC236}">
                <a16:creationId xmlns:a16="http://schemas.microsoft.com/office/drawing/2014/main" id="{4DA467A3-4117-4A42-B924-0B60D1EF3F9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7F5900-B9E7-44A7-8C61-48ADBC6256F9}"/>
              </a:ext>
            </a:extLst>
          </p:cNvPr>
          <p:cNvSpPr>
            <a:spLocks noGrp="1"/>
          </p:cNvSpPr>
          <p:nvPr>
            <p:ph type="sldNum" sz="quarter" idx="12"/>
          </p:nvPr>
        </p:nvSpPr>
        <p:spPr/>
        <p:txBody>
          <a:bodyPr/>
          <a:lstStyle/>
          <a:p>
            <a:fld id="{424633FB-C784-4367-8CE7-CD7D8294CFF1}" type="slidenum">
              <a:rPr lang="en-US" smtClean="0"/>
              <a:t>‹Nº›</a:t>
            </a:fld>
            <a:endParaRPr lang="en-US"/>
          </a:p>
        </p:txBody>
      </p:sp>
    </p:spTree>
    <p:extLst>
      <p:ext uri="{BB962C8B-B14F-4D97-AF65-F5344CB8AC3E}">
        <p14:creationId xmlns:p14="http://schemas.microsoft.com/office/powerpoint/2010/main" val="291611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5575FD3-B987-4B08-85E9-4F72C29B76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4CDDFB3-1E32-4670-A9D7-DAB3A7A8FE1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F44C32-A8BA-468E-8222-E7CFCF8993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CE2847-39FD-41F3-8E3A-C93C4AF812C7}" type="datetimeFigureOut">
              <a:rPr lang="en-US" smtClean="0"/>
              <a:t>8/19/2024</a:t>
            </a:fld>
            <a:endParaRPr lang="en-US"/>
          </a:p>
        </p:txBody>
      </p:sp>
      <p:sp>
        <p:nvSpPr>
          <p:cNvPr id="5" name="Footer Placeholder 4">
            <a:extLst>
              <a:ext uri="{FF2B5EF4-FFF2-40B4-BE49-F238E27FC236}">
                <a16:creationId xmlns:a16="http://schemas.microsoft.com/office/drawing/2014/main" id="{650B4AF8-132D-4021-8719-28B9396839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6AF3F48-A341-4C54-B569-9AC6838C3E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4633FB-C784-4367-8CE7-CD7D8294CFF1}" type="slidenum">
              <a:rPr lang="en-US" smtClean="0"/>
              <a:t>‹Nº›</a:t>
            </a:fld>
            <a:endParaRPr lang="en-US"/>
          </a:p>
        </p:txBody>
      </p:sp>
    </p:spTree>
    <p:extLst>
      <p:ext uri="{BB962C8B-B14F-4D97-AF65-F5344CB8AC3E}">
        <p14:creationId xmlns:p14="http://schemas.microsoft.com/office/powerpoint/2010/main" val="3465216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chart" Target="../charts/char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69B6B-F94B-4D93-8732-93C6FA6381CA}"/>
              </a:ext>
            </a:extLst>
          </p:cNvPr>
          <p:cNvSpPr>
            <a:spLocks noGrp="1"/>
          </p:cNvSpPr>
          <p:nvPr>
            <p:ph type="ctrTitle"/>
          </p:nvPr>
        </p:nvSpPr>
        <p:spPr>
          <a:xfrm>
            <a:off x="1209040" y="751840"/>
            <a:ext cx="9458960" cy="3098800"/>
          </a:xfrm>
        </p:spPr>
        <p:txBody>
          <a:bodyPr>
            <a:normAutofit fontScale="90000"/>
          </a:bodyPr>
          <a:lstStyle/>
          <a:p>
            <a:br>
              <a:rPr lang="en-US" b="1" dirty="0">
                <a:solidFill>
                  <a:schemeClr val="accent5">
                    <a:lumMod val="75000"/>
                  </a:schemeClr>
                </a:solidFill>
              </a:rPr>
            </a:br>
            <a:br>
              <a:rPr lang="en-US" b="1" dirty="0">
                <a:solidFill>
                  <a:schemeClr val="accent5">
                    <a:lumMod val="75000"/>
                  </a:schemeClr>
                </a:solidFill>
              </a:rPr>
            </a:br>
            <a:br>
              <a:rPr lang="en-US" b="1" dirty="0">
                <a:solidFill>
                  <a:schemeClr val="accent5">
                    <a:lumMod val="75000"/>
                  </a:schemeClr>
                </a:solidFill>
              </a:rPr>
            </a:br>
            <a:br>
              <a:rPr lang="en-US" b="1" dirty="0">
                <a:solidFill>
                  <a:schemeClr val="accent5">
                    <a:lumMod val="75000"/>
                  </a:schemeClr>
                </a:solidFill>
              </a:rPr>
            </a:br>
            <a:br>
              <a:rPr lang="en-US" b="0" i="0" dirty="0">
                <a:solidFill>
                  <a:srgbClr val="303030"/>
                </a:solidFill>
                <a:effectLst/>
                <a:latin typeface="Georgia" panose="02040502050405020303" pitchFamily="18" charset="0"/>
              </a:rPr>
            </a:br>
            <a:br>
              <a:rPr lang="en-US" b="0" i="0" dirty="0">
                <a:solidFill>
                  <a:srgbClr val="303030"/>
                </a:solidFill>
                <a:effectLst/>
                <a:latin typeface="Georgia" panose="02040502050405020303" pitchFamily="18" charset="0"/>
              </a:rPr>
            </a:br>
            <a:br>
              <a:rPr lang="en-US" b="0" i="0" dirty="0">
                <a:solidFill>
                  <a:srgbClr val="303030"/>
                </a:solidFill>
                <a:effectLst/>
                <a:latin typeface="Georgia" panose="02040502050405020303" pitchFamily="18" charset="0"/>
              </a:rPr>
            </a:br>
            <a:endParaRPr lang="en-US" b="1" dirty="0">
              <a:solidFill>
                <a:schemeClr val="accent5">
                  <a:lumMod val="75000"/>
                </a:schemeClr>
              </a:solidFill>
            </a:endParaRPr>
          </a:p>
        </p:txBody>
      </p:sp>
      <p:sp>
        <p:nvSpPr>
          <p:cNvPr id="3" name="Subtitle 2">
            <a:extLst>
              <a:ext uri="{FF2B5EF4-FFF2-40B4-BE49-F238E27FC236}">
                <a16:creationId xmlns:a16="http://schemas.microsoft.com/office/drawing/2014/main" id="{27273E09-F1E9-4DD5-B00B-003BF8368ECA}"/>
              </a:ext>
            </a:extLst>
          </p:cNvPr>
          <p:cNvSpPr>
            <a:spLocks noGrp="1"/>
          </p:cNvSpPr>
          <p:nvPr>
            <p:ph type="subTitle" idx="1"/>
          </p:nvPr>
        </p:nvSpPr>
        <p:spPr>
          <a:xfrm>
            <a:off x="616688" y="202019"/>
            <a:ext cx="10696354" cy="5114260"/>
          </a:xfrm>
        </p:spPr>
        <p:txBody>
          <a:bodyPr>
            <a:normAutofit fontScale="92500" lnSpcReduction="20000"/>
          </a:bodyPr>
          <a:lstStyle/>
          <a:p>
            <a:endParaRPr lang="en-US" dirty="0"/>
          </a:p>
          <a:p>
            <a:endParaRPr lang="en-US" sz="2400" b="0" i="0" dirty="0">
              <a:solidFill>
                <a:schemeClr val="accent1"/>
              </a:solidFill>
              <a:effectLst/>
              <a:latin typeface="Georgia" panose="02040502050405020303" pitchFamily="18" charset="0"/>
            </a:endParaRPr>
          </a:p>
          <a:p>
            <a:endParaRPr lang="en-US" dirty="0">
              <a:solidFill>
                <a:schemeClr val="accent1"/>
              </a:solidFill>
              <a:latin typeface="Georgia" panose="02040502050405020303" pitchFamily="18" charset="0"/>
            </a:endParaRPr>
          </a:p>
          <a:p>
            <a:r>
              <a:rPr lang="en-US" sz="2500" i="0" dirty="0">
                <a:effectLst/>
                <a:latin typeface="Georgia" panose="02040502050405020303" pitchFamily="18" charset="0"/>
              </a:rPr>
              <a:t>Consortium for Global Health, Biodiversity, and Therapeutics Innovation: </a:t>
            </a:r>
          </a:p>
          <a:p>
            <a:r>
              <a:rPr lang="en-US" sz="2500" i="0" dirty="0">
                <a:effectLst/>
                <a:latin typeface="Georgia" panose="02040502050405020303" pitchFamily="18" charset="0"/>
              </a:rPr>
              <a:t>A South-to-South and South-to-North Collaboration</a:t>
            </a:r>
          </a:p>
          <a:p>
            <a:endParaRPr lang="en-US" sz="2500" i="0" dirty="0">
              <a:effectLst/>
              <a:latin typeface="Georgia" panose="02040502050405020303" pitchFamily="18" charset="0"/>
            </a:endParaRPr>
          </a:p>
          <a:p>
            <a:r>
              <a:rPr lang="en-US" sz="2500" i="0" dirty="0">
                <a:effectLst/>
                <a:latin typeface="Georgia" panose="02040502050405020303" pitchFamily="18" charset="0"/>
              </a:rPr>
              <a:t>San Jose, Costa Rica</a:t>
            </a:r>
          </a:p>
          <a:p>
            <a:endParaRPr lang="en-US" sz="2000" dirty="0">
              <a:latin typeface="Georgia" panose="02040502050405020303" pitchFamily="18" charset="0"/>
            </a:endParaRPr>
          </a:p>
          <a:p>
            <a:endParaRPr lang="en-US" sz="2000" dirty="0">
              <a:latin typeface="Georgia" panose="02040502050405020303" pitchFamily="18" charset="0"/>
            </a:endParaRPr>
          </a:p>
          <a:p>
            <a:endParaRPr lang="en-US" sz="2000" dirty="0">
              <a:latin typeface="Georgia" panose="02040502050405020303" pitchFamily="18" charset="0"/>
            </a:endParaRPr>
          </a:p>
          <a:p>
            <a:r>
              <a:rPr lang="en-US" sz="2000" dirty="0">
                <a:latin typeface="Georgia" panose="02040502050405020303" pitchFamily="18" charset="0"/>
              </a:rPr>
              <a:t> </a:t>
            </a:r>
          </a:p>
          <a:p>
            <a:r>
              <a:rPr lang="en-US" sz="1800" dirty="0">
                <a:latin typeface="Georgia" panose="02040502050405020303" pitchFamily="18" charset="0"/>
              </a:rPr>
              <a:t>Verónica Vargas Ph.D.</a:t>
            </a:r>
          </a:p>
          <a:p>
            <a:endParaRPr lang="en-US" sz="1800" dirty="0">
              <a:latin typeface="Georgia" panose="02040502050405020303" pitchFamily="18" charset="0"/>
            </a:endParaRPr>
          </a:p>
          <a:p>
            <a:r>
              <a:rPr lang="en-US" sz="1800" dirty="0">
                <a:latin typeface="Georgia" panose="02040502050405020303" pitchFamily="18" charset="0"/>
              </a:rPr>
              <a:t>August 20, 2024</a:t>
            </a:r>
          </a:p>
          <a:p>
            <a:endParaRPr lang="en-US" sz="2000" dirty="0"/>
          </a:p>
        </p:txBody>
      </p:sp>
    </p:spTree>
    <p:extLst>
      <p:ext uri="{BB962C8B-B14F-4D97-AF65-F5344CB8AC3E}">
        <p14:creationId xmlns:p14="http://schemas.microsoft.com/office/powerpoint/2010/main" val="38289732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3C536-8DC5-FB4E-B626-4C381B3B4040}"/>
              </a:ext>
            </a:extLst>
          </p:cNvPr>
          <p:cNvSpPr>
            <a:spLocks noGrp="1"/>
          </p:cNvSpPr>
          <p:nvPr>
            <p:ph type="title"/>
          </p:nvPr>
        </p:nvSpPr>
        <p:spPr/>
        <p:txBody>
          <a:bodyPr>
            <a:normAutofit/>
          </a:bodyPr>
          <a:lstStyle/>
          <a:p>
            <a:r>
              <a:rPr lang="es-CL" sz="2500" b="1" dirty="0" err="1">
                <a:latin typeface="Georgia" panose="02040502050405020303" pitchFamily="18" charset="0"/>
              </a:rPr>
              <a:t>Our</a:t>
            </a:r>
            <a:r>
              <a:rPr lang="es-CL" sz="2500" b="1" dirty="0">
                <a:latin typeface="Georgia" panose="02040502050405020303" pitchFamily="18" charset="0"/>
              </a:rPr>
              <a:t> </a:t>
            </a:r>
            <a:r>
              <a:rPr lang="es-CL" sz="2500" b="1" dirty="0" err="1">
                <a:latin typeface="Georgia" panose="02040502050405020303" pitchFamily="18" charset="0"/>
              </a:rPr>
              <a:t>website</a:t>
            </a:r>
            <a:endParaRPr lang="en-US" sz="2500" b="1" dirty="0">
              <a:latin typeface="Georgia" panose="02040502050405020303" pitchFamily="18" charset="0"/>
            </a:endParaRPr>
          </a:p>
        </p:txBody>
      </p:sp>
      <p:pic>
        <p:nvPicPr>
          <p:cNvPr id="4" name="Content Placeholder 3">
            <a:extLst>
              <a:ext uri="{FF2B5EF4-FFF2-40B4-BE49-F238E27FC236}">
                <a16:creationId xmlns:a16="http://schemas.microsoft.com/office/drawing/2014/main" id="{5A3A17BA-A28A-FBA3-888B-099C4B37338C}"/>
              </a:ext>
            </a:extLst>
          </p:cNvPr>
          <p:cNvPicPr>
            <a:picLocks noGrp="1" noChangeAspect="1"/>
          </p:cNvPicPr>
          <p:nvPr>
            <p:ph idx="1"/>
          </p:nvPr>
        </p:nvPicPr>
        <p:blipFill>
          <a:blip r:embed="rId3"/>
          <a:stretch>
            <a:fillRect/>
          </a:stretch>
        </p:blipFill>
        <p:spPr>
          <a:xfrm>
            <a:off x="838200" y="1403498"/>
            <a:ext cx="10515599" cy="4773465"/>
          </a:xfrm>
          <a:prstGeom prst="rect">
            <a:avLst/>
          </a:prstGeom>
        </p:spPr>
      </p:pic>
    </p:spTree>
    <p:extLst>
      <p:ext uri="{BB962C8B-B14F-4D97-AF65-F5344CB8AC3E}">
        <p14:creationId xmlns:p14="http://schemas.microsoft.com/office/powerpoint/2010/main" val="263638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4EC55C1-86B2-6A24-5B4A-E69FF0592872}"/>
              </a:ext>
            </a:extLst>
          </p:cNvPr>
          <p:cNvSpPr>
            <a:spLocks noGrp="1"/>
          </p:cNvSpPr>
          <p:nvPr>
            <p:ph type="title"/>
          </p:nvPr>
        </p:nvSpPr>
        <p:spPr>
          <a:xfrm>
            <a:off x="1371597" y="348865"/>
            <a:ext cx="10044023" cy="877729"/>
          </a:xfrm>
        </p:spPr>
        <p:txBody>
          <a:bodyPr vert="horz" lIns="91440" tIns="45720" rIns="91440" bIns="45720" rtlCol="0" anchor="ctr">
            <a:normAutofit fontScale="90000"/>
          </a:bodyPr>
          <a:lstStyle/>
          <a:p>
            <a:pPr algn="ctr"/>
            <a:r>
              <a:rPr lang="en-US" sz="3100" b="1" dirty="0">
                <a:solidFill>
                  <a:srgbClr val="FFFFFF"/>
                </a:solidFill>
              </a:rPr>
              <a:t>Percentage of drugs naturally derived and inspired:</a:t>
            </a:r>
            <a:br>
              <a:rPr lang="en-US" sz="2800" b="1" dirty="0">
                <a:solidFill>
                  <a:srgbClr val="FFFFFF"/>
                </a:solidFill>
              </a:rPr>
            </a:br>
            <a:r>
              <a:rPr lang="en-US" sz="2800" b="1" dirty="0">
                <a:solidFill>
                  <a:srgbClr val="FFFFFF"/>
                </a:solidFill>
              </a:rPr>
              <a:t>From a</a:t>
            </a:r>
            <a:r>
              <a:rPr lang="en-US" sz="2800" b="1" kern="1200" dirty="0">
                <a:solidFill>
                  <a:srgbClr val="FFFFFF"/>
                </a:solidFill>
                <a:latin typeface="+mj-lt"/>
                <a:ea typeface="+mj-ea"/>
                <a:cs typeface="+mj-cs"/>
              </a:rPr>
              <a:t>ll newly FDA-approved drugs 1981-2019 </a:t>
            </a:r>
            <a:br>
              <a:rPr lang="en-US" sz="2800" kern="1200" dirty="0">
                <a:solidFill>
                  <a:srgbClr val="FFFFFF"/>
                </a:solidFill>
                <a:latin typeface="+mj-lt"/>
                <a:ea typeface="+mj-ea"/>
                <a:cs typeface="+mj-cs"/>
              </a:rPr>
            </a:br>
            <a:r>
              <a:rPr lang="en-US" sz="2800" kern="1200" dirty="0">
                <a:solidFill>
                  <a:srgbClr val="FFFFFF"/>
                </a:solidFill>
                <a:latin typeface="+mj-lt"/>
                <a:ea typeface="+mj-ea"/>
                <a:cs typeface="+mj-cs"/>
              </a:rPr>
              <a:t> </a:t>
            </a:r>
          </a:p>
        </p:txBody>
      </p:sp>
      <p:sp>
        <p:nvSpPr>
          <p:cNvPr id="3" name="Text Placeholder 2">
            <a:extLst>
              <a:ext uri="{FF2B5EF4-FFF2-40B4-BE49-F238E27FC236}">
                <a16:creationId xmlns:a16="http://schemas.microsoft.com/office/drawing/2014/main" id="{6B26B8E4-3AFF-91AE-1798-0ECCEAA3FE39}"/>
              </a:ext>
            </a:extLst>
          </p:cNvPr>
          <p:cNvSpPr>
            <a:spLocks/>
          </p:cNvSpPr>
          <p:nvPr/>
        </p:nvSpPr>
        <p:spPr>
          <a:xfrm>
            <a:off x="1257971" y="2112579"/>
            <a:ext cx="4757744" cy="760008"/>
          </a:xfrm>
          <a:prstGeom prst="rect">
            <a:avLst/>
          </a:prstGeom>
        </p:spPr>
        <p:txBody>
          <a:bodyPr/>
          <a:lstStyle/>
          <a:p>
            <a:pPr algn="ctr" defTabSz="841248">
              <a:spcAft>
                <a:spcPts val="600"/>
              </a:spcAft>
            </a:pPr>
            <a:r>
              <a:rPr lang="en-US" sz="1656" b="1" kern="1200" dirty="0">
                <a:solidFill>
                  <a:schemeClr val="tx1"/>
                </a:solidFill>
                <a:latin typeface="+mn-lt"/>
                <a:ea typeface="+mn-ea"/>
                <a:cs typeface="+mn-cs"/>
              </a:rPr>
              <a:t>All drugs </a:t>
            </a:r>
            <a:r>
              <a:rPr lang="en-US" sz="1656" b="1" kern="1200" dirty="0">
                <a:solidFill>
                  <a:schemeClr val="tx1"/>
                </a:solidFill>
                <a:latin typeface="Georgia" panose="02040502050405020303" pitchFamily="18" charset="0"/>
                <a:ea typeface="+mn-ea"/>
                <a:cs typeface="+mn-cs"/>
              </a:rPr>
              <a:t>~ 2000</a:t>
            </a:r>
            <a:endParaRPr lang="en-US" b="1" dirty="0"/>
          </a:p>
        </p:txBody>
      </p:sp>
      <p:sp>
        <p:nvSpPr>
          <p:cNvPr id="5" name="Text Placeholder 4">
            <a:extLst>
              <a:ext uri="{FF2B5EF4-FFF2-40B4-BE49-F238E27FC236}">
                <a16:creationId xmlns:a16="http://schemas.microsoft.com/office/drawing/2014/main" id="{AE041B3D-4630-22ED-53CF-DEC9AD8C4751}"/>
              </a:ext>
            </a:extLst>
          </p:cNvPr>
          <p:cNvSpPr>
            <a:spLocks/>
          </p:cNvSpPr>
          <p:nvPr/>
        </p:nvSpPr>
        <p:spPr>
          <a:xfrm>
            <a:off x="6176795" y="2112579"/>
            <a:ext cx="4781175" cy="760008"/>
          </a:xfrm>
          <a:prstGeom prst="rect">
            <a:avLst/>
          </a:prstGeom>
        </p:spPr>
        <p:txBody>
          <a:bodyPr/>
          <a:lstStyle/>
          <a:p>
            <a:pPr algn="ctr" defTabSz="841248">
              <a:spcAft>
                <a:spcPts val="600"/>
              </a:spcAft>
            </a:pPr>
            <a:r>
              <a:rPr lang="en-US" sz="1656" b="1" kern="1200" dirty="0">
                <a:solidFill>
                  <a:schemeClr val="tx1"/>
                </a:solidFill>
                <a:latin typeface="+mn-lt"/>
                <a:ea typeface="+mn-ea"/>
                <a:cs typeface="+mn-cs"/>
              </a:rPr>
              <a:t>Cancer drugs </a:t>
            </a:r>
            <a:r>
              <a:rPr lang="en-US" sz="1656" b="1" kern="1200" dirty="0">
                <a:solidFill>
                  <a:schemeClr val="tx1"/>
                </a:solidFill>
                <a:latin typeface="Georgia" panose="02040502050405020303" pitchFamily="18" charset="0"/>
                <a:ea typeface="+mn-ea"/>
                <a:cs typeface="+mn-cs"/>
              </a:rPr>
              <a:t>~ </a:t>
            </a:r>
            <a:r>
              <a:rPr lang="en-US" sz="1656" b="1" kern="1200" dirty="0">
                <a:solidFill>
                  <a:schemeClr val="tx1"/>
                </a:solidFill>
                <a:latin typeface="+mn-lt"/>
                <a:ea typeface="+mn-ea"/>
                <a:cs typeface="+mn-cs"/>
              </a:rPr>
              <a:t>206</a:t>
            </a:r>
            <a:endParaRPr lang="en-US" b="1" dirty="0"/>
          </a:p>
        </p:txBody>
      </p:sp>
      <p:graphicFrame>
        <p:nvGraphicFramePr>
          <p:cNvPr id="7" name="Content Placeholder 6">
            <a:extLst>
              <a:ext uri="{FF2B5EF4-FFF2-40B4-BE49-F238E27FC236}">
                <a16:creationId xmlns:a16="http://schemas.microsoft.com/office/drawing/2014/main" id="{69A54129-93C6-6EC1-6FA4-07E9DC314B2A}"/>
              </a:ext>
            </a:extLst>
          </p:cNvPr>
          <p:cNvGraphicFramePr>
            <a:graphicFrameLocks/>
          </p:cNvGraphicFramePr>
          <p:nvPr>
            <p:extLst>
              <p:ext uri="{D42A27DB-BD31-4B8C-83A1-F6EECF244321}">
                <p14:modId xmlns:p14="http://schemas.microsoft.com/office/powerpoint/2010/main" val="2046626334"/>
              </p:ext>
            </p:extLst>
          </p:nvPr>
        </p:nvGraphicFramePr>
        <p:xfrm>
          <a:off x="1257970" y="2708911"/>
          <a:ext cx="4881547" cy="330327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ontent Placeholder 6">
            <a:extLst>
              <a:ext uri="{FF2B5EF4-FFF2-40B4-BE49-F238E27FC236}">
                <a16:creationId xmlns:a16="http://schemas.microsoft.com/office/drawing/2014/main" id="{72764580-0FA5-2505-D8EB-9DFF7872D4DC}"/>
              </a:ext>
            </a:extLst>
          </p:cNvPr>
          <p:cNvGraphicFramePr>
            <a:graphicFrameLocks/>
          </p:cNvGraphicFramePr>
          <p:nvPr>
            <p:extLst>
              <p:ext uri="{D42A27DB-BD31-4B8C-83A1-F6EECF244321}">
                <p14:modId xmlns:p14="http://schemas.microsoft.com/office/powerpoint/2010/main" val="3054971540"/>
              </p:ext>
            </p:extLst>
          </p:nvPr>
        </p:nvGraphicFramePr>
        <p:xfrm>
          <a:off x="6173272" y="3171319"/>
          <a:ext cx="4781175" cy="2522494"/>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Box 3">
            <a:extLst>
              <a:ext uri="{FF2B5EF4-FFF2-40B4-BE49-F238E27FC236}">
                <a16:creationId xmlns:a16="http://schemas.microsoft.com/office/drawing/2014/main" id="{F69EA8A6-4F13-5AFD-862B-54B5ED97BBC7}"/>
              </a:ext>
            </a:extLst>
          </p:cNvPr>
          <p:cNvSpPr txBox="1"/>
          <p:nvPr/>
        </p:nvSpPr>
        <p:spPr>
          <a:xfrm>
            <a:off x="727113" y="6180463"/>
            <a:ext cx="5368887" cy="646331"/>
          </a:xfrm>
          <a:prstGeom prst="rect">
            <a:avLst/>
          </a:prstGeom>
          <a:noFill/>
        </p:spPr>
        <p:txBody>
          <a:bodyPr wrap="square" rtlCol="0">
            <a:spAutoFit/>
          </a:bodyPr>
          <a:lstStyle/>
          <a:p>
            <a:r>
              <a:rPr lang="en-US" sz="1800" kern="1200" dirty="0">
                <a:solidFill>
                  <a:schemeClr val="tx1"/>
                </a:solidFill>
                <a:latin typeface="+mn-lt"/>
                <a:ea typeface="+mn-ea"/>
                <a:cs typeface="+mn-cs"/>
              </a:rPr>
              <a:t>Newman and Cragg, 2020</a:t>
            </a:r>
            <a:endParaRPr lang="en-US" dirty="0"/>
          </a:p>
          <a:p>
            <a:endParaRPr lang="en-US" dirty="0"/>
          </a:p>
        </p:txBody>
      </p:sp>
    </p:spTree>
    <p:extLst>
      <p:ext uri="{BB962C8B-B14F-4D97-AF65-F5344CB8AC3E}">
        <p14:creationId xmlns:p14="http://schemas.microsoft.com/office/powerpoint/2010/main" val="2011793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25CD4924-DD20-C58C-00C0-DE25B2E31911}"/>
              </a:ext>
            </a:extLst>
          </p:cNvPr>
          <p:cNvSpPr>
            <a:spLocks noGrp="1"/>
          </p:cNvSpPr>
          <p:nvPr>
            <p:ph type="title"/>
          </p:nvPr>
        </p:nvSpPr>
        <p:spPr>
          <a:xfrm>
            <a:off x="699713" y="248038"/>
            <a:ext cx="11106371" cy="1159200"/>
          </a:xfrm>
        </p:spPr>
        <p:txBody>
          <a:bodyPr vert="horz" lIns="91440" tIns="45720" rIns="91440" bIns="45720" rtlCol="0" anchor="ctr">
            <a:normAutofit/>
          </a:bodyPr>
          <a:lstStyle/>
          <a:p>
            <a:r>
              <a:rPr lang="en-US" sz="3700" kern="1200" dirty="0">
                <a:solidFill>
                  <a:srgbClr val="FFFFFF"/>
                </a:solidFill>
                <a:latin typeface="+mj-lt"/>
                <a:ea typeface="+mj-ea"/>
                <a:cs typeface="+mj-cs"/>
              </a:rPr>
              <a:t>Global Biodiversity Hotspots </a:t>
            </a:r>
          </a:p>
        </p:txBody>
      </p:sp>
      <p:pic>
        <p:nvPicPr>
          <p:cNvPr id="4" name="Picture 2" descr="  Map with highlighted areas where hotspots occur like the Mediterranean Basin">
            <a:extLst>
              <a:ext uri="{FF2B5EF4-FFF2-40B4-BE49-F238E27FC236}">
                <a16:creationId xmlns:a16="http://schemas.microsoft.com/office/drawing/2014/main" id="{242E2C7C-F8E9-1D0B-7E6B-5F899E0B447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37552" y="1822348"/>
            <a:ext cx="9772650" cy="4784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27153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B1D9179-9BA7-C563-ED31-3B56ECE44C0E}"/>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Biodiversity and global health</a:t>
            </a:r>
          </a:p>
        </p:txBody>
      </p:sp>
      <p:sp>
        <p:nvSpPr>
          <p:cNvPr id="3" name="Content Placeholder 2">
            <a:extLst>
              <a:ext uri="{FF2B5EF4-FFF2-40B4-BE49-F238E27FC236}">
                <a16:creationId xmlns:a16="http://schemas.microsoft.com/office/drawing/2014/main" id="{1B02D0A9-F114-6F21-3608-44FA9D4633D9}"/>
              </a:ext>
            </a:extLst>
          </p:cNvPr>
          <p:cNvSpPr>
            <a:spLocks noGrp="1"/>
          </p:cNvSpPr>
          <p:nvPr>
            <p:ph idx="1"/>
          </p:nvPr>
        </p:nvSpPr>
        <p:spPr>
          <a:xfrm>
            <a:off x="1371599" y="2318197"/>
            <a:ext cx="9724031" cy="3683358"/>
          </a:xfrm>
        </p:spPr>
        <p:txBody>
          <a:bodyPr anchor="ctr">
            <a:normAutofit fontScale="92500" lnSpcReduction="10000"/>
          </a:bodyPr>
          <a:lstStyle/>
          <a:p>
            <a:r>
              <a:rPr lang="en-US" sz="2400" b="0" i="0" dirty="0">
                <a:effectLst/>
              </a:rPr>
              <a:t>Plant and fungal-derived drugs are essential for global health, i.e., WHO essential medicine list </a:t>
            </a:r>
          </a:p>
          <a:p>
            <a:r>
              <a:rPr lang="en-US" sz="2400" b="0" i="0" dirty="0">
                <a:effectLst/>
              </a:rPr>
              <a:t>Traditional and complementary botanical medicines  are often the primary or complementary for health care </a:t>
            </a:r>
          </a:p>
          <a:p>
            <a:pPr marL="0" indent="0">
              <a:buNone/>
            </a:pPr>
            <a:r>
              <a:rPr lang="en-US" sz="2000" dirty="0"/>
              <a:t>	More research on the safety and effectiveness of botanicals</a:t>
            </a:r>
          </a:p>
          <a:p>
            <a:pPr marL="0" indent="0">
              <a:buNone/>
            </a:pPr>
            <a:r>
              <a:rPr lang="en-US" sz="2000" dirty="0"/>
              <a:t>	Compiling the evidence is challenging</a:t>
            </a:r>
          </a:p>
          <a:p>
            <a:r>
              <a:rPr lang="en-US" sz="2400" kern="100" dirty="0">
                <a:ea typeface="Aptos" panose="020B0004020202020204" pitchFamily="34" charset="0"/>
                <a:cs typeface="Times New Roman" panose="02020603050405020304" pitchFamily="18" charset="0"/>
              </a:rPr>
              <a:t>Biodiversity still holds the key to addressing global health challenges, i.e., </a:t>
            </a:r>
            <a:r>
              <a:rPr lang="en-US" sz="2400" dirty="0">
                <a:latin typeface="__fkGroteskNeue_598ab8"/>
              </a:rPr>
              <a:t>infectious diseases, cancers, Alzheimer’s disease, and antibiotic resistance</a:t>
            </a:r>
            <a:endParaRPr lang="en-US" sz="2400" kern="100" dirty="0">
              <a:ea typeface="Aptos" panose="020B0004020202020204" pitchFamily="34" charset="0"/>
              <a:cs typeface="Times New Roman" panose="02020603050405020304" pitchFamily="18" charset="0"/>
            </a:endParaRPr>
          </a:p>
          <a:p>
            <a:pPr marL="0" indent="0">
              <a:buNone/>
            </a:pPr>
            <a:r>
              <a:rPr lang="en-US" sz="2000" kern="100" dirty="0">
                <a:ea typeface="Aptos" panose="020B0004020202020204" pitchFamily="34" charset="0"/>
                <a:cs typeface="Times New Roman" panose="02020603050405020304" pitchFamily="18" charset="0"/>
              </a:rPr>
              <a:t>	It has the potential to develop new treatments and improve traditional medicine.</a:t>
            </a:r>
          </a:p>
          <a:p>
            <a:pPr marL="0" indent="0">
              <a:buNone/>
            </a:pPr>
            <a:r>
              <a:rPr lang="en-US" sz="2000" kern="100" dirty="0">
                <a:ea typeface="Aptos" panose="020B0004020202020204" pitchFamily="34" charset="0"/>
                <a:cs typeface="Times New Roman" panose="02020603050405020304" pitchFamily="18" charset="0"/>
              </a:rPr>
              <a:t> 	</a:t>
            </a:r>
            <a:endParaRPr lang="en-US" sz="2000" kern="100" dirty="0">
              <a:effectLs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225360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0CC83-D4D8-A991-34BB-493296E41E18}"/>
              </a:ext>
            </a:extLst>
          </p:cNvPr>
          <p:cNvSpPr>
            <a:spLocks noGrp="1"/>
          </p:cNvSpPr>
          <p:nvPr>
            <p:ph type="title"/>
          </p:nvPr>
        </p:nvSpPr>
        <p:spPr>
          <a:xfrm>
            <a:off x="0" y="1"/>
            <a:ext cx="12192000" cy="1690688"/>
          </a:xfrm>
          <a:noFill/>
        </p:spPr>
        <p:txBody>
          <a:bodyPr>
            <a:normAutofit/>
          </a:bodyPr>
          <a:lstStyle/>
          <a:p>
            <a:r>
              <a:rPr lang="es-CL" sz="2500" b="1" dirty="0">
                <a:latin typeface="Georgia" panose="02040502050405020303" pitchFamily="18" charset="0"/>
                <a:cs typeface="Segoe UI" panose="020B0502040204020203" pitchFamily="34" charset="0"/>
              </a:rPr>
              <a:t>Natural non-</a:t>
            </a:r>
            <a:r>
              <a:rPr lang="es-CL" sz="2500" b="1" dirty="0" err="1">
                <a:latin typeface="Georgia" panose="02040502050405020303" pitchFamily="18" charset="0"/>
                <a:cs typeface="Segoe UI" panose="020B0502040204020203" pitchFamily="34" charset="0"/>
              </a:rPr>
              <a:t>synthetic</a:t>
            </a:r>
            <a:r>
              <a:rPr lang="es-CL" sz="2500" b="1" dirty="0">
                <a:latin typeface="Georgia" panose="02040502050405020303" pitchFamily="18" charset="0"/>
                <a:cs typeface="Segoe UI" panose="020B0502040204020203" pitchFamily="34" charset="0"/>
              </a:rPr>
              <a:t> medicines in R&amp;D in LAC (as </a:t>
            </a:r>
            <a:r>
              <a:rPr lang="es-CL" sz="2500" b="1" dirty="0" err="1">
                <a:latin typeface="Georgia" panose="02040502050405020303" pitchFamily="18" charset="0"/>
                <a:cs typeface="Segoe UI" panose="020B0502040204020203" pitchFamily="34" charset="0"/>
              </a:rPr>
              <a:t>of</a:t>
            </a:r>
            <a:r>
              <a:rPr lang="es-CL" sz="2500" b="1" dirty="0">
                <a:latin typeface="Georgia" panose="02040502050405020303" pitchFamily="18" charset="0"/>
                <a:cs typeface="Segoe UI" panose="020B0502040204020203" pitchFamily="34" charset="0"/>
              </a:rPr>
              <a:t> April 2023)</a:t>
            </a:r>
            <a:endParaRPr lang="en-US" sz="2500" b="1" dirty="0">
              <a:latin typeface="Georgia" panose="02040502050405020303" pitchFamily="18" charset="0"/>
              <a:cs typeface="Segoe UI" panose="020B0502040204020203" pitchFamily="34" charset="0"/>
            </a:endParaRPr>
          </a:p>
        </p:txBody>
      </p:sp>
      <p:graphicFrame>
        <p:nvGraphicFramePr>
          <p:cNvPr id="6" name="Content Placeholder 5">
            <a:extLst>
              <a:ext uri="{FF2B5EF4-FFF2-40B4-BE49-F238E27FC236}">
                <a16:creationId xmlns:a16="http://schemas.microsoft.com/office/drawing/2014/main" id="{6388CADB-B415-FC96-370C-BA0DABC58F51}"/>
              </a:ext>
            </a:extLst>
          </p:cNvPr>
          <p:cNvGraphicFramePr>
            <a:graphicFrameLocks noGrp="1"/>
          </p:cNvGraphicFramePr>
          <p:nvPr>
            <p:ph idx="1"/>
            <p:extLst>
              <p:ext uri="{D42A27DB-BD31-4B8C-83A1-F6EECF244321}">
                <p14:modId xmlns:p14="http://schemas.microsoft.com/office/powerpoint/2010/main" val="1800430764"/>
              </p:ext>
            </p:extLst>
          </p:nvPr>
        </p:nvGraphicFramePr>
        <p:xfrm>
          <a:off x="838200" y="1262743"/>
          <a:ext cx="10515600" cy="41656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68A1ADC5-420A-EF00-E2B4-8A887F4276FD}"/>
              </a:ext>
            </a:extLst>
          </p:cNvPr>
          <p:cNvSpPr txBox="1"/>
          <p:nvPr/>
        </p:nvSpPr>
        <p:spPr>
          <a:xfrm>
            <a:off x="1392865" y="6294474"/>
            <a:ext cx="4064506" cy="369332"/>
          </a:xfrm>
          <a:prstGeom prst="rect">
            <a:avLst/>
          </a:prstGeom>
          <a:noFill/>
        </p:spPr>
        <p:txBody>
          <a:bodyPr wrap="square" rtlCol="0">
            <a:spAutoFit/>
          </a:bodyPr>
          <a:lstStyle/>
          <a:p>
            <a:r>
              <a:rPr lang="es-CL" dirty="0" err="1"/>
              <a:t>Source</a:t>
            </a:r>
            <a:r>
              <a:rPr lang="es-CL" dirty="0"/>
              <a:t>: Vargas and Darrow, 2023</a:t>
            </a:r>
            <a:endParaRPr lang="en-US" dirty="0"/>
          </a:p>
        </p:txBody>
      </p:sp>
    </p:spTree>
    <p:extLst>
      <p:ext uri="{BB962C8B-B14F-4D97-AF65-F5344CB8AC3E}">
        <p14:creationId xmlns:p14="http://schemas.microsoft.com/office/powerpoint/2010/main" val="32804061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84ECDE7A-6944-466D-8FFE-149A29BA6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9" name="Rectangle 38">
            <a:extLst>
              <a:ext uri="{FF2B5EF4-FFF2-40B4-BE49-F238E27FC236}">
                <a16:creationId xmlns:a16="http://schemas.microsoft.com/office/drawing/2014/main" id="{B3420082-9415-44EC-802E-C77D71D59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1" name="Rectangle 40">
            <a:extLst>
              <a:ext uri="{FF2B5EF4-FFF2-40B4-BE49-F238E27FC236}">
                <a16:creationId xmlns:a16="http://schemas.microsoft.com/office/drawing/2014/main" id="{55A52C45-1FCB-4636-A80F-2849B8226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0E883BC-96AB-6156-DD83-A4E67CF569BD}"/>
              </a:ext>
            </a:extLst>
          </p:cNvPr>
          <p:cNvSpPr>
            <a:spLocks noGrp="1"/>
          </p:cNvSpPr>
          <p:nvPr>
            <p:ph type="title"/>
          </p:nvPr>
        </p:nvSpPr>
        <p:spPr>
          <a:xfrm>
            <a:off x="1115568" y="548640"/>
            <a:ext cx="10168128" cy="1179576"/>
          </a:xfrm>
        </p:spPr>
        <p:txBody>
          <a:bodyPr>
            <a:normAutofit/>
          </a:bodyPr>
          <a:lstStyle/>
          <a:p>
            <a:r>
              <a:rPr lang="es-CL" sz="2800" b="1">
                <a:latin typeface="Georgia" panose="02040502050405020303" pitchFamily="18" charset="0"/>
              </a:rPr>
              <a:t>Our</a:t>
            </a:r>
            <a:r>
              <a:rPr lang="es-CL" sz="2800" b="1" dirty="0">
                <a:latin typeface="Georgia" panose="02040502050405020303" pitchFamily="18" charset="0"/>
              </a:rPr>
              <a:t> </a:t>
            </a:r>
            <a:r>
              <a:rPr lang="es-CL" sz="2800" b="1">
                <a:latin typeface="Georgia" panose="02040502050405020303" pitchFamily="18" charset="0"/>
              </a:rPr>
              <a:t>Consortium</a:t>
            </a:r>
            <a:r>
              <a:rPr lang="es-CL" sz="2800" b="1" dirty="0">
                <a:latin typeface="Georgia" panose="02040502050405020303" pitchFamily="18" charset="0"/>
              </a:rPr>
              <a:t>: </a:t>
            </a:r>
            <a:r>
              <a:rPr lang="es-CL" sz="2800" b="1">
                <a:latin typeface="Georgia" panose="02040502050405020303" pitchFamily="18" charset="0"/>
              </a:rPr>
              <a:t>Pilot</a:t>
            </a:r>
            <a:r>
              <a:rPr lang="es-CL" sz="2800" b="1" dirty="0">
                <a:latin typeface="Georgia" panose="02040502050405020303" pitchFamily="18" charset="0"/>
              </a:rPr>
              <a:t> </a:t>
            </a:r>
            <a:r>
              <a:rPr lang="es-CL" sz="2800" b="1">
                <a:latin typeface="Georgia" panose="02040502050405020303" pitchFamily="18" charset="0"/>
              </a:rPr>
              <a:t>for</a:t>
            </a:r>
            <a:r>
              <a:rPr lang="es-CL" sz="2800" b="1" dirty="0">
                <a:latin typeface="Georgia" panose="02040502050405020303" pitchFamily="18" charset="0"/>
              </a:rPr>
              <a:t> </a:t>
            </a:r>
            <a:r>
              <a:rPr lang="es-CL" sz="2800" b="1">
                <a:latin typeface="Georgia" panose="02040502050405020303" pitchFamily="18" charset="0"/>
              </a:rPr>
              <a:t>testing</a:t>
            </a:r>
            <a:r>
              <a:rPr lang="es-CL" sz="2800" b="1" dirty="0">
                <a:latin typeface="Georgia" panose="02040502050405020303" pitchFamily="18" charset="0"/>
              </a:rPr>
              <a:t> </a:t>
            </a:r>
            <a:r>
              <a:rPr lang="es-CL" sz="2800" b="1">
                <a:latin typeface="Georgia" panose="02040502050405020303" pitchFamily="18" charset="0"/>
              </a:rPr>
              <a:t>extracts</a:t>
            </a:r>
            <a:r>
              <a:rPr lang="es-CL" sz="2800" b="1" dirty="0">
                <a:latin typeface="Georgia" panose="02040502050405020303" pitchFamily="18" charset="0"/>
              </a:rPr>
              <a:t> </a:t>
            </a:r>
            <a:r>
              <a:rPr lang="es-CL" sz="2800" b="1">
                <a:latin typeface="Georgia" panose="02040502050405020303" pitchFamily="18" charset="0"/>
              </a:rPr>
              <a:t>of</a:t>
            </a:r>
            <a:r>
              <a:rPr lang="es-CL" sz="2800" b="1" dirty="0">
                <a:latin typeface="Georgia" panose="02040502050405020303" pitchFamily="18" charset="0"/>
              </a:rPr>
              <a:t> </a:t>
            </a:r>
            <a:r>
              <a:rPr lang="es-CL" sz="2800" b="1">
                <a:latin typeface="Georgia" panose="02040502050405020303" pitchFamily="18" charset="0"/>
              </a:rPr>
              <a:t>plants</a:t>
            </a:r>
            <a:r>
              <a:rPr lang="es-CL" sz="2800" b="1" dirty="0">
                <a:latin typeface="Georgia" panose="02040502050405020303" pitchFamily="18" charset="0"/>
              </a:rPr>
              <a:t>, </a:t>
            </a:r>
            <a:r>
              <a:rPr lang="es-CL" sz="2800" b="1">
                <a:latin typeface="Georgia" panose="02040502050405020303" pitchFamily="18" charset="0"/>
              </a:rPr>
              <a:t>algae</a:t>
            </a:r>
            <a:r>
              <a:rPr lang="es-CL" sz="2800" b="1" dirty="0">
                <a:latin typeface="Georgia" panose="02040502050405020303" pitchFamily="18" charset="0"/>
              </a:rPr>
              <a:t>, and </a:t>
            </a:r>
            <a:r>
              <a:rPr lang="es-CL" sz="2800" b="1">
                <a:latin typeface="Georgia" panose="02040502050405020303" pitchFamily="18" charset="0"/>
              </a:rPr>
              <a:t>fungi</a:t>
            </a:r>
            <a:r>
              <a:rPr lang="es-CL" sz="2800" b="1" dirty="0">
                <a:latin typeface="Georgia" panose="02040502050405020303" pitchFamily="18" charset="0"/>
              </a:rPr>
              <a:t> </a:t>
            </a:r>
            <a:r>
              <a:rPr lang="es-CL" sz="2800" b="1">
                <a:latin typeface="Georgia" panose="02040502050405020303" pitchFamily="18" charset="0"/>
              </a:rPr>
              <a:t>for</a:t>
            </a:r>
            <a:r>
              <a:rPr lang="es-CL" sz="2800" b="1" dirty="0">
                <a:latin typeface="Georgia" panose="02040502050405020303" pitchFamily="18" charset="0"/>
              </a:rPr>
              <a:t> antiviral </a:t>
            </a:r>
            <a:r>
              <a:rPr lang="es-CL" sz="2800" b="1">
                <a:latin typeface="Georgia" panose="02040502050405020303" pitchFamily="18" charset="0"/>
              </a:rPr>
              <a:t>activity</a:t>
            </a:r>
            <a:r>
              <a:rPr lang="es-CL" sz="2800" b="1" dirty="0">
                <a:latin typeface="Georgia" panose="02040502050405020303" pitchFamily="18" charset="0"/>
              </a:rPr>
              <a:t> </a:t>
            </a:r>
            <a:r>
              <a:rPr lang="es-CL" sz="2800" b="1">
                <a:latin typeface="Georgia" panose="02040502050405020303" pitchFamily="18" charset="0"/>
              </a:rPr>
              <a:t>against</a:t>
            </a:r>
            <a:r>
              <a:rPr lang="es-CL" sz="2800" b="1" dirty="0">
                <a:latin typeface="Georgia" panose="02040502050405020303" pitchFamily="18" charset="0"/>
              </a:rPr>
              <a:t> COVID-19</a:t>
            </a:r>
            <a:endParaRPr lang="en-US" sz="2800" b="1" dirty="0">
              <a:latin typeface="Georgia" panose="02040502050405020303" pitchFamily="18" charset="0"/>
            </a:endParaRPr>
          </a:p>
        </p:txBody>
      </p:sp>
      <p:sp>
        <p:nvSpPr>
          <p:cNvPr id="43" name="Rectangle 42">
            <a:extLst>
              <a:ext uri="{FF2B5EF4-FFF2-40B4-BE49-F238E27FC236}">
                <a16:creationId xmlns:a16="http://schemas.microsoft.com/office/drawing/2014/main" id="{768EB4DD-3704-43AD-92B3-C4E0C6EA9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Content Placeholder 4" descr="A machine with blue containers&#10;&#10;Description automatically generated with medium confidence">
            <a:extLst>
              <a:ext uri="{FF2B5EF4-FFF2-40B4-BE49-F238E27FC236}">
                <a16:creationId xmlns:a16="http://schemas.microsoft.com/office/drawing/2014/main" id="{A35378ED-7004-E455-435C-399F88A7BE25}"/>
              </a:ext>
            </a:extLst>
          </p:cNvPr>
          <p:cNvPicPr>
            <a:picLocks noChangeAspect="1"/>
          </p:cNvPicPr>
          <p:nvPr/>
        </p:nvPicPr>
        <p:blipFill rotWithShape="1">
          <a:blip r:embed="rId3"/>
          <a:srcRect r="8084" b="1"/>
          <a:stretch/>
        </p:blipFill>
        <p:spPr>
          <a:xfrm>
            <a:off x="908304" y="2478024"/>
            <a:ext cx="6009855" cy="3694176"/>
          </a:xfrm>
          <a:prstGeom prst="rect">
            <a:avLst/>
          </a:prstGeom>
        </p:spPr>
      </p:pic>
      <p:sp>
        <p:nvSpPr>
          <p:cNvPr id="9" name="Content Placeholder 8">
            <a:extLst>
              <a:ext uri="{FF2B5EF4-FFF2-40B4-BE49-F238E27FC236}">
                <a16:creationId xmlns:a16="http://schemas.microsoft.com/office/drawing/2014/main" id="{16634032-F230-42AB-E5EA-7AABE0EFE30A}"/>
              </a:ext>
            </a:extLst>
          </p:cNvPr>
          <p:cNvSpPr>
            <a:spLocks noGrp="1"/>
          </p:cNvSpPr>
          <p:nvPr>
            <p:ph idx="1"/>
          </p:nvPr>
        </p:nvSpPr>
        <p:spPr>
          <a:xfrm>
            <a:off x="7411453" y="2478024"/>
            <a:ext cx="3872243" cy="3694176"/>
          </a:xfrm>
        </p:spPr>
        <p:txBody>
          <a:bodyPr anchor="ctr">
            <a:normAutofit/>
          </a:bodyPr>
          <a:lstStyle/>
          <a:p>
            <a:pPr lvl="1"/>
            <a:r>
              <a:rPr lang="en-US" sz="1800" dirty="0" err="1"/>
              <a:t>Rega</a:t>
            </a:r>
            <a:r>
              <a:rPr lang="en-US" sz="1800" dirty="0"/>
              <a:t> Institute at Leuven University, Belgium</a:t>
            </a:r>
          </a:p>
          <a:p>
            <a:pPr lvl="1"/>
            <a:r>
              <a:rPr lang="en-US" sz="1800" dirty="0"/>
              <a:t>Salk Institute for Biological Studies, University of California. </a:t>
            </a:r>
          </a:p>
          <a:p>
            <a:pPr lvl="1"/>
            <a:r>
              <a:rPr lang="en-US" sz="1800" dirty="0"/>
              <a:t>Universidad Nacional de la Patagonia San Juan Bosco, Argentina</a:t>
            </a:r>
          </a:p>
          <a:p>
            <a:pPr lvl="1"/>
            <a:r>
              <a:rPr lang="en-US" sz="1800" dirty="0"/>
              <a:t>INDICASAT, Panama</a:t>
            </a:r>
          </a:p>
          <a:p>
            <a:pPr lvl="1"/>
            <a:endParaRPr lang="en-US" sz="1800" dirty="0"/>
          </a:p>
          <a:p>
            <a:pPr lvl="1"/>
            <a:endParaRPr lang="en-US" sz="1800" dirty="0"/>
          </a:p>
          <a:p>
            <a:endParaRPr lang="en-US" sz="1800" dirty="0"/>
          </a:p>
        </p:txBody>
      </p:sp>
    </p:spTree>
    <p:extLst>
      <p:ext uri="{BB962C8B-B14F-4D97-AF65-F5344CB8AC3E}">
        <p14:creationId xmlns:p14="http://schemas.microsoft.com/office/powerpoint/2010/main" val="36102911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6FA0C4E-3C8E-AA7A-B6F7-9FCD72FF254E}"/>
              </a:ext>
            </a:extLst>
          </p:cNvPr>
          <p:cNvSpPr>
            <a:spLocks noGrp="1"/>
          </p:cNvSpPr>
          <p:nvPr>
            <p:ph type="title"/>
          </p:nvPr>
        </p:nvSpPr>
        <p:spPr>
          <a:xfrm>
            <a:off x="342900" y="294538"/>
            <a:ext cx="11849099" cy="1033669"/>
          </a:xfrm>
        </p:spPr>
        <p:txBody>
          <a:bodyPr>
            <a:normAutofit fontScale="90000"/>
          </a:bodyPr>
          <a:lstStyle/>
          <a:p>
            <a:r>
              <a:rPr lang="en-US" sz="3400" dirty="0">
                <a:solidFill>
                  <a:srgbClr val="FFFFFF"/>
                </a:solidFill>
              </a:rPr>
              <a:t>Objectives of the Consortium: </a:t>
            </a:r>
            <a:br>
              <a:rPr lang="en-US" sz="3400" dirty="0">
                <a:solidFill>
                  <a:srgbClr val="FFFFFF"/>
                </a:solidFill>
              </a:rPr>
            </a:br>
            <a:r>
              <a:rPr lang="en-US" sz="3400" dirty="0">
                <a:solidFill>
                  <a:srgbClr val="FFFFFF"/>
                </a:solidFill>
              </a:rPr>
              <a:t>R&amp;D of new drugs and natural products from the Americas’ unique biodiversity</a:t>
            </a:r>
            <a:r>
              <a:rPr lang="en-US" sz="3600" b="1" dirty="0">
                <a:solidFill>
                  <a:schemeClr val="bg1"/>
                </a:solidFill>
                <a:latin typeface="Georgia" panose="02040502050405020303" pitchFamily="18" charset="0"/>
              </a:rPr>
              <a:t> </a:t>
            </a:r>
            <a:endParaRPr lang="en-US" sz="3400" dirty="0">
              <a:solidFill>
                <a:srgbClr val="FFFFFF"/>
              </a:solidFill>
            </a:endParaRPr>
          </a:p>
        </p:txBody>
      </p:sp>
      <p:sp>
        <p:nvSpPr>
          <p:cNvPr id="3" name="Content Placeholder 2">
            <a:extLst>
              <a:ext uri="{FF2B5EF4-FFF2-40B4-BE49-F238E27FC236}">
                <a16:creationId xmlns:a16="http://schemas.microsoft.com/office/drawing/2014/main" id="{102DC0D2-32EA-F6F1-EC37-CDF83DA3BCF4}"/>
              </a:ext>
            </a:extLst>
          </p:cNvPr>
          <p:cNvSpPr>
            <a:spLocks noGrp="1"/>
          </p:cNvSpPr>
          <p:nvPr>
            <p:ph idx="1"/>
          </p:nvPr>
        </p:nvSpPr>
        <p:spPr>
          <a:xfrm>
            <a:off x="1371599" y="1622745"/>
            <a:ext cx="9724031" cy="4081369"/>
          </a:xfrm>
        </p:spPr>
        <p:txBody>
          <a:bodyPr anchor="ctr">
            <a:normAutofit/>
          </a:bodyPr>
          <a:lstStyle/>
          <a:p>
            <a:endParaRPr lang="en-US" sz="2000" dirty="0"/>
          </a:p>
          <a:p>
            <a:r>
              <a:rPr lang="en-US" sz="2400" dirty="0"/>
              <a:t>Basic research of plant-based medicine for natural product development  </a:t>
            </a:r>
          </a:p>
          <a:p>
            <a:endParaRPr lang="en-US" sz="2400" dirty="0"/>
          </a:p>
          <a:p>
            <a:r>
              <a:rPr lang="en-US" sz="2400" dirty="0"/>
              <a:t>Applied research of natural product-based drug discovery for neglected diseases, Alzheimer’s, cancer, and COVID-19</a:t>
            </a:r>
          </a:p>
          <a:p>
            <a:pPr marL="0" indent="0">
              <a:buNone/>
            </a:pPr>
            <a:endParaRPr lang="en-US" sz="2400" dirty="0"/>
          </a:p>
          <a:p>
            <a:r>
              <a:rPr lang="en-US" sz="2400" dirty="0"/>
              <a:t>Upgrade in traditional medicine, botanicals, and nutraceutical</a:t>
            </a:r>
          </a:p>
        </p:txBody>
      </p:sp>
    </p:spTree>
    <p:extLst>
      <p:ext uri="{BB962C8B-B14F-4D97-AF65-F5344CB8AC3E}">
        <p14:creationId xmlns:p14="http://schemas.microsoft.com/office/powerpoint/2010/main" val="7574804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937AEB-BCDF-7358-FC94-DE5F5E29903A}"/>
              </a:ext>
            </a:extLst>
          </p:cNvPr>
          <p:cNvSpPr>
            <a:spLocks noGrp="1"/>
          </p:cNvSpPr>
          <p:nvPr>
            <p:ph type="title"/>
          </p:nvPr>
        </p:nvSpPr>
        <p:spPr>
          <a:xfrm>
            <a:off x="1371599" y="294538"/>
            <a:ext cx="9895951" cy="1033669"/>
          </a:xfrm>
        </p:spPr>
        <p:txBody>
          <a:bodyPr>
            <a:normAutofit/>
          </a:bodyPr>
          <a:lstStyle/>
          <a:p>
            <a:r>
              <a:rPr lang="en-US" sz="3400" dirty="0">
                <a:solidFill>
                  <a:srgbClr val="FFFFFF"/>
                </a:solidFill>
              </a:rPr>
              <a:t>Developing Natural Medicinal Products with Conservation in Mind</a:t>
            </a:r>
          </a:p>
        </p:txBody>
      </p:sp>
      <p:sp>
        <p:nvSpPr>
          <p:cNvPr id="3" name="Content Placeholder 2">
            <a:extLst>
              <a:ext uri="{FF2B5EF4-FFF2-40B4-BE49-F238E27FC236}">
                <a16:creationId xmlns:a16="http://schemas.microsoft.com/office/drawing/2014/main" id="{A6D1279B-6138-2F28-E2E1-292D5A04640C}"/>
              </a:ext>
            </a:extLst>
          </p:cNvPr>
          <p:cNvSpPr>
            <a:spLocks noGrp="1"/>
          </p:cNvSpPr>
          <p:nvPr>
            <p:ph idx="1"/>
          </p:nvPr>
        </p:nvSpPr>
        <p:spPr>
          <a:xfrm>
            <a:off x="1371599" y="2318197"/>
            <a:ext cx="9724031" cy="3683358"/>
          </a:xfrm>
        </p:spPr>
        <p:txBody>
          <a:bodyPr anchor="ctr">
            <a:normAutofit/>
          </a:bodyPr>
          <a:lstStyle/>
          <a:p>
            <a:pPr marL="0" indent="0">
              <a:buNone/>
            </a:pPr>
            <a:r>
              <a:rPr lang="en-US" sz="2200" b="0" i="0" dirty="0">
                <a:effectLst/>
                <a:latin typeface="Corbel" panose="020B0503020204020204" pitchFamily="34" charset="0"/>
              </a:rPr>
              <a:t>Overharvesting wild trees, plants, and fungi for medicinal use can lead to species decline and even extinction, especially in biodiverse hotspots. </a:t>
            </a:r>
          </a:p>
          <a:p>
            <a:r>
              <a:rPr lang="en-US" sz="2200" b="1" i="0" dirty="0">
                <a:effectLst/>
                <a:latin typeface="Corbel" panose="020B0503020204020204" pitchFamily="34" charset="0"/>
              </a:rPr>
              <a:t>In vitro cultivation for </a:t>
            </a:r>
            <a:r>
              <a:rPr lang="en-US" sz="2200" b="1" dirty="0">
                <a:latin typeface="Corbel" panose="020B0503020204020204" pitchFamily="34" charset="0"/>
              </a:rPr>
              <a:t>industrial </a:t>
            </a:r>
            <a:r>
              <a:rPr lang="en-US" sz="2200" b="1" i="0" dirty="0">
                <a:effectLst/>
                <a:latin typeface="Corbel" panose="020B0503020204020204" pitchFamily="34" charset="0"/>
              </a:rPr>
              <a:t>production</a:t>
            </a:r>
            <a:r>
              <a:rPr lang="en-US" sz="2200" b="0" i="0" dirty="0">
                <a:effectLst/>
                <a:latin typeface="Corbel" panose="020B0503020204020204" pitchFamily="34" charset="0"/>
              </a:rPr>
              <a:t>: To promote sustainability in vitro growing techniques for the industrial production and commercialization of natural drugs, e.g., Botanical Solutions.</a:t>
            </a:r>
            <a:r>
              <a:rPr lang="en-US" sz="2200" dirty="0">
                <a:latin typeface="Corbel" panose="020B0503020204020204" pitchFamily="34" charset="0"/>
              </a:rPr>
              <a:t> </a:t>
            </a:r>
          </a:p>
          <a:p>
            <a:r>
              <a:rPr lang="en-US" sz="2200" b="1" dirty="0">
                <a:latin typeface="Corbel" panose="020B0503020204020204" pitchFamily="34" charset="0"/>
              </a:rPr>
              <a:t>Education and infrastructure building</a:t>
            </a:r>
            <a:r>
              <a:rPr lang="en-US" sz="2200" dirty="0">
                <a:latin typeface="Corbel" panose="020B0503020204020204" pitchFamily="34" charset="0"/>
              </a:rPr>
              <a:t>: The public sector can contribute by building infrastructure like herbaria, supporting sustainable medicinal gardens, and data systems for identifying and naming plant species.</a:t>
            </a:r>
            <a:endParaRPr lang="en-US" sz="2000" b="0" i="0" dirty="0">
              <a:effectLst/>
              <a:latin typeface="Corbel" panose="020B0503020204020204" pitchFamily="34" charset="0"/>
            </a:endParaRPr>
          </a:p>
          <a:p>
            <a:pPr marL="0" indent="0">
              <a:buNone/>
            </a:pPr>
            <a:br>
              <a:rPr lang="en-US" sz="2000" dirty="0"/>
            </a:br>
            <a:endParaRPr lang="en-US" sz="2000" dirty="0"/>
          </a:p>
        </p:txBody>
      </p:sp>
    </p:spTree>
    <p:extLst>
      <p:ext uri="{BB962C8B-B14F-4D97-AF65-F5344CB8AC3E}">
        <p14:creationId xmlns:p14="http://schemas.microsoft.com/office/powerpoint/2010/main" val="15221332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B19583-527B-E343-199B-E7FDA0FFBC6C}"/>
              </a:ext>
            </a:extLst>
          </p:cNvPr>
          <p:cNvSpPr>
            <a:spLocks noGrp="1"/>
          </p:cNvSpPr>
          <p:nvPr>
            <p:ph type="title"/>
          </p:nvPr>
        </p:nvSpPr>
        <p:spPr>
          <a:xfrm>
            <a:off x="560071" y="294538"/>
            <a:ext cx="10707480" cy="1033669"/>
          </a:xfrm>
        </p:spPr>
        <p:txBody>
          <a:bodyPr>
            <a:normAutofit/>
          </a:bodyPr>
          <a:lstStyle/>
          <a:p>
            <a:r>
              <a:rPr lang="en-US" sz="3400" b="0" i="0" dirty="0">
                <a:solidFill>
                  <a:srgbClr val="FFFFFF"/>
                </a:solidFill>
                <a:effectLst/>
                <a:latin typeface="__fkGroteskNeue_598ab8"/>
              </a:rPr>
              <a:t>Biodiversity Domains and Intellectual Property Challenges</a:t>
            </a:r>
            <a:endParaRPr lang="en-US" sz="3400" dirty="0">
              <a:solidFill>
                <a:srgbClr val="FFFFFF"/>
              </a:solidFill>
            </a:endParaRPr>
          </a:p>
        </p:txBody>
      </p:sp>
      <p:sp>
        <p:nvSpPr>
          <p:cNvPr id="3" name="Content Placeholder 2">
            <a:extLst>
              <a:ext uri="{FF2B5EF4-FFF2-40B4-BE49-F238E27FC236}">
                <a16:creationId xmlns:a16="http://schemas.microsoft.com/office/drawing/2014/main" id="{3850DC16-30B5-941A-2C03-95C28DD27057}"/>
              </a:ext>
            </a:extLst>
          </p:cNvPr>
          <p:cNvSpPr>
            <a:spLocks noGrp="1"/>
          </p:cNvSpPr>
          <p:nvPr>
            <p:ph idx="1"/>
          </p:nvPr>
        </p:nvSpPr>
        <p:spPr>
          <a:xfrm>
            <a:off x="1371599" y="2318197"/>
            <a:ext cx="9724031" cy="3683358"/>
          </a:xfrm>
        </p:spPr>
        <p:txBody>
          <a:bodyPr anchor="ctr">
            <a:normAutofit/>
          </a:bodyPr>
          <a:lstStyle/>
          <a:p>
            <a:endParaRPr lang="en-US" sz="2000" dirty="0">
              <a:effectLst/>
              <a:latin typeface="Aptos" panose="020B0004020202020204" pitchFamily="34" charset="0"/>
              <a:ea typeface="Aptos" panose="020B0004020202020204" pitchFamily="34" charset="0"/>
              <a:cs typeface="Times New Roman" panose="02020603050405020304" pitchFamily="18" charset="0"/>
            </a:endParaRPr>
          </a:p>
          <a:p>
            <a:r>
              <a:rPr lang="en-US" sz="2000" dirty="0">
                <a:latin typeface="Aptos" panose="020B0004020202020204" pitchFamily="34" charset="0"/>
                <a:ea typeface="Aptos" panose="020B0004020202020204" pitchFamily="34" charset="0"/>
                <a:cs typeface="Times New Roman" panose="02020603050405020304" pitchFamily="18" charset="0"/>
              </a:rPr>
              <a:t>Medicinal plants and medicinal fungi associated with the Nagoya Protocol and Convention on Biological Diversity and  traditional knowledge (bilateral)</a:t>
            </a:r>
          </a:p>
          <a:p>
            <a:endParaRPr lang="en-US" sz="2000" dirty="0">
              <a:latin typeface="Aptos" panose="020B0004020202020204" pitchFamily="34" charset="0"/>
              <a:ea typeface="Aptos" panose="020B0004020202020204" pitchFamily="34" charset="0"/>
              <a:cs typeface="Times New Roman" panose="02020603050405020304" pitchFamily="18" charset="0"/>
            </a:endParaRPr>
          </a:p>
          <a:p>
            <a:r>
              <a:rPr lang="en-US" sz="2000" dirty="0">
                <a:latin typeface="Aptos" panose="020B0004020202020204" pitchFamily="34" charset="0"/>
                <a:ea typeface="Aptos" panose="020B0004020202020204" pitchFamily="34" charset="0"/>
                <a:cs typeface="Times New Roman" panose="02020603050405020304" pitchFamily="18" charset="0"/>
              </a:rPr>
              <a:t>Marine</a:t>
            </a:r>
            <a:r>
              <a:rPr lang="en-US" sz="2000" dirty="0">
                <a:effectLst/>
                <a:latin typeface="Aptos" panose="020B0004020202020204" pitchFamily="34" charset="0"/>
                <a:ea typeface="Aptos" panose="020B0004020202020204" pitchFamily="34" charset="0"/>
                <a:cs typeface="Times New Roman" panose="02020603050405020304" pitchFamily="18" charset="0"/>
              </a:rPr>
              <a:t> organisms are associated with national sovereignty challenges, alongside easier sequencing (DSI), and use of global databases, complicates</a:t>
            </a:r>
            <a:r>
              <a:rPr lang="en-US" sz="2000" b="0" i="0" dirty="0">
                <a:solidFill>
                  <a:srgbClr val="393939"/>
                </a:solidFill>
                <a:effectLst/>
                <a:highlight>
                  <a:srgbClr val="FCFCFC"/>
                </a:highlight>
                <a:latin typeface="Noto Sans Display"/>
              </a:rPr>
              <a:t> Benefit Sharing negotiations and creates c</a:t>
            </a:r>
            <a:r>
              <a:rPr lang="en-US" sz="2000" b="0" i="0" dirty="0">
                <a:effectLst/>
                <a:latin typeface="__fkGroteskNeue_598ab8"/>
              </a:rPr>
              <a:t>ompeting international regimes (multilateral)</a:t>
            </a:r>
            <a:endParaRPr lang="en-US" sz="2000" b="1" dirty="0">
              <a:highlight>
                <a:srgbClr val="FFFFFF"/>
              </a:highlight>
              <a:latin typeface="Aptos" panose="020B0004020202020204" pitchFamily="34" charset="0"/>
              <a:ea typeface="Aptos" panose="020B0004020202020204" pitchFamily="34" charset="0"/>
              <a:cs typeface="Times New Roman" panose="02020603050405020304" pitchFamily="18" charset="0"/>
            </a:endParaRPr>
          </a:p>
          <a:p>
            <a:endParaRPr lang="en-US" sz="2000" b="1" dirty="0">
              <a:effectLst/>
              <a:highlight>
                <a:srgbClr val="FFFFFF"/>
              </a:highligh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2840476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51704</TotalTime>
  <Words>1684</Words>
  <Application>Microsoft Office PowerPoint</Application>
  <PresentationFormat>Panorámica</PresentationFormat>
  <Paragraphs>105</Paragraphs>
  <Slides>10</Slides>
  <Notes>10</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10</vt:i4>
      </vt:variant>
    </vt:vector>
  </HeadingPairs>
  <TitlesOfParts>
    <vt:vector size="20" baseType="lpstr">
      <vt:lpstr>__fkGroteskNeue_598ab8</vt:lpstr>
      <vt:lpstr>Aptos</vt:lpstr>
      <vt:lpstr>Arial</vt:lpstr>
      <vt:lpstr>Calibri</vt:lpstr>
      <vt:lpstr>Calibri Light</vt:lpstr>
      <vt:lpstr>Corbel</vt:lpstr>
      <vt:lpstr>Georgia</vt:lpstr>
      <vt:lpstr>Noto Sans Display</vt:lpstr>
      <vt:lpstr>Segoe UI</vt:lpstr>
      <vt:lpstr>Office Theme</vt:lpstr>
      <vt:lpstr>       </vt:lpstr>
      <vt:lpstr>Percentage of drugs naturally derived and inspired: From all newly FDA-approved drugs 1981-2019   </vt:lpstr>
      <vt:lpstr>Global Biodiversity Hotspots </vt:lpstr>
      <vt:lpstr>Biodiversity and global health</vt:lpstr>
      <vt:lpstr>Natural non-synthetic medicines in R&amp;D in LAC (as of April 2023)</vt:lpstr>
      <vt:lpstr>Our Consortium: Pilot for testing extracts of plants, algae, and fungi for antiviral activity against COVID-19</vt:lpstr>
      <vt:lpstr>Objectives of the Consortium:  R&amp;D of new drugs and natural products from the Americas’ unique biodiversity </vt:lpstr>
      <vt:lpstr>Developing Natural Medicinal Products with Conservation in Mind</vt:lpstr>
      <vt:lpstr>Biodiversity Domains and Intellectual Property Challenges</vt:lpstr>
      <vt:lpstr>Our website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Veronica Vargas</dc:creator>
  <cp:lastModifiedBy>MARIA JIMENA MORALES FALLAS</cp:lastModifiedBy>
  <cp:revision>54</cp:revision>
  <cp:lastPrinted>2024-08-19T21:23:02Z</cp:lastPrinted>
  <dcterms:created xsi:type="dcterms:W3CDTF">2020-06-02T20:07:46Z</dcterms:created>
  <dcterms:modified xsi:type="dcterms:W3CDTF">2024-08-19T21:23:07Z</dcterms:modified>
</cp:coreProperties>
</file>