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425" r:id="rId2"/>
    <p:sldId id="427" r:id="rId3"/>
    <p:sldId id="442" r:id="rId4"/>
    <p:sldId id="439" r:id="rId5"/>
    <p:sldId id="434" r:id="rId6"/>
    <p:sldId id="440" r:id="rId7"/>
    <p:sldId id="43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6C3BDE-E3F7-4B69-9D24-9AAFE9476A9C}" v="58" dt="2023-05-25T18:39:25.8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40" autoAdjust="0"/>
    <p:restoredTop sz="94660"/>
  </p:normalViewPr>
  <p:slideViewPr>
    <p:cSldViewPr snapToGrid="0">
      <p:cViewPr varScale="1">
        <p:scale>
          <a:sx n="60" d="100"/>
          <a:sy n="60" d="100"/>
        </p:scale>
        <p:origin x="11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onica Vargas" userId="133d4c20472efb74" providerId="LiveId" clId="{0F6C3BDE-E3F7-4B69-9D24-9AAFE9476A9C}"/>
    <pc:docChg chg="undo custSel addSld delSld modSld sldOrd">
      <pc:chgData name="Veronica Vargas" userId="133d4c20472efb74" providerId="LiveId" clId="{0F6C3BDE-E3F7-4B69-9D24-9AAFE9476A9C}" dt="2023-06-08T21:32:47.454" v="1537" actId="20577"/>
      <pc:docMkLst>
        <pc:docMk/>
      </pc:docMkLst>
      <pc:sldChg chg="modSp mod">
        <pc:chgData name="Veronica Vargas" userId="133d4c20472efb74" providerId="LiveId" clId="{0F6C3BDE-E3F7-4B69-9D24-9AAFE9476A9C}" dt="2023-05-25T18:01:36.704" v="275" actId="6549"/>
        <pc:sldMkLst>
          <pc:docMk/>
          <pc:sldMk cId="3828973265" sldId="425"/>
        </pc:sldMkLst>
        <pc:spChg chg="mod">
          <ac:chgData name="Veronica Vargas" userId="133d4c20472efb74" providerId="LiveId" clId="{0F6C3BDE-E3F7-4B69-9D24-9AAFE9476A9C}" dt="2023-05-25T18:01:36.704" v="275" actId="6549"/>
          <ac:spMkLst>
            <pc:docMk/>
            <pc:sldMk cId="3828973265" sldId="425"/>
            <ac:spMk id="3" creationId="{27273E09-F1E9-4DD5-B00B-003BF8368ECA}"/>
          </ac:spMkLst>
        </pc:spChg>
      </pc:sldChg>
      <pc:sldChg chg="modSp mod ord">
        <pc:chgData name="Veronica Vargas" userId="133d4c20472efb74" providerId="LiveId" clId="{0F6C3BDE-E3F7-4B69-9D24-9AAFE9476A9C}" dt="2023-06-08T21:31:40.363" v="1522" actId="20577"/>
        <pc:sldMkLst>
          <pc:docMk/>
          <pc:sldMk cId="4213117525" sldId="427"/>
        </pc:sldMkLst>
        <pc:spChg chg="mod">
          <ac:chgData name="Veronica Vargas" userId="133d4c20472efb74" providerId="LiveId" clId="{0F6C3BDE-E3F7-4B69-9D24-9AAFE9476A9C}" dt="2023-06-08T21:31:40.363" v="1522" actId="20577"/>
          <ac:spMkLst>
            <pc:docMk/>
            <pc:sldMk cId="4213117525" sldId="427"/>
            <ac:spMk id="2" creationId="{D8C3684E-580E-4F0D-B67B-0136308AB8D5}"/>
          </ac:spMkLst>
        </pc:spChg>
      </pc:sldChg>
      <pc:sldChg chg="modSp mod ord">
        <pc:chgData name="Veronica Vargas" userId="133d4c20472efb74" providerId="LiveId" clId="{0F6C3BDE-E3F7-4B69-9D24-9AAFE9476A9C}" dt="2023-06-08T21:32:36.322" v="1531" actId="20577"/>
        <pc:sldMkLst>
          <pc:docMk/>
          <pc:sldMk cId="3610378230" sldId="434"/>
        </pc:sldMkLst>
        <pc:spChg chg="mod">
          <ac:chgData name="Veronica Vargas" userId="133d4c20472efb74" providerId="LiveId" clId="{0F6C3BDE-E3F7-4B69-9D24-9AAFE9476A9C}" dt="2023-06-08T21:32:36.322" v="1531" actId="20577"/>
          <ac:spMkLst>
            <pc:docMk/>
            <pc:sldMk cId="3610378230" sldId="434"/>
            <ac:spMk id="2" creationId="{C6823606-0680-B124-546C-984A340D1BA2}"/>
          </ac:spMkLst>
        </pc:spChg>
        <pc:spChg chg="mod">
          <ac:chgData name="Veronica Vargas" userId="133d4c20472efb74" providerId="LiveId" clId="{0F6C3BDE-E3F7-4B69-9D24-9AAFE9476A9C}" dt="2023-06-08T13:17:28.977" v="1451" actId="20577"/>
          <ac:spMkLst>
            <pc:docMk/>
            <pc:sldMk cId="3610378230" sldId="434"/>
            <ac:spMk id="3" creationId="{D213276F-6895-F655-C4B7-7119F17C3EF2}"/>
          </ac:spMkLst>
        </pc:spChg>
      </pc:sldChg>
      <pc:sldChg chg="modSp mod">
        <pc:chgData name="Veronica Vargas" userId="133d4c20472efb74" providerId="LiveId" clId="{0F6C3BDE-E3F7-4B69-9D24-9AAFE9476A9C}" dt="2023-06-08T21:32:47.454" v="1537" actId="20577"/>
        <pc:sldMkLst>
          <pc:docMk/>
          <pc:sldMk cId="3076567318" sldId="436"/>
        </pc:sldMkLst>
        <pc:spChg chg="mod">
          <ac:chgData name="Veronica Vargas" userId="133d4c20472efb74" providerId="LiveId" clId="{0F6C3BDE-E3F7-4B69-9D24-9AAFE9476A9C}" dt="2023-06-08T21:32:47.454" v="1537" actId="20577"/>
          <ac:spMkLst>
            <pc:docMk/>
            <pc:sldMk cId="3076567318" sldId="436"/>
            <ac:spMk id="2" creationId="{DA78BC5F-C8B9-A3D2-3DDE-10EDB96F9524}"/>
          </ac:spMkLst>
        </pc:spChg>
        <pc:spChg chg="mod">
          <ac:chgData name="Veronica Vargas" userId="133d4c20472efb74" providerId="LiveId" clId="{0F6C3BDE-E3F7-4B69-9D24-9AAFE9476A9C}" dt="2023-05-21T16:12:10.336" v="61" actId="313"/>
          <ac:spMkLst>
            <pc:docMk/>
            <pc:sldMk cId="3076567318" sldId="436"/>
            <ac:spMk id="3" creationId="{DC274600-F996-1A78-82C0-2DEEF92A4E4F}"/>
          </ac:spMkLst>
        </pc:spChg>
      </pc:sldChg>
      <pc:sldChg chg="modSp del mod">
        <pc:chgData name="Veronica Vargas" userId="133d4c20472efb74" providerId="LiveId" clId="{0F6C3BDE-E3F7-4B69-9D24-9AAFE9476A9C}" dt="2023-05-25T18:30:59.900" v="831" actId="47"/>
        <pc:sldMkLst>
          <pc:docMk/>
          <pc:sldMk cId="2459730070" sldId="437"/>
        </pc:sldMkLst>
        <pc:spChg chg="mod">
          <ac:chgData name="Veronica Vargas" userId="133d4c20472efb74" providerId="LiveId" clId="{0F6C3BDE-E3F7-4B69-9D24-9AAFE9476A9C}" dt="2023-05-25T18:07:53.431" v="351" actId="15"/>
          <ac:spMkLst>
            <pc:docMk/>
            <pc:sldMk cId="2459730070" sldId="437"/>
            <ac:spMk id="3" creationId="{78E4C106-CCDA-37DA-F7E9-3F4CAB1D1EEB}"/>
          </ac:spMkLst>
        </pc:spChg>
      </pc:sldChg>
      <pc:sldChg chg="del">
        <pc:chgData name="Veronica Vargas" userId="133d4c20472efb74" providerId="LiveId" clId="{0F6C3BDE-E3F7-4B69-9D24-9AAFE9476A9C}" dt="2023-05-21T14:42:57.938" v="60" actId="47"/>
        <pc:sldMkLst>
          <pc:docMk/>
          <pc:sldMk cId="3304495480" sldId="438"/>
        </pc:sldMkLst>
      </pc:sldChg>
      <pc:sldChg chg="modSp mod">
        <pc:chgData name="Veronica Vargas" userId="133d4c20472efb74" providerId="LiveId" clId="{0F6C3BDE-E3F7-4B69-9D24-9AAFE9476A9C}" dt="2023-06-08T21:32:29.861" v="1528" actId="20577"/>
        <pc:sldMkLst>
          <pc:docMk/>
          <pc:sldMk cId="1488818575" sldId="439"/>
        </pc:sldMkLst>
        <pc:spChg chg="mod">
          <ac:chgData name="Veronica Vargas" userId="133d4c20472efb74" providerId="LiveId" clId="{0F6C3BDE-E3F7-4B69-9D24-9AAFE9476A9C}" dt="2023-06-08T21:32:29.861" v="1528" actId="20577"/>
          <ac:spMkLst>
            <pc:docMk/>
            <pc:sldMk cId="1488818575" sldId="439"/>
            <ac:spMk id="2" creationId="{7E4C9342-A218-5056-2490-CFD6D21517BD}"/>
          </ac:spMkLst>
        </pc:spChg>
        <pc:spChg chg="mod">
          <ac:chgData name="Veronica Vargas" userId="133d4c20472efb74" providerId="LiveId" clId="{0F6C3BDE-E3F7-4B69-9D24-9AAFE9476A9C}" dt="2023-06-07T15:25:55.975" v="1420" actId="20577"/>
          <ac:spMkLst>
            <pc:docMk/>
            <pc:sldMk cId="1488818575" sldId="439"/>
            <ac:spMk id="3" creationId="{823CDC22-A498-255A-1718-56F7592440C8}"/>
          </ac:spMkLst>
        </pc:spChg>
      </pc:sldChg>
      <pc:sldChg chg="modSp mod ord setBg">
        <pc:chgData name="Veronica Vargas" userId="133d4c20472efb74" providerId="LiveId" clId="{0F6C3BDE-E3F7-4B69-9D24-9AAFE9476A9C}" dt="2023-06-08T21:32:41.659" v="1534" actId="20577"/>
        <pc:sldMkLst>
          <pc:docMk/>
          <pc:sldMk cId="3279210524" sldId="440"/>
        </pc:sldMkLst>
        <pc:spChg chg="mod">
          <ac:chgData name="Veronica Vargas" userId="133d4c20472efb74" providerId="LiveId" clId="{0F6C3BDE-E3F7-4B69-9D24-9AAFE9476A9C}" dt="2023-06-08T21:32:41.659" v="1534" actId="20577"/>
          <ac:spMkLst>
            <pc:docMk/>
            <pc:sldMk cId="3279210524" sldId="440"/>
            <ac:spMk id="2" creationId="{17502345-2AE1-3908-0B29-8AA314E40A7A}"/>
          </ac:spMkLst>
        </pc:spChg>
        <pc:spChg chg="mod">
          <ac:chgData name="Veronica Vargas" userId="133d4c20472efb74" providerId="LiveId" clId="{0F6C3BDE-E3F7-4B69-9D24-9AAFE9476A9C}" dt="2023-06-08T14:25:57.905" v="1505" actId="20577"/>
          <ac:spMkLst>
            <pc:docMk/>
            <pc:sldMk cId="3279210524" sldId="440"/>
            <ac:spMk id="3" creationId="{9BE6EDEC-53C4-0810-27D7-17D4C2632BC1}"/>
          </ac:spMkLst>
        </pc:spChg>
      </pc:sldChg>
      <pc:sldChg chg="modSp del mod ord">
        <pc:chgData name="Veronica Vargas" userId="133d4c20472efb74" providerId="LiveId" clId="{0F6C3BDE-E3F7-4B69-9D24-9AAFE9476A9C}" dt="2023-06-08T21:30:58.918" v="1519" actId="47"/>
        <pc:sldMkLst>
          <pc:docMk/>
          <pc:sldMk cId="806605974" sldId="441"/>
        </pc:sldMkLst>
        <pc:spChg chg="mod">
          <ac:chgData name="Veronica Vargas" userId="133d4c20472efb74" providerId="LiveId" clId="{0F6C3BDE-E3F7-4B69-9D24-9AAFE9476A9C}" dt="2023-06-05T16:23:41.669" v="1418" actId="6549"/>
          <ac:spMkLst>
            <pc:docMk/>
            <pc:sldMk cId="806605974" sldId="441"/>
            <ac:spMk id="3" creationId="{6B9AE9B1-78BF-65CB-E4EF-6E4494C18831}"/>
          </ac:spMkLst>
        </pc:spChg>
      </pc:sldChg>
      <pc:sldChg chg="addSp delSp modSp new mod ord setBg">
        <pc:chgData name="Veronica Vargas" userId="133d4c20472efb74" providerId="LiveId" clId="{0F6C3BDE-E3F7-4B69-9D24-9AAFE9476A9C}" dt="2023-06-08T21:32:22.326" v="1525" actId="20577"/>
        <pc:sldMkLst>
          <pc:docMk/>
          <pc:sldMk cId="3280406198" sldId="442"/>
        </pc:sldMkLst>
        <pc:spChg chg="mod">
          <ac:chgData name="Veronica Vargas" userId="133d4c20472efb74" providerId="LiveId" clId="{0F6C3BDE-E3F7-4B69-9D24-9AAFE9476A9C}" dt="2023-06-08T21:32:22.326" v="1525" actId="20577"/>
          <ac:spMkLst>
            <pc:docMk/>
            <pc:sldMk cId="3280406198" sldId="442"/>
            <ac:spMk id="2" creationId="{B990CC83-D4D8-A991-34BB-493296E41E18}"/>
          </ac:spMkLst>
        </pc:spChg>
        <pc:spChg chg="del">
          <ac:chgData name="Veronica Vargas" userId="133d4c20472efb74" providerId="LiveId" clId="{0F6C3BDE-E3F7-4B69-9D24-9AAFE9476A9C}" dt="2023-05-22T20:37:05.992" v="64"/>
          <ac:spMkLst>
            <pc:docMk/>
            <pc:sldMk cId="3280406198" sldId="442"/>
            <ac:spMk id="3" creationId="{7DE03F7E-5678-222C-92A8-5580C91C65B2}"/>
          </ac:spMkLst>
        </pc:spChg>
        <pc:spChg chg="add del mod">
          <ac:chgData name="Veronica Vargas" userId="133d4c20472efb74" providerId="LiveId" clId="{0F6C3BDE-E3F7-4B69-9D24-9AAFE9476A9C}" dt="2023-05-24T19:38:15.575" v="262"/>
          <ac:spMkLst>
            <pc:docMk/>
            <pc:sldMk cId="3280406198" sldId="442"/>
            <ac:spMk id="5" creationId="{A446AA03-BEB7-6673-E6F7-CD8A77B8E641}"/>
          </ac:spMkLst>
        </pc:spChg>
        <pc:spChg chg="add mod">
          <ac:chgData name="Veronica Vargas" userId="133d4c20472efb74" providerId="LiveId" clId="{0F6C3BDE-E3F7-4B69-9D24-9AAFE9476A9C}" dt="2023-05-25T18:39:33.689" v="878" actId="20577"/>
          <ac:spMkLst>
            <pc:docMk/>
            <pc:sldMk cId="3280406198" sldId="442"/>
            <ac:spMk id="7" creationId="{68A1ADC5-420A-EF00-E2B4-8A887F4276FD}"/>
          </ac:spMkLst>
        </pc:spChg>
        <pc:graphicFrameChg chg="add del mod">
          <ac:chgData name="Veronica Vargas" userId="133d4c20472efb74" providerId="LiveId" clId="{0F6C3BDE-E3F7-4B69-9D24-9AAFE9476A9C}" dt="2023-05-24T19:38:12.345" v="260" actId="478"/>
          <ac:graphicFrameMkLst>
            <pc:docMk/>
            <pc:sldMk cId="3280406198" sldId="442"/>
            <ac:graphicFrameMk id="4" creationId="{A75E3CDA-DF7B-DBA6-C7A4-8CFE69C82B8B}"/>
          </ac:graphicFrameMkLst>
        </pc:graphicFrameChg>
        <pc:graphicFrameChg chg="add mod">
          <ac:chgData name="Veronica Vargas" userId="133d4c20472efb74" providerId="LiveId" clId="{0F6C3BDE-E3F7-4B69-9D24-9AAFE9476A9C}" dt="2023-05-24T19:38:55.167" v="267" actId="255"/>
          <ac:graphicFrameMkLst>
            <pc:docMk/>
            <pc:sldMk cId="3280406198" sldId="442"/>
            <ac:graphicFrameMk id="6" creationId="{6388CADB-B415-FC96-370C-BA0DABC58F51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eronica\Documents\R&amp;D\Data_R&amp;D\The_Lancet\Biodiversity_Radcliffe\Grafo%20Natur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eronica\Documents\R&amp;D\Rackiffe\Grafo%20Natura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33d4c20472efb74/Documentos/Documents/JLME/number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715111396851582"/>
          <c:y val="0.11955164291831205"/>
          <c:w val="0.34569767102319843"/>
          <c:h val="0.808940377152211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1F-45FC-86B3-4E52E34D14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1F-45FC-86B3-4E52E34D14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21F-45FC-86B3-4E52E34D144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21F-45FC-86B3-4E52E34D144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21F-45FC-86B3-4E52E34D144C}"/>
              </c:ext>
            </c:extLst>
          </c:dPt>
          <c:dLbls>
            <c:dLbl>
              <c:idx val="0"/>
              <c:layout>
                <c:manualLayout>
                  <c:x val="1.806909362173317E-2"/>
                  <c:y val="8.546286711907782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1F-45FC-86B3-4E52E34D144C}"/>
                </c:ext>
              </c:extLst>
            </c:dLbl>
            <c:dLbl>
              <c:idx val="1"/>
              <c:layout>
                <c:manualLayout>
                  <c:x val="6.3566645276547365E-3"/>
                  <c:y val="-8.10148088916714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1F-45FC-86B3-4E52E34D144C}"/>
                </c:ext>
              </c:extLst>
            </c:dLbl>
            <c:dLbl>
              <c:idx val="2"/>
              <c:layout>
                <c:manualLayout>
                  <c:x val="-4.3294531030475314E-2"/>
                  <c:y val="-7.397139983440068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21F-45FC-86B3-4E52E34D144C}"/>
                </c:ext>
              </c:extLst>
            </c:dLbl>
            <c:dLbl>
              <c:idx val="3"/>
              <c:layout>
                <c:manualLayout>
                  <c:x val="-5.9430380213664757E-2"/>
                  <c:y val="0.111271676983917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21F-45FC-86B3-4E52E34D14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'Pivot Table_Sheet8_1'!$AO$26:$AO$30</c:f>
              <c:strCache>
                <c:ptCount val="5"/>
                <c:pt idx="0">
                  <c:v>Natural</c:v>
                </c:pt>
                <c:pt idx="1">
                  <c:v>Mimic nature &amp; Semi-synthetic</c:v>
                </c:pt>
                <c:pt idx="2">
                  <c:v>Synthetic</c:v>
                </c:pt>
                <c:pt idx="3">
                  <c:v>Biological</c:v>
                </c:pt>
                <c:pt idx="4">
                  <c:v>Vaccines</c:v>
                </c:pt>
              </c:strCache>
            </c:strRef>
          </c:cat>
          <c:val>
            <c:numRef>
              <c:f>'Pivot Table_Sheet8_1'!$AP$26:$AP$30</c:f>
              <c:numCache>
                <c:formatCode>General</c:formatCode>
                <c:ptCount val="5"/>
                <c:pt idx="0">
                  <c:v>441</c:v>
                </c:pt>
                <c:pt idx="1">
                  <c:v>489</c:v>
                </c:pt>
                <c:pt idx="2">
                  <c:v>463</c:v>
                </c:pt>
                <c:pt idx="3">
                  <c:v>346</c:v>
                </c:pt>
                <c:pt idx="4">
                  <c:v>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21F-45FC-86B3-4E52E34D144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latin typeface="Segoe UI" panose="020B0502040204020203" pitchFamily="34" charset="0"/>
          <a:cs typeface="Segoe UI" panose="020B0502040204020203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Table11!$T$18</c:f>
              <c:strCache>
                <c:ptCount val="1"/>
                <c:pt idx="0">
                  <c:v>Phase 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Table11!$S$19:$S$25</c:f>
              <c:strCache>
                <c:ptCount val="7"/>
                <c:pt idx="0">
                  <c:v>Brazil</c:v>
                </c:pt>
                <c:pt idx="1">
                  <c:v>Costa Rica</c:v>
                </c:pt>
                <c:pt idx="2">
                  <c:v>Colombia</c:v>
                </c:pt>
                <c:pt idx="3">
                  <c:v>Chile</c:v>
                </c:pt>
                <c:pt idx="4">
                  <c:v>Mexico</c:v>
                </c:pt>
                <c:pt idx="5">
                  <c:v>Cuba</c:v>
                </c:pt>
                <c:pt idx="6">
                  <c:v>Peru</c:v>
                </c:pt>
              </c:strCache>
            </c:strRef>
          </c:cat>
          <c:val>
            <c:numRef>
              <c:f>Table11!$T$19:$T$25</c:f>
              <c:numCache>
                <c:formatCode>General</c:formatCode>
                <c:ptCount val="7"/>
                <c:pt idx="0">
                  <c:v>5</c:v>
                </c:pt>
                <c:pt idx="1">
                  <c:v>5</c:v>
                </c:pt>
                <c:pt idx="2">
                  <c:v>2</c:v>
                </c:pt>
                <c:pt idx="4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27-496E-8628-BB9FB058951D}"/>
            </c:ext>
          </c:extLst>
        </c:ser>
        <c:ser>
          <c:idx val="1"/>
          <c:order val="1"/>
          <c:tx>
            <c:strRef>
              <c:f>Table11!$U$18</c:f>
              <c:strCache>
                <c:ptCount val="1"/>
                <c:pt idx="0">
                  <c:v>Phase1-2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Table11!$S$19:$S$25</c:f>
              <c:strCache>
                <c:ptCount val="7"/>
                <c:pt idx="0">
                  <c:v>Brazil</c:v>
                </c:pt>
                <c:pt idx="1">
                  <c:v>Costa Rica</c:v>
                </c:pt>
                <c:pt idx="2">
                  <c:v>Colombia</c:v>
                </c:pt>
                <c:pt idx="3">
                  <c:v>Chile</c:v>
                </c:pt>
                <c:pt idx="4">
                  <c:v>Mexico</c:v>
                </c:pt>
                <c:pt idx="5">
                  <c:v>Cuba</c:v>
                </c:pt>
                <c:pt idx="6">
                  <c:v>Peru</c:v>
                </c:pt>
              </c:strCache>
            </c:strRef>
          </c:cat>
          <c:val>
            <c:numRef>
              <c:f>Table11!$U$19:$U$25</c:f>
              <c:numCache>
                <c:formatCode>General</c:formatCode>
                <c:ptCount val="7"/>
                <c:pt idx="0">
                  <c:v>2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27-496E-8628-BB9FB058951D}"/>
            </c:ext>
          </c:extLst>
        </c:ser>
        <c:ser>
          <c:idx val="2"/>
          <c:order val="2"/>
          <c:tx>
            <c:strRef>
              <c:f>Table11!$V$18</c:f>
              <c:strCache>
                <c:ptCount val="1"/>
                <c:pt idx="0">
                  <c:v>Phase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Table11!$S$19:$S$25</c:f>
              <c:strCache>
                <c:ptCount val="7"/>
                <c:pt idx="0">
                  <c:v>Brazil</c:v>
                </c:pt>
                <c:pt idx="1">
                  <c:v>Costa Rica</c:v>
                </c:pt>
                <c:pt idx="2">
                  <c:v>Colombia</c:v>
                </c:pt>
                <c:pt idx="3">
                  <c:v>Chile</c:v>
                </c:pt>
                <c:pt idx="4">
                  <c:v>Mexico</c:v>
                </c:pt>
                <c:pt idx="5">
                  <c:v>Cuba</c:v>
                </c:pt>
                <c:pt idx="6">
                  <c:v>Peru</c:v>
                </c:pt>
              </c:strCache>
            </c:strRef>
          </c:cat>
          <c:val>
            <c:numRef>
              <c:f>Table11!$V$19:$V$25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27-496E-8628-BB9FB058951D}"/>
            </c:ext>
          </c:extLst>
        </c:ser>
        <c:ser>
          <c:idx val="3"/>
          <c:order val="3"/>
          <c:tx>
            <c:strRef>
              <c:f>Table11!$W$18</c:f>
              <c:strCache>
                <c:ptCount val="1"/>
                <c:pt idx="0">
                  <c:v>Phase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Table11!$S$19:$S$25</c:f>
              <c:strCache>
                <c:ptCount val="7"/>
                <c:pt idx="0">
                  <c:v>Brazil</c:v>
                </c:pt>
                <c:pt idx="1">
                  <c:v>Costa Rica</c:v>
                </c:pt>
                <c:pt idx="2">
                  <c:v>Colombia</c:v>
                </c:pt>
                <c:pt idx="3">
                  <c:v>Chile</c:v>
                </c:pt>
                <c:pt idx="4">
                  <c:v>Mexico</c:v>
                </c:pt>
                <c:pt idx="5">
                  <c:v>Cuba</c:v>
                </c:pt>
                <c:pt idx="6">
                  <c:v>Peru</c:v>
                </c:pt>
              </c:strCache>
            </c:strRef>
          </c:cat>
          <c:val>
            <c:numRef>
              <c:f>Table11!$W$19:$W$25</c:f>
              <c:numCache>
                <c:formatCode>General</c:formatCode>
                <c:ptCount val="7"/>
                <c:pt idx="0">
                  <c:v>3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27-496E-8628-BB9FB05895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55892608"/>
        <c:axId val="1198110608"/>
      </c:barChart>
      <c:catAx>
        <c:axId val="195589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8110608"/>
        <c:crosses val="autoZero"/>
        <c:auto val="1"/>
        <c:lblAlgn val="ctr"/>
        <c:lblOffset val="100"/>
        <c:noMultiLvlLbl val="0"/>
      </c:catAx>
      <c:valAx>
        <c:axId val="1198110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5892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A8802-72E3-4461-921F-BA7A58FFBCAD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C8F3A-F35C-4F75-86C1-0B806C961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92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54688-4D27-4F27-8933-96555CFC3C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411792-ECB5-4EF8-B628-4BD2FB03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F0901-BF1E-4D92-84D4-4BC837AFF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847-39FD-41F3-8E3A-C93C4AF812C7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99E51-3D43-40C7-8A72-06B17F374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07AF9-59FC-4C93-BDB3-E8548995D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3FB-C784-4367-8CE7-CD7D8294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19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B94EC-840E-4C45-B7FE-CB941005B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733542-9310-47C0-820E-0ABF2AB46A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4927A-2D37-44A3-88B7-3CF5AC078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847-39FD-41F3-8E3A-C93C4AF812C7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98EA6-6726-490A-A4C0-E147F8498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16268-72F1-4B6A-91DC-7A4968506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3FB-C784-4367-8CE7-CD7D8294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68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F74D16-04FA-4363-BFC6-35B2532338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2D5359-10AF-4BF5-B95F-CA5CBF38E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A430C-6F68-4A9B-A492-CA410B52F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847-39FD-41F3-8E3A-C93C4AF812C7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400875-9A94-4F19-8CEA-092C84E0F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F8C07-4119-4D9B-92A5-24EE4F9A9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3FB-C784-4367-8CE7-CD7D8294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7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0A64D-9B78-488F-99AF-8F057D0E8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CAAC8-4EDC-4EF4-B278-C4795187D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0DA5B-83AF-4354-8E40-179E4BF56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847-39FD-41F3-8E3A-C93C4AF812C7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784D3-A007-4A0E-8F4A-AC2982413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B310B-3068-4ECA-B527-DFC2BE112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3FB-C784-4367-8CE7-CD7D8294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68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EF599-08DD-4211-AE4F-796A3934B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7F1EA-F748-4709-A491-F1F15C8FA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2DDA1-58D7-4E44-8F94-9298958B7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847-39FD-41F3-8E3A-C93C4AF812C7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46B67-0E4A-438F-9F21-860006034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43846-DEFD-402B-9E13-F86878130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3FB-C784-4367-8CE7-CD7D8294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644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25DC7-6CAB-4C5D-A07F-BBBC863DC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E0721-4D69-4FF7-8D5B-857191AE16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DFAA1C-09F0-417A-832A-C6B654B30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AA5347-F57A-4922-97CC-C4E96EE0F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847-39FD-41F3-8E3A-C93C4AF812C7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3D9A2-48CD-4933-90C7-BCB9FDAD1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18426A-F996-44ED-BBBF-10EE6743A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3FB-C784-4367-8CE7-CD7D8294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650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72D5D-4A23-4129-985A-FB288EE65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3DFC3C-D3B1-485D-8E2A-5DE90C10D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09B78-7125-4751-A287-C25B040BD2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830F58-8C53-4CB7-8B1C-F415D7AF72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9F3FC7-581D-445C-A0CA-F1D15FF32B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D72919-A2DF-4A0F-8E5E-443C590DC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847-39FD-41F3-8E3A-C93C4AF812C7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6E7747-4192-438E-8A69-5986E61B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B3DFCA-7E41-4715-85FA-421A27407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3FB-C784-4367-8CE7-CD7D8294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8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F8761-0097-4799-BBCF-A8ADDB9DD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3D565-5948-41A8-8C98-6E4AF04EA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847-39FD-41F3-8E3A-C93C4AF812C7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6B3EAB-C8EE-48A9-9B2D-3147D1C4C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615110-1788-42EC-B6F5-D7E0563A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3FB-C784-4367-8CE7-CD7D8294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03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693CCB-6212-4D8E-93D2-B78C4FD82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847-39FD-41F3-8E3A-C93C4AF812C7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0439AF-01A8-45AF-A208-F1158F7E5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065D4-DAF0-4068-B55E-0CD05E5E3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3FB-C784-4367-8CE7-CD7D8294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47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AF64C-6749-45D7-88EF-0EED9BD21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AEB55-AA17-44D5-BE01-7A98332CD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A686BA-CBE5-4CC4-A14E-8F93A9D8EC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D00192-3AAA-4F8F-A4A3-E47E649FF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847-39FD-41F3-8E3A-C93C4AF812C7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4450D-7C4E-44BB-8653-E70D9B08A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79827D-6F8A-4390-A99F-2A48047A6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3FB-C784-4367-8CE7-CD7D8294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300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0E0F9-69AD-4A68-A308-93140135E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BB1C7D-BDC8-47C0-A72B-2324F15499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922A24-F88A-4447-8ABC-2A83228C12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0F9B50-02D4-4CAB-A112-7872DAE1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E2847-39FD-41F3-8E3A-C93C4AF812C7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A467A3-4117-4A42-B924-0B60D1EF3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7F5900-B9E7-44A7-8C61-48ADBC625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633FB-C784-4367-8CE7-CD7D8294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11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575FD3-B987-4B08-85E9-4F72C29B7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DDFB3-1E32-4670-A9D7-DAB3A7A8F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44C32-A8BA-468E-8222-E7CFCF8993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E2847-39FD-41F3-8E3A-C93C4AF812C7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B4AF8-132D-4021-8719-28B9396839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F3F48-A341-4C54-B569-9AC6838C3E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633FB-C784-4367-8CE7-CD7D8294C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21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69B6B-F94B-4D93-8732-93C6FA6381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9040" y="751840"/>
            <a:ext cx="9458960" cy="3098800"/>
          </a:xfrm>
        </p:spPr>
        <p:txBody>
          <a:bodyPr>
            <a:normAutofit fontScale="90000"/>
          </a:bodyPr>
          <a:lstStyle/>
          <a:p>
            <a:br>
              <a:rPr lang="en-US" b="1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b="1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b="1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b="1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b="0" i="0" dirty="0">
                <a:solidFill>
                  <a:srgbClr val="303030"/>
                </a:solidFill>
                <a:effectLst/>
                <a:latin typeface="Georgia" panose="02040502050405020303" pitchFamily="18" charset="0"/>
              </a:rPr>
            </a:br>
            <a:r>
              <a:rPr lang="en-US" sz="4000" b="0" i="0" dirty="0">
                <a:solidFill>
                  <a:schemeClr val="accent1"/>
                </a:solidFill>
                <a:effectLst/>
                <a:latin typeface="Georgia" panose="02040502050405020303" pitchFamily="18" charset="0"/>
              </a:rPr>
              <a:t>South-to-South-to-North Collaboration for Therapeutics Innovation Consortium  </a:t>
            </a:r>
            <a:br>
              <a:rPr lang="en-US" dirty="0"/>
            </a:b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273E09-F1E9-4DD5-B00B-003BF8368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79520"/>
            <a:ext cx="9144000" cy="2621280"/>
          </a:xfrm>
        </p:spPr>
        <p:txBody>
          <a:bodyPr>
            <a:normAutofit/>
          </a:bodyPr>
          <a:lstStyle/>
          <a:p>
            <a:r>
              <a:rPr lang="en-US" dirty="0"/>
              <a:t>Veronica Vargas PhD</a:t>
            </a:r>
          </a:p>
          <a:p>
            <a:endParaRPr lang="en-US" dirty="0"/>
          </a:p>
          <a:p>
            <a:r>
              <a:rPr lang="en-US" dirty="0"/>
              <a:t>June 9, 2023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973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3684E-580E-4F0D-B67B-0136308AB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440" y="376321"/>
            <a:ext cx="10849765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1. All newly FDA-approved drugs 1981-2019 n ~ 2000</a:t>
            </a:r>
            <a:br>
              <a:rPr lang="en-US" dirty="0"/>
            </a:br>
            <a:r>
              <a:rPr lang="en-US" dirty="0"/>
              <a:t>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E2DF278-D320-4C15-9320-04D33AC682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737417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E65D7E6-9EE0-4AD9-A3D4-7AACAE57A152}"/>
              </a:ext>
            </a:extLst>
          </p:cNvPr>
          <p:cNvSpPr txBox="1"/>
          <p:nvPr/>
        </p:nvSpPr>
        <p:spPr>
          <a:xfrm>
            <a:off x="959005" y="6055112"/>
            <a:ext cx="4460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Newman and Cragg, 2020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9A54129-93C6-6EC1-6FA4-07E9DC314B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5037575"/>
              </p:ext>
            </p:extLst>
          </p:nvPr>
        </p:nvGraphicFramePr>
        <p:xfrm>
          <a:off x="838200" y="1578145"/>
          <a:ext cx="9897093" cy="4229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13117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0CC83-D4D8-A991-34BB-493296E41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5"/>
          </a:solidFill>
        </p:spPr>
        <p:txBody>
          <a:bodyPr>
            <a:normAutofit/>
          </a:bodyPr>
          <a:lstStyle/>
          <a:p>
            <a:r>
              <a:rPr lang="es-CL" sz="3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Natural non-</a:t>
            </a:r>
            <a:r>
              <a:rPr lang="es-CL" sz="3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synthetic</a:t>
            </a:r>
            <a:r>
              <a:rPr lang="es-CL" sz="3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medicines in R&amp;D in LAC as </a:t>
            </a:r>
            <a:r>
              <a:rPr lang="es-CL" sz="3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</a:t>
            </a:r>
            <a:r>
              <a:rPr lang="es-CL" sz="3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April 2023</a:t>
            </a:r>
            <a:endParaRPr lang="en-US" sz="3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388CADB-B415-FC96-370C-BA0DABC58F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374922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8A1ADC5-420A-EF00-E2B4-8A887F4276FD}"/>
              </a:ext>
            </a:extLst>
          </p:cNvPr>
          <p:cNvSpPr txBox="1"/>
          <p:nvPr/>
        </p:nvSpPr>
        <p:spPr>
          <a:xfrm>
            <a:off x="1392865" y="6294474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err="1"/>
              <a:t>Source</a:t>
            </a:r>
            <a:r>
              <a:rPr lang="es-CL" dirty="0"/>
              <a:t>: Vargas, 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406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C9342-A218-5056-2490-CFD6D215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CL" sz="4600" b="1" dirty="0">
                <a:solidFill>
                  <a:srgbClr val="FFFFFF"/>
                </a:solidFill>
              </a:rPr>
              <a:t>3. </a:t>
            </a:r>
            <a:r>
              <a:rPr lang="es-CL" sz="4600" b="1" dirty="0" err="1">
                <a:solidFill>
                  <a:srgbClr val="FFFFFF"/>
                </a:solidFill>
              </a:rPr>
              <a:t>Objectives</a:t>
            </a:r>
            <a:r>
              <a:rPr lang="es-CL" sz="4600" b="1" dirty="0">
                <a:solidFill>
                  <a:srgbClr val="FFFFFF"/>
                </a:solidFill>
              </a:rPr>
              <a:t> </a:t>
            </a:r>
            <a:r>
              <a:rPr lang="es-CL" sz="4600" b="1" dirty="0" err="1">
                <a:solidFill>
                  <a:srgbClr val="FFFFFF"/>
                </a:solidFill>
              </a:rPr>
              <a:t>of</a:t>
            </a:r>
            <a:r>
              <a:rPr lang="es-CL" sz="4600" b="1" dirty="0">
                <a:solidFill>
                  <a:srgbClr val="FFFFFF"/>
                </a:solidFill>
              </a:rPr>
              <a:t> </a:t>
            </a:r>
            <a:r>
              <a:rPr lang="es-CL" sz="4600" b="1" dirty="0" err="1">
                <a:solidFill>
                  <a:srgbClr val="FFFFFF"/>
                </a:solidFill>
              </a:rPr>
              <a:t>the</a:t>
            </a:r>
            <a:r>
              <a:rPr lang="es-CL" sz="4600" b="1" dirty="0">
                <a:solidFill>
                  <a:srgbClr val="FFFFFF"/>
                </a:solidFill>
              </a:rPr>
              <a:t> </a:t>
            </a:r>
            <a:r>
              <a:rPr lang="es-CL" sz="4600" b="1" dirty="0" err="1">
                <a:solidFill>
                  <a:srgbClr val="FFFFFF"/>
                </a:solidFill>
              </a:rPr>
              <a:t>Consortium</a:t>
            </a:r>
            <a:r>
              <a:rPr lang="es-CL" sz="4600" b="1" dirty="0">
                <a:solidFill>
                  <a:srgbClr val="FFFFFF"/>
                </a:solidFill>
              </a:rPr>
              <a:t>: </a:t>
            </a:r>
            <a:br>
              <a:rPr lang="es-CL" sz="4600" b="1" dirty="0">
                <a:solidFill>
                  <a:srgbClr val="FFFFFF"/>
                </a:solidFill>
              </a:rPr>
            </a:br>
            <a:r>
              <a:rPr lang="en-US" sz="4600" b="1" dirty="0">
                <a:solidFill>
                  <a:srgbClr val="FFFFFF"/>
                </a:solidFill>
              </a:rPr>
              <a:t>To identify novel therapeutics from the Americas´ unique biodiverse resources</a:t>
            </a:r>
            <a:br>
              <a:rPr lang="en-US" sz="4600" b="1" dirty="0">
                <a:solidFill>
                  <a:srgbClr val="FFFFFF"/>
                </a:solidFill>
              </a:rPr>
            </a:br>
            <a:endParaRPr lang="en-US" sz="4600" b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CDC22-A498-255A-1718-56F759244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400"/>
            <a:ext cx="10515600" cy="4165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</a:p>
          <a:p>
            <a:pPr lvl="1"/>
            <a:r>
              <a:rPr lang="en-US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To engage in </a:t>
            </a:r>
            <a:r>
              <a:rPr lang="en-US" sz="20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scientific diplomacy </a:t>
            </a:r>
            <a:r>
              <a:rPr lang="en-US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and collaboration,  fostering connections among scientists, scholars, collections, laboratories,  policymakers, and entrepreneurs.</a:t>
            </a:r>
          </a:p>
          <a:p>
            <a:pPr lvl="1"/>
            <a:endParaRPr lang="en-US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2000" dirty="0">
                <a:effectLst/>
                <a:latin typeface="Segoe UI" panose="020B0502040204020203" pitchFamily="34" charset="0"/>
                <a:ea typeface="Arial" panose="020B0604020202020204" pitchFamily="34" charset="0"/>
                <a:cs typeface="Segoe UI" panose="020B0502040204020203" pitchFamily="34" charset="0"/>
              </a:rPr>
              <a:t>To support the development of </a:t>
            </a:r>
            <a:r>
              <a:rPr lang="en-US" sz="2000" b="1" dirty="0">
                <a:effectLst/>
                <a:latin typeface="Segoe UI" panose="020B0502040204020203" pitchFamily="34" charset="0"/>
                <a:ea typeface="Arial" panose="020B0604020202020204" pitchFamily="34" charset="0"/>
                <a:cs typeface="Segoe UI" panose="020B0502040204020203" pitchFamily="34" charset="0"/>
              </a:rPr>
              <a:t>local</a:t>
            </a:r>
            <a:r>
              <a:rPr lang="en-US" sz="2000" b="1" spc="-10" dirty="0">
                <a:effectLst/>
                <a:latin typeface="Segoe UI" panose="020B0502040204020203" pitchFamily="34" charset="0"/>
                <a:ea typeface="Arial" panose="020B0604020202020204" pitchFamily="34" charset="0"/>
                <a:cs typeface="Segoe UI" panose="020B0502040204020203" pitchFamily="34" charset="0"/>
              </a:rPr>
              <a:t> herbaria, </a:t>
            </a:r>
            <a:r>
              <a:rPr lang="en-US" sz="2000" b="1" spc="-10" dirty="0" err="1">
                <a:effectLst/>
                <a:latin typeface="Segoe UI" panose="020B0502040204020203" pitchFamily="34" charset="0"/>
                <a:ea typeface="Arial" panose="020B0604020202020204" pitchFamily="34" charset="0"/>
                <a:cs typeface="Segoe UI" panose="020B0502040204020203" pitchFamily="34" charset="0"/>
              </a:rPr>
              <a:t>fungaria</a:t>
            </a:r>
            <a:r>
              <a:rPr lang="en-US" sz="2000" b="1" spc="-10" dirty="0">
                <a:effectLst/>
                <a:latin typeface="Segoe UI" panose="020B0502040204020203" pitchFamily="34" charset="0"/>
                <a:ea typeface="Arial" panose="020B0604020202020204" pitchFamily="34" charset="0"/>
                <a:cs typeface="Segoe UI" panose="020B0502040204020203" pitchFamily="34" charset="0"/>
              </a:rPr>
              <a:t>,  and </a:t>
            </a:r>
            <a:r>
              <a:rPr lang="en-US" sz="2000" b="1" spc="-10" dirty="0">
                <a:latin typeface="Segoe UI" panose="020B0502040204020203" pitchFamily="34" charset="0"/>
                <a:ea typeface="Arial" panose="020B0604020202020204" pitchFamily="34" charset="0"/>
                <a:cs typeface="Segoe UI" panose="020B0502040204020203" pitchFamily="34" charset="0"/>
              </a:rPr>
              <a:t>library extracts </a:t>
            </a:r>
            <a:r>
              <a:rPr lang="en-US" sz="2000" spc="10" dirty="0">
                <a:effectLst/>
                <a:latin typeface="Segoe UI" panose="020B0502040204020203" pitchFamily="34" charset="0"/>
                <a:ea typeface="Arial" panose="020B0604020202020204" pitchFamily="34" charset="0"/>
                <a:cs typeface="Segoe UI" panose="020B0502040204020203" pitchFamily="34" charset="0"/>
              </a:rPr>
              <a:t> </a:t>
            </a:r>
          </a:p>
          <a:p>
            <a:pPr lvl="1"/>
            <a:endParaRPr lang="en-US" sz="2000" spc="10" dirty="0">
              <a:effectLst/>
              <a:latin typeface="Segoe UI" panose="020B0502040204020203" pitchFamily="34" charset="0"/>
              <a:ea typeface="Arial" panose="020B0604020202020204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2000" dirty="0">
                <a:effectLst/>
                <a:latin typeface="Segoe UI" panose="020B0502040204020203" pitchFamily="34" charset="0"/>
                <a:ea typeface="Arial" panose="020B0604020202020204" pitchFamily="34" charset="0"/>
                <a:cs typeface="Segoe UI" panose="020B0502040204020203" pitchFamily="34" charset="0"/>
              </a:rPr>
              <a:t>To support scientists and research centers transitioning </a:t>
            </a:r>
            <a:r>
              <a:rPr lang="en-US" sz="2000" b="1" dirty="0">
                <a:effectLst/>
                <a:latin typeface="Segoe UI" panose="020B0502040204020203" pitchFamily="34" charset="0"/>
                <a:ea typeface="Arial" panose="020B0604020202020204" pitchFamily="34" charset="0"/>
                <a:cs typeface="Segoe UI" panose="020B0502040204020203" pitchFamily="34" charset="0"/>
              </a:rPr>
              <a:t>from hits to the early development of pharmaceuticals</a:t>
            </a:r>
            <a:r>
              <a:rPr lang="en-US" sz="2000" dirty="0">
                <a:effectLst/>
                <a:latin typeface="Segoe UI" panose="020B0502040204020203" pitchFamily="34" charset="0"/>
                <a:ea typeface="Arial" panose="020B0604020202020204" pitchFamily="34" charset="0"/>
                <a:cs typeface="Segoe UI" panose="020B0502040204020203" pitchFamily="34" charset="0"/>
              </a:rPr>
              <a:t> from natural products.</a:t>
            </a:r>
          </a:p>
          <a:p>
            <a:pPr lvl="1"/>
            <a:endParaRPr lang="en-US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2000" dirty="0">
                <a:effectLst/>
                <a:latin typeface="Segoe UI" panose="020B0502040204020203" pitchFamily="34" charset="0"/>
                <a:ea typeface="Arial" panose="020B0604020202020204" pitchFamily="34" charset="0"/>
                <a:cs typeface="Segoe UI" panose="020B0502040204020203" pitchFamily="34" charset="0"/>
              </a:rPr>
              <a:t>To facilitate the translation of scientific discoveries into therapeutic products </a:t>
            </a:r>
            <a:r>
              <a:rPr lang="en-US" sz="2000" b="1" dirty="0">
                <a:effectLst/>
                <a:latin typeface="Segoe UI" panose="020B0502040204020203" pitchFamily="34" charset="0"/>
                <a:ea typeface="Arial" panose="020B0604020202020204" pitchFamily="34" charset="0"/>
                <a:cs typeface="Segoe UI" panose="020B0502040204020203" pitchFamily="34" charset="0"/>
              </a:rPr>
              <a:t>that reach people promptly and equitably. </a:t>
            </a:r>
          </a:p>
          <a:p>
            <a:pPr lvl="1"/>
            <a:endParaRPr lang="en-US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88818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823606-0680-B124-546C-984A340D1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259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CL" sz="4600" b="1" dirty="0">
                <a:solidFill>
                  <a:schemeClr val="bg1"/>
                </a:solidFill>
              </a:rPr>
              <a:t>4. </a:t>
            </a:r>
            <a:r>
              <a:rPr lang="es-CL" sz="4600" b="1" dirty="0" err="1">
                <a:solidFill>
                  <a:schemeClr val="bg1"/>
                </a:solidFill>
              </a:rPr>
              <a:t>Therapeutics</a:t>
            </a:r>
            <a:r>
              <a:rPr lang="es-CL" sz="4600" b="1" dirty="0">
                <a:solidFill>
                  <a:schemeClr val="bg1"/>
                </a:solidFill>
              </a:rPr>
              <a:t> and </a:t>
            </a:r>
            <a:r>
              <a:rPr lang="es-CL" sz="4600" b="1" dirty="0" err="1">
                <a:solidFill>
                  <a:schemeClr val="bg1"/>
                </a:solidFill>
              </a:rPr>
              <a:t>disease</a:t>
            </a:r>
            <a:r>
              <a:rPr lang="es-CL" sz="4600" b="1" dirty="0">
                <a:solidFill>
                  <a:schemeClr val="bg1"/>
                </a:solidFill>
              </a:rPr>
              <a:t> </a:t>
            </a:r>
            <a:r>
              <a:rPr lang="es-CL" sz="4600" b="1" dirty="0" err="1">
                <a:solidFill>
                  <a:schemeClr val="bg1"/>
                </a:solidFill>
              </a:rPr>
              <a:t>focus</a:t>
            </a:r>
            <a:r>
              <a:rPr lang="es-CL" sz="4600" b="1" dirty="0">
                <a:solidFill>
                  <a:schemeClr val="bg1"/>
                </a:solidFill>
              </a:rPr>
              <a:t> </a:t>
            </a:r>
            <a:r>
              <a:rPr lang="es-CL" sz="4600" b="1" dirty="0" err="1">
                <a:solidFill>
                  <a:schemeClr val="bg1"/>
                </a:solidFill>
              </a:rPr>
              <a:t>of</a:t>
            </a:r>
            <a:r>
              <a:rPr lang="es-CL" sz="4600" b="1" dirty="0">
                <a:solidFill>
                  <a:schemeClr val="bg1"/>
                </a:solidFill>
              </a:rPr>
              <a:t> </a:t>
            </a:r>
            <a:r>
              <a:rPr lang="es-CL" sz="4600" b="1" dirty="0" err="1">
                <a:solidFill>
                  <a:schemeClr val="bg1"/>
                </a:solidFill>
              </a:rPr>
              <a:t>the</a:t>
            </a:r>
            <a:r>
              <a:rPr lang="es-CL" sz="4600" b="1" dirty="0">
                <a:solidFill>
                  <a:schemeClr val="bg1"/>
                </a:solidFill>
              </a:rPr>
              <a:t> </a:t>
            </a:r>
            <a:r>
              <a:rPr lang="es-CL" sz="4600" b="1" dirty="0" err="1">
                <a:solidFill>
                  <a:schemeClr val="bg1"/>
                </a:solidFill>
              </a:rPr>
              <a:t>Consortium</a:t>
            </a:r>
            <a:endParaRPr 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3276F-6895-F655-C4B7-7119F17C3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400"/>
            <a:ext cx="10515600" cy="3738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Antibiotics and antivirals for infectious diseases </a:t>
            </a:r>
          </a:p>
          <a:p>
            <a:pPr lvl="1"/>
            <a:r>
              <a:rPr lang="en-US" sz="2600" spc="-6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respiratory infectious</a:t>
            </a:r>
            <a:endParaRPr lang="en-US" sz="2600" spc="-6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26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COVID-19</a:t>
            </a:r>
          </a:p>
          <a:p>
            <a:pPr lvl="1"/>
            <a:r>
              <a:rPr lang="en-US" sz="26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neglected diseases such, </a:t>
            </a:r>
            <a:r>
              <a:rPr lang="en-US" sz="2600" spc="-6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i.e., as Chagas, dengue, malaria </a:t>
            </a:r>
          </a:p>
          <a:p>
            <a:pPr marL="0" lvl="1" indent="0">
              <a:buNone/>
            </a:pPr>
            <a:r>
              <a:rPr lang="en-US" sz="2600" spc="-6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Therapeutics for a</a:t>
            </a:r>
            <a:r>
              <a:rPr lang="en-US" sz="2600" spc="-6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ging-related diseases </a:t>
            </a:r>
            <a:endParaRPr lang="en-US" sz="2600" spc="-60" dirty="0"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914400" lvl="2" indent="-457200"/>
            <a:r>
              <a:rPr lang="en-US" sz="2600" spc="-6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cancer </a:t>
            </a:r>
          </a:p>
          <a:p>
            <a:pPr marL="914400" lvl="2" indent="-457200"/>
            <a:r>
              <a:rPr lang="en-US" sz="2600" spc="-6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dementia and Alzheimer</a:t>
            </a:r>
            <a:endParaRPr lang="en-US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378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502345-2AE1-3908-0B29-8AA314E40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005"/>
            <a:ext cx="10515600" cy="1325563"/>
          </a:xfrm>
        </p:spPr>
        <p:txBody>
          <a:bodyPr>
            <a:normAutofit/>
          </a:bodyPr>
          <a:lstStyle/>
          <a:p>
            <a:r>
              <a:rPr lang="es-CL" sz="4600" b="1" dirty="0">
                <a:solidFill>
                  <a:srgbClr val="FFFFFF"/>
                </a:solidFill>
              </a:rPr>
              <a:t>5. Sponsors and </a:t>
            </a:r>
            <a:r>
              <a:rPr lang="es-CL" sz="4600" b="1" dirty="0" err="1">
                <a:solidFill>
                  <a:srgbClr val="FFFFFF"/>
                </a:solidFill>
              </a:rPr>
              <a:t>Partners</a:t>
            </a:r>
            <a:endParaRPr lang="en-US" sz="4600" b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6EDEC-53C4-0810-27D7-17D4C2632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400"/>
            <a:ext cx="10515600" cy="3738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spc="-5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Harvard University: Radcliffe Institute and </a:t>
            </a:r>
            <a:r>
              <a:rPr lang="en-US" sz="2600" spc="-5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Harvard </a:t>
            </a:r>
            <a:r>
              <a:rPr lang="en-US" sz="2600" spc="-5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Herbaria </a:t>
            </a:r>
          </a:p>
          <a:p>
            <a:pPr marL="0" indent="0">
              <a:buNone/>
            </a:pPr>
            <a:endParaRPr lang="es-CL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26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scientists and scholars</a:t>
            </a:r>
          </a:p>
          <a:p>
            <a:pPr lvl="1"/>
            <a:r>
              <a:rPr lang="en-US" sz="26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collections</a:t>
            </a:r>
          </a:p>
          <a:p>
            <a:pPr lvl="1"/>
            <a:r>
              <a:rPr lang="en-US" sz="26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screening laboratories, and</a:t>
            </a:r>
          </a:p>
          <a:p>
            <a:pPr lvl="1"/>
            <a:r>
              <a:rPr lang="en-US" sz="26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</a:t>
            </a:r>
            <a:r>
              <a:rPr lang="en-US" sz="26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ntrepreneurs </a:t>
            </a:r>
            <a:endParaRPr lang="en-US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210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78BC5F-C8B9-A3D2-3DDE-10EDB96F9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s-CL" sz="4600" b="1">
                <a:solidFill>
                  <a:srgbClr val="FFFFFF"/>
                </a:solidFill>
              </a:rPr>
              <a:t>6. Issue</a:t>
            </a:r>
            <a:r>
              <a:rPr lang="es-CL" sz="4600" b="1" dirty="0">
                <a:solidFill>
                  <a:srgbClr val="FFFFFF"/>
                </a:solidFill>
              </a:rPr>
              <a:t>:  </a:t>
            </a:r>
            <a:r>
              <a:rPr lang="es-CL" sz="4600" b="1" dirty="0" err="1">
                <a:solidFill>
                  <a:srgbClr val="FFFFFF"/>
                </a:solidFill>
              </a:rPr>
              <a:t>Intellectual</a:t>
            </a:r>
            <a:r>
              <a:rPr lang="es-CL" sz="4600" b="1" dirty="0">
                <a:solidFill>
                  <a:srgbClr val="FFFFFF"/>
                </a:solidFill>
              </a:rPr>
              <a:t> </a:t>
            </a:r>
            <a:r>
              <a:rPr lang="es-CL" sz="4600" b="1" dirty="0" err="1">
                <a:solidFill>
                  <a:srgbClr val="FFFFFF"/>
                </a:solidFill>
              </a:rPr>
              <a:t>Property</a:t>
            </a:r>
            <a:endParaRPr lang="en-US" sz="4600" b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74600-F996-1A78-82C0-2DEEF92A4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400"/>
            <a:ext cx="10515600" cy="3738562"/>
          </a:xfrm>
        </p:spPr>
        <p:txBody>
          <a:bodyPr>
            <a:normAutofit/>
          </a:bodyPr>
          <a:lstStyle/>
          <a:p>
            <a:endParaRPr lang="es-CL" sz="2600" dirty="0"/>
          </a:p>
          <a:p>
            <a:r>
              <a:rPr lang="en-US" sz="2600" dirty="0">
                <a:latin typeface="Segoe UI" panose="020B0502040204020203" pitchFamily="34" charset="0"/>
                <a:cs typeface="Segoe UI" panose="020B0502040204020203" pitchFamily="34" charset="0"/>
              </a:rPr>
              <a:t>Biological Biodiversity and Nagoya Protocols</a:t>
            </a:r>
          </a:p>
          <a:p>
            <a:r>
              <a:rPr lang="en-US" sz="2600" dirty="0">
                <a:latin typeface="Segoe UI" panose="020B0502040204020203" pitchFamily="34" charset="0"/>
                <a:cs typeface="Segoe UI" panose="020B0502040204020203" pitchFamily="34" charset="0"/>
              </a:rPr>
              <a:t>Material Transfer Agreement (MTA)</a:t>
            </a:r>
          </a:p>
          <a:p>
            <a:r>
              <a:rPr lang="en-US" sz="2600" dirty="0">
                <a:latin typeface="Segoe UI" panose="020B0502040204020203" pitchFamily="34" charset="0"/>
                <a:cs typeface="Segoe UI" panose="020B0502040204020203" pitchFamily="34" charset="0"/>
              </a:rPr>
              <a:t>National legislation: Trade Related Intellectual Property Rights (TRIPS)</a:t>
            </a:r>
          </a:p>
          <a:p>
            <a:pPr marL="0" indent="0">
              <a:buNone/>
            </a:pPr>
            <a:endParaRPr lang="en-US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567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15361</TotalTime>
  <Words>252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Georgia</vt:lpstr>
      <vt:lpstr>Segoe UI</vt:lpstr>
      <vt:lpstr>Times New Roman</vt:lpstr>
      <vt:lpstr>Office Theme</vt:lpstr>
      <vt:lpstr>     South-to-South-to-North Collaboration for Therapeutics Innovation Consortium   </vt:lpstr>
      <vt:lpstr>1. All newly FDA-approved drugs 1981-2019 n ~ 2000  </vt:lpstr>
      <vt:lpstr>2. Natural non-synthetic medicines in R&amp;D in LAC as of April 2023</vt:lpstr>
      <vt:lpstr>3. Objectives of the Consortium:  To identify novel therapeutics from the Americas´ unique biodiverse resources </vt:lpstr>
      <vt:lpstr>4. Therapeutics and disease focus of the Consortium</vt:lpstr>
      <vt:lpstr>5. Sponsors and Partners</vt:lpstr>
      <vt:lpstr>6. Issue:  Intellectual Property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Veronica Vargas</dc:creator>
  <cp:lastModifiedBy>Veronica Vargas</cp:lastModifiedBy>
  <cp:revision>45</cp:revision>
  <dcterms:created xsi:type="dcterms:W3CDTF">2020-06-02T20:07:46Z</dcterms:created>
  <dcterms:modified xsi:type="dcterms:W3CDTF">2023-06-08T21:32:48Z</dcterms:modified>
</cp:coreProperties>
</file>