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442" r:id="rId3"/>
    <p:sldId id="457" r:id="rId4"/>
    <p:sldId id="454" r:id="rId5"/>
    <p:sldId id="443" r:id="rId6"/>
    <p:sldId id="444" r:id="rId7"/>
    <p:sldId id="459" r:id="rId8"/>
    <p:sldId id="834" r:id="rId9"/>
    <p:sldId id="837" r:id="rId10"/>
    <p:sldId id="525" r:id="rId11"/>
    <p:sldId id="878" r:id="rId12"/>
    <p:sldId id="818" r:id="rId13"/>
    <p:sldId id="855" r:id="rId14"/>
    <p:sldId id="865" r:id="rId15"/>
    <p:sldId id="869" r:id="rId16"/>
    <p:sldId id="873" r:id="rId17"/>
    <p:sldId id="875" r:id="rId18"/>
    <p:sldId id="876" r:id="rId19"/>
    <p:sldId id="877" r:id="rId20"/>
    <p:sldId id="418" r:id="rId21"/>
    <p:sldId id="432" r:id="rId22"/>
    <p:sldId id="452" r:id="rId23"/>
    <p:sldId id="879" r:id="rId24"/>
    <p:sldId id="414" r:id="rId25"/>
    <p:sldId id="550" r:id="rId26"/>
    <p:sldId id="552" r:id="rId27"/>
    <p:sldId id="553" r:id="rId28"/>
    <p:sldId id="543" r:id="rId29"/>
    <p:sldId id="560" r:id="rId30"/>
    <p:sldId id="262" r:id="rId31"/>
    <p:sldId id="258" r:id="rId32"/>
    <p:sldId id="836" r:id="rId33"/>
    <p:sldId id="835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ónio Currais Currais" initials="ACC" lastIdx="2" clrIdx="0">
    <p:extLst>
      <p:ext uri="{19B8F6BF-5375-455C-9EA6-DF929625EA0E}">
        <p15:presenceInfo xmlns:p15="http://schemas.microsoft.com/office/powerpoint/2012/main" userId="9ce511400fdce14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9266"/>
    <a:srgbClr val="0060A8"/>
    <a:srgbClr val="D6BD0F"/>
    <a:srgbClr val="E4C812"/>
    <a:srgbClr val="FFFF00"/>
    <a:srgbClr val="FCF59F"/>
    <a:srgbClr val="426556"/>
    <a:srgbClr val="2D7653"/>
    <a:srgbClr val="CE3742"/>
    <a:srgbClr val="DD6C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7022" autoAdjust="0"/>
    <p:restoredTop sz="96812" autoAdjust="0"/>
  </p:normalViewPr>
  <p:slideViewPr>
    <p:cSldViewPr snapToObjects="1">
      <p:cViewPr varScale="1">
        <p:scale>
          <a:sx n="128" d="100"/>
          <a:sy n="128" d="100"/>
        </p:scale>
        <p:origin x="976" y="176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OS-FinleyLabUser\Downloads\Aging_July%2015%202019%20CBD%20THC%20CBN%20kdf.xlsx\Re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0991588973471"/>
          <c:y val="0.1323302324596482"/>
          <c:w val="0.75612655566708853"/>
          <c:h val="0.6129603691307326"/>
        </c:manualLayout>
      </c:layout>
      <c:lineChart>
        <c:grouping val="standard"/>
        <c:varyColors val="0"/>
        <c:ser>
          <c:idx val="0"/>
          <c:order val="0"/>
          <c:tx>
            <c:strRef>
              <c:f>'Percent Alive'!$B$1</c:f>
              <c:strCache>
                <c:ptCount val="1"/>
                <c:pt idx="0">
                  <c:v>Control- 0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'Percent Alive'!$B$2:$B$83</c:f>
              <c:numCache>
                <c:formatCode>General</c:formatCode>
                <c:ptCount val="82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94.230769230769198</c:v>
                </c:pt>
                <c:pt idx="9">
                  <c:v>94.230769230769198</c:v>
                </c:pt>
                <c:pt idx="10">
                  <c:v>94.230769230769198</c:v>
                </c:pt>
                <c:pt idx="11">
                  <c:v>94.230769230769198</c:v>
                </c:pt>
                <c:pt idx="12">
                  <c:v>94.230769230769198</c:v>
                </c:pt>
                <c:pt idx="13">
                  <c:v>94.230769230769198</c:v>
                </c:pt>
                <c:pt idx="14">
                  <c:v>94.230769230769198</c:v>
                </c:pt>
                <c:pt idx="15">
                  <c:v>94.230769230769198</c:v>
                </c:pt>
                <c:pt idx="16">
                  <c:v>94.230769230769198</c:v>
                </c:pt>
                <c:pt idx="17">
                  <c:v>94.230769230769198</c:v>
                </c:pt>
                <c:pt idx="18">
                  <c:v>86.538461538461505</c:v>
                </c:pt>
                <c:pt idx="19">
                  <c:v>86.538461538461505</c:v>
                </c:pt>
                <c:pt idx="20">
                  <c:v>84.615384615384599</c:v>
                </c:pt>
                <c:pt idx="21">
                  <c:v>84.615384615384599</c:v>
                </c:pt>
                <c:pt idx="22">
                  <c:v>75</c:v>
                </c:pt>
                <c:pt idx="23">
                  <c:v>75</c:v>
                </c:pt>
                <c:pt idx="24">
                  <c:v>75</c:v>
                </c:pt>
                <c:pt idx="25">
                  <c:v>75</c:v>
                </c:pt>
                <c:pt idx="26">
                  <c:v>59.615384615384599</c:v>
                </c:pt>
                <c:pt idx="27">
                  <c:v>59.615384615384599</c:v>
                </c:pt>
                <c:pt idx="28">
                  <c:v>59.615384615384599</c:v>
                </c:pt>
                <c:pt idx="29">
                  <c:v>55.769230769230802</c:v>
                </c:pt>
                <c:pt idx="30">
                  <c:v>55.769230769230802</c:v>
                </c:pt>
                <c:pt idx="31">
                  <c:v>55.769230769230802</c:v>
                </c:pt>
                <c:pt idx="32">
                  <c:v>44.230769230769198</c:v>
                </c:pt>
                <c:pt idx="33">
                  <c:v>44.230769230769198</c:v>
                </c:pt>
                <c:pt idx="34">
                  <c:v>44.230769230769198</c:v>
                </c:pt>
                <c:pt idx="35">
                  <c:v>36.538461538461497</c:v>
                </c:pt>
                <c:pt idx="36">
                  <c:v>36.538461538461497</c:v>
                </c:pt>
                <c:pt idx="37">
                  <c:v>36.538461538461497</c:v>
                </c:pt>
                <c:pt idx="38">
                  <c:v>36.538461538461497</c:v>
                </c:pt>
                <c:pt idx="39">
                  <c:v>34.615384615384599</c:v>
                </c:pt>
                <c:pt idx="40">
                  <c:v>34.615384615384599</c:v>
                </c:pt>
                <c:pt idx="41">
                  <c:v>34.615384615384599</c:v>
                </c:pt>
                <c:pt idx="42">
                  <c:v>34.615384615384599</c:v>
                </c:pt>
                <c:pt idx="43">
                  <c:v>30.769230769230798</c:v>
                </c:pt>
                <c:pt idx="44">
                  <c:v>30.769230769230798</c:v>
                </c:pt>
                <c:pt idx="45">
                  <c:v>30.769230769230798</c:v>
                </c:pt>
                <c:pt idx="46">
                  <c:v>30.769230769230798</c:v>
                </c:pt>
                <c:pt idx="47">
                  <c:v>30.769230769230798</c:v>
                </c:pt>
                <c:pt idx="48">
                  <c:v>30.769230769230798</c:v>
                </c:pt>
                <c:pt idx="49">
                  <c:v>30.769230769230798</c:v>
                </c:pt>
                <c:pt idx="50">
                  <c:v>25</c:v>
                </c:pt>
                <c:pt idx="51">
                  <c:v>25</c:v>
                </c:pt>
                <c:pt idx="52">
                  <c:v>25</c:v>
                </c:pt>
                <c:pt idx="53">
                  <c:v>17.307692307692299</c:v>
                </c:pt>
                <c:pt idx="54">
                  <c:v>17.307692307692299</c:v>
                </c:pt>
                <c:pt idx="55">
                  <c:v>15.384615384615399</c:v>
                </c:pt>
                <c:pt idx="56">
                  <c:v>15.384615384615399</c:v>
                </c:pt>
                <c:pt idx="57">
                  <c:v>13.461538461538501</c:v>
                </c:pt>
                <c:pt idx="58">
                  <c:v>13.461538461538501</c:v>
                </c:pt>
                <c:pt idx="59">
                  <c:v>13.461538461538501</c:v>
                </c:pt>
                <c:pt idx="60">
                  <c:v>5.7692307692307701</c:v>
                </c:pt>
                <c:pt idx="61">
                  <c:v>5.7692307692307701</c:v>
                </c:pt>
                <c:pt idx="62">
                  <c:v>1.92307692307693</c:v>
                </c:pt>
                <c:pt idx="63">
                  <c:v>1.92307692307693</c:v>
                </c:pt>
                <c:pt idx="64">
                  <c:v>1.92307692307693</c:v>
                </c:pt>
                <c:pt idx="65">
                  <c:v>1.92307692307693</c:v>
                </c:pt>
                <c:pt idx="66">
                  <c:v>1.92307692307693</c:v>
                </c:pt>
                <c:pt idx="67">
                  <c:v>1.92307692307693</c:v>
                </c:pt>
                <c:pt idx="68">
                  <c:v>1.92307692307693</c:v>
                </c:pt>
                <c:pt idx="69">
                  <c:v>1.92307692307693</c:v>
                </c:pt>
                <c:pt idx="70">
                  <c:v>1.92307692307693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08-4593-967E-E265B06FF508}"/>
            </c:ext>
          </c:extLst>
        </c:ser>
        <c:ser>
          <c:idx val="3"/>
          <c:order val="1"/>
          <c:tx>
            <c:strRef>
              <c:f>'Percent Alive'!$E$1</c:f>
              <c:strCache>
                <c:ptCount val="1"/>
                <c:pt idx="0">
                  <c:v>CBN 0.1- 0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'Percent Alive'!$E$2:$E$83</c:f>
              <c:numCache>
                <c:formatCode>General</c:formatCode>
                <c:ptCount val="82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98.484848484848499</c:v>
                </c:pt>
                <c:pt idx="9">
                  <c:v>98.484848484848499</c:v>
                </c:pt>
                <c:pt idx="10">
                  <c:v>98.484848484848499</c:v>
                </c:pt>
                <c:pt idx="11">
                  <c:v>96.969696969696997</c:v>
                </c:pt>
                <c:pt idx="12">
                  <c:v>96.969696969696997</c:v>
                </c:pt>
                <c:pt idx="13">
                  <c:v>95.454545454545496</c:v>
                </c:pt>
                <c:pt idx="14">
                  <c:v>95.454545454545496</c:v>
                </c:pt>
                <c:pt idx="15">
                  <c:v>95.454545454545496</c:v>
                </c:pt>
                <c:pt idx="16">
                  <c:v>95.454545454545496</c:v>
                </c:pt>
                <c:pt idx="17">
                  <c:v>95.454545454545496</c:v>
                </c:pt>
                <c:pt idx="18">
                  <c:v>95.454545454545496</c:v>
                </c:pt>
                <c:pt idx="19">
                  <c:v>95.454545454545496</c:v>
                </c:pt>
                <c:pt idx="20">
                  <c:v>92.424242424242394</c:v>
                </c:pt>
                <c:pt idx="21">
                  <c:v>92.424242424242394</c:v>
                </c:pt>
                <c:pt idx="22">
                  <c:v>92.424242424242394</c:v>
                </c:pt>
                <c:pt idx="23">
                  <c:v>92.424242424242394</c:v>
                </c:pt>
                <c:pt idx="24">
                  <c:v>92.424242424242394</c:v>
                </c:pt>
                <c:pt idx="25">
                  <c:v>92.424242424242394</c:v>
                </c:pt>
                <c:pt idx="26">
                  <c:v>80.303030303030297</c:v>
                </c:pt>
                <c:pt idx="27">
                  <c:v>80.303030303030297</c:v>
                </c:pt>
                <c:pt idx="28">
                  <c:v>80.303030303030297</c:v>
                </c:pt>
                <c:pt idx="29">
                  <c:v>77.272727272727295</c:v>
                </c:pt>
                <c:pt idx="30">
                  <c:v>77.272727272727295</c:v>
                </c:pt>
                <c:pt idx="31">
                  <c:v>77.272727272727295</c:v>
                </c:pt>
                <c:pt idx="32">
                  <c:v>69.696969696969703</c:v>
                </c:pt>
                <c:pt idx="33">
                  <c:v>69.696969696969703</c:v>
                </c:pt>
                <c:pt idx="34">
                  <c:v>69.696969696969703</c:v>
                </c:pt>
                <c:pt idx="35">
                  <c:v>59.090909090909101</c:v>
                </c:pt>
                <c:pt idx="36">
                  <c:v>59.090909090909101</c:v>
                </c:pt>
                <c:pt idx="37">
                  <c:v>59.090909090909101</c:v>
                </c:pt>
                <c:pt idx="38">
                  <c:v>59.090909090909101</c:v>
                </c:pt>
                <c:pt idx="39">
                  <c:v>54.545454545454497</c:v>
                </c:pt>
                <c:pt idx="40">
                  <c:v>54.545454545454497</c:v>
                </c:pt>
                <c:pt idx="41">
                  <c:v>54.545454545454497</c:v>
                </c:pt>
                <c:pt idx="42">
                  <c:v>54.545454545454497</c:v>
                </c:pt>
                <c:pt idx="43">
                  <c:v>46.969696969696997</c:v>
                </c:pt>
                <c:pt idx="44">
                  <c:v>46.969696969696997</c:v>
                </c:pt>
                <c:pt idx="45">
                  <c:v>46.969696969696997</c:v>
                </c:pt>
                <c:pt idx="46">
                  <c:v>46.969696969696997</c:v>
                </c:pt>
                <c:pt idx="47">
                  <c:v>46.969696969696997</c:v>
                </c:pt>
                <c:pt idx="48">
                  <c:v>46.969696969696997</c:v>
                </c:pt>
                <c:pt idx="49">
                  <c:v>46.969696969696997</c:v>
                </c:pt>
                <c:pt idx="50">
                  <c:v>43.939393939393902</c:v>
                </c:pt>
                <c:pt idx="51">
                  <c:v>43.939393939393902</c:v>
                </c:pt>
                <c:pt idx="52">
                  <c:v>43.939393939393902</c:v>
                </c:pt>
                <c:pt idx="53">
                  <c:v>34.848484848484901</c:v>
                </c:pt>
                <c:pt idx="54">
                  <c:v>34.848484848484901</c:v>
                </c:pt>
                <c:pt idx="55">
                  <c:v>28.7878787878788</c:v>
                </c:pt>
                <c:pt idx="56">
                  <c:v>28.7878787878788</c:v>
                </c:pt>
                <c:pt idx="57">
                  <c:v>22.727272727272702</c:v>
                </c:pt>
                <c:pt idx="58">
                  <c:v>22.727272727272702</c:v>
                </c:pt>
                <c:pt idx="59">
                  <c:v>22.727272727272702</c:v>
                </c:pt>
                <c:pt idx="60">
                  <c:v>9.0909090909090899</c:v>
                </c:pt>
                <c:pt idx="61">
                  <c:v>9.0909090909090899</c:v>
                </c:pt>
                <c:pt idx="62">
                  <c:v>7.5757575757575797</c:v>
                </c:pt>
                <c:pt idx="63">
                  <c:v>7.5757575757575797</c:v>
                </c:pt>
                <c:pt idx="64">
                  <c:v>7.5757575757575797</c:v>
                </c:pt>
                <c:pt idx="65">
                  <c:v>7.5757575757575797</c:v>
                </c:pt>
                <c:pt idx="66">
                  <c:v>7.5757575757575797</c:v>
                </c:pt>
                <c:pt idx="67">
                  <c:v>6.0606060606060597</c:v>
                </c:pt>
                <c:pt idx="68">
                  <c:v>6.0606060606060597</c:v>
                </c:pt>
                <c:pt idx="69">
                  <c:v>3.0303030303030298</c:v>
                </c:pt>
                <c:pt idx="70">
                  <c:v>3.0303030303030298</c:v>
                </c:pt>
                <c:pt idx="71">
                  <c:v>3.0303030303030298</c:v>
                </c:pt>
                <c:pt idx="72">
                  <c:v>3.0303030303030298</c:v>
                </c:pt>
                <c:pt idx="73">
                  <c:v>3.0303030303030298</c:v>
                </c:pt>
                <c:pt idx="74">
                  <c:v>1.51515151515151</c:v>
                </c:pt>
                <c:pt idx="75">
                  <c:v>1.51515151515151</c:v>
                </c:pt>
                <c:pt idx="76">
                  <c:v>1.51515151515151</c:v>
                </c:pt>
                <c:pt idx="77">
                  <c:v>1.51515151515151</c:v>
                </c:pt>
                <c:pt idx="78">
                  <c:v>1.51515151515151</c:v>
                </c:pt>
                <c:pt idx="79">
                  <c:v>1.51515151515151</c:v>
                </c:pt>
                <c:pt idx="80">
                  <c:v>1.51515151515151</c:v>
                </c:pt>
                <c:pt idx="8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08-4593-967E-E265B06FF5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4536175"/>
        <c:axId val="544333167"/>
      </c:lineChart>
      <c:catAx>
        <c:axId val="5445361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 b="1" dirty="0"/>
                  <a:t>Days at</a:t>
                </a:r>
                <a:r>
                  <a:rPr lang="en-US" sz="1400" b="1" baseline="0" dirty="0"/>
                  <a:t> 24ºC</a:t>
                </a:r>
                <a:endParaRPr lang="en-US" sz="1400" b="1" dirty="0"/>
              </a:p>
            </c:rich>
          </c:tx>
          <c:layout>
            <c:manualLayout>
              <c:xMode val="edge"/>
              <c:yMode val="edge"/>
              <c:x val="0.43513198482024235"/>
              <c:y val="0.916637119331836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4333167"/>
        <c:crosses val="autoZero"/>
        <c:auto val="1"/>
        <c:lblAlgn val="ctr"/>
        <c:lblOffset val="100"/>
        <c:tickLblSkip val="6"/>
        <c:tickMarkSkip val="4"/>
        <c:noMultiLvlLbl val="0"/>
      </c:catAx>
      <c:valAx>
        <c:axId val="544333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 b="1" dirty="0"/>
                  <a:t>Percent Alive</a:t>
                </a:r>
              </a:p>
            </c:rich>
          </c:tx>
          <c:layout>
            <c:manualLayout>
              <c:xMode val="edge"/>
              <c:yMode val="edge"/>
              <c:x val="3.4090237420906118E-2"/>
              <c:y val="0.273001168202429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4536175"/>
        <c:crosses val="autoZero"/>
        <c:crossBetween val="between"/>
      </c:valAx>
      <c:spPr>
        <a:noFill/>
        <a:ln w="25400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60933193010915976"/>
          <c:y val="0.20214293371547212"/>
          <c:w val="0.26554202189751058"/>
          <c:h val="0.133681102362204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0.69081</cdr:x>
      <cdr:y>0.1951</cdr:y>
    </cdr:from>
    <cdr:to>
      <cdr:x>0.8726</cdr:x>
      <cdr:y>0.37769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871D751-AA46-7046-8016-E9117E3C0231}"/>
            </a:ext>
          </a:extLst>
        </cdr:cNvPr>
        <cdr:cNvSpPr txBox="1"/>
      </cdr:nvSpPr>
      <cdr:spPr>
        <a:xfrm xmlns:a="http://schemas.openxmlformats.org/drawingml/2006/main">
          <a:off x="3764482" y="638811"/>
          <a:ext cx="990600" cy="597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0.704</cdr:x>
      <cdr:y>0.19733</cdr:y>
    </cdr:from>
    <cdr:to>
      <cdr:x>0.93687</cdr:x>
      <cdr:y>0.38562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F90B7610-70B6-3440-A451-F9EAC925C4A4}"/>
            </a:ext>
          </a:extLst>
        </cdr:cNvPr>
        <cdr:cNvSpPr txBox="1"/>
      </cdr:nvSpPr>
      <cdr:spPr>
        <a:xfrm xmlns:a="http://schemas.openxmlformats.org/drawingml/2006/main">
          <a:off x="4036099" y="637764"/>
          <a:ext cx="1335066" cy="6085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Control</a:t>
          </a:r>
        </a:p>
        <a:p xmlns:a="http://schemas.openxmlformats.org/drawingml/2006/main">
          <a:r>
            <a:rPr lang="en-US" sz="1200" b="1" dirty="0"/>
            <a:t>CBN (0.1 µM</a:t>
          </a:r>
          <a:r>
            <a:rPr lang="en-US" b="1" dirty="0"/>
            <a:t>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DBA29-1DBC-F642-AA9C-5EC1BBB1CB23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CDD83-CDCD-F244-B458-08DFA96BB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017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5D8AD-3C5E-724A-BC9B-8AFC3098EF38}" type="datetimeFigureOut">
              <a:rPr lang="en-US" smtClean="0"/>
              <a:pPr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0F753-A172-974C-A741-37EB75C9E1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8432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0F753-A172-974C-A741-37EB75C9E1F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95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1262C39E-598E-4444-B37E-37A7B97FC2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51375" cy="3487738"/>
          </a:xfrm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FF35A1DD-540C-4983-B78D-EECD984AD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8871F8AF-2CCA-49B3-A921-CCFDE9296B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6724" indent="-275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2652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713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4774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2583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6689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07956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49017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7D3183-C6D3-4991-B2BB-B7F3135B7505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897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20E76D17-EFCF-44DA-BB56-A187EEDC6E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51375" cy="3487738"/>
          </a:xfrm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83864E7-B9C2-4447-965D-CCA6F9985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40844AC0-96E7-4A49-8300-281478C7C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6724" indent="-275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2652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713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4774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2583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6689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07956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49017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7ED0B56-86A0-4D2D-93A1-F9B539C82851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81500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 </a:t>
            </a:r>
            <a:r>
              <a:rPr lang="en-US" sz="1200" dirty="0" err="1"/>
              <a:t>ReFrame</a:t>
            </a:r>
            <a:r>
              <a:rPr lang="en-US" sz="1200" dirty="0"/>
              <a:t> library is composed of small molecules that reached clinical development or had undergone significant pre-clinical profiling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98EB9-F26A-754F-8546-F50A516E56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15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0504AE3-1D29-A743-8634-05BAE0015B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DA816D7-AAF3-4C4B-9D14-0CF9D62468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3444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SimSun" pitchFamily="2" charset="-122"/>
              <a:cs typeface="Arial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7B4B31-9EFB-2442-A46F-85A47800FE00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4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F5F9A-3D9D-504B-9571-BA02BE71C24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55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E8E7A7D7-577A-DC42-8168-73F689572B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86B9432F-BF91-1740-B19A-071F41696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F638C72F-4F3D-B74E-886C-FB34E76B94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E659DA-96F3-AC47-AFFA-FCDFE9DC284C}" type="slidenum">
              <a:rPr lang="en-US" altLang="en-US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3183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20E76D17-EFCF-44DA-BB56-A187EEDC6E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51375" cy="3487738"/>
          </a:xfrm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83864E7-B9C2-4447-965D-CCA6F9985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882122">
              <a:defRPr/>
            </a:pPr>
            <a:endParaRPr lang="en-US" altLang="en-US" sz="1400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40844AC0-96E7-4A49-8300-281478C7C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6724" indent="-275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2652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713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4774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2583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6689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07956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49017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7ED0B56-86A0-4D2D-93A1-F9B539C82851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281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20E76D17-EFCF-44DA-BB56-A187EEDC6E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51375" cy="3487738"/>
          </a:xfrm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683864E7-B9C2-4447-965D-CCA6F9985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endParaRPr lang="en-US" sz="14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40844AC0-96E7-4A49-8300-281478C7C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6724" indent="-275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2652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713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4774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2583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6689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07956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49017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7ED0B56-86A0-4D2D-93A1-F9B539C82851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094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6E12D4C0-4D32-4112-8BFE-061DD1A9D4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51375" cy="3487738"/>
          </a:xfrm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1AAFB4E7-B84C-453A-9FB4-00A91FD97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1041C2B0-37AB-4935-B7C5-E79EEC53E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6724" indent="-275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2652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713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4774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2583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6689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07956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49017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923270-353C-4E0A-8B44-1A33091EA956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854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6E12D4C0-4D32-4112-8BFE-061DD1A9D4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51375" cy="3487738"/>
          </a:xfrm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1AAFB4E7-B84C-453A-9FB4-00A91FD97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1041C2B0-37AB-4935-B7C5-E79EEC53E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6724" indent="-275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2652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713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4774" indent="-22053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2583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66895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07956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49017" indent="-220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923270-353C-4E0A-8B44-1A33091EA956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509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5612D-A3D6-AF4C-AC3D-1B308006C445}" type="datetime1">
              <a:rPr lang="en-GB" smtClean="0"/>
              <a:t>13/06/2023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DCEB4-E9DD-594F-9A57-181BA3F61DF7}" type="datetime1">
              <a:rPr lang="en-GB" smtClean="0"/>
              <a:t>13/06/2023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6724A-FF4D-AD42-83E4-3794EF3D6834}" type="datetime1">
              <a:rPr lang="en-GB" smtClean="0"/>
              <a:t>13/06/2023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5B1A-DB1D-754A-9382-BC776E40856B}" type="datetime1">
              <a:rPr lang="en-GB" smtClean="0"/>
              <a:t>13/06/2023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44D7D-769D-0D43-A131-311773FE291D}" type="datetime1">
              <a:rPr lang="en-GB" smtClean="0"/>
              <a:t>13/06/2023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B218-3F3A-4A49-B9B0-22AE5E56A0B8}" type="datetime1">
              <a:rPr lang="en-GB" smtClean="0"/>
              <a:t>13/06/2023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F904-BD12-6148-98EB-B93ED420A2F3}" type="datetime1">
              <a:rPr lang="en-GB" smtClean="0"/>
              <a:t>13/06/2023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0DC5-B175-4D46-9C60-F8BD3E7540AC}" type="datetime1">
              <a:rPr lang="en-GB" smtClean="0"/>
              <a:t>13/06/2023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CA45-A257-D64C-9477-D2F0CDFEF173}" type="datetime1">
              <a:rPr lang="en-GB" smtClean="0"/>
              <a:t>13/06/2023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0398-26D8-104F-B26D-E7B25E5E92E5}" type="datetime1">
              <a:rPr lang="en-GB" smtClean="0"/>
              <a:t>13/06/2023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1BBAB-282E-D34D-BF10-06F0B3910C23}" type="datetime1">
              <a:rPr lang="en-GB" smtClean="0"/>
              <a:t>13/06/2023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83282-F7E2-0A42-80F9-3FAADF5FE0EC}" type="datetime1">
              <a:rPr lang="en-GB" smtClean="0"/>
              <a:t>13/06/2023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9.jpeg"/><Relationship Id="rId4" Type="http://schemas.openxmlformats.org/officeDocument/2006/relationships/image" Target="../media/image15.jp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microsoft.com/office/2007/relationships/hdphoto" Target="../media/hdphoto1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1.emf"/><Relationship Id="rId11" Type="http://schemas.openxmlformats.org/officeDocument/2006/relationships/image" Target="../media/image25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4.png"/><Relationship Id="rId4" Type="http://schemas.openxmlformats.org/officeDocument/2006/relationships/image" Target="../media/image20.tiff"/><Relationship Id="rId9" Type="http://schemas.openxmlformats.org/officeDocument/2006/relationships/image" Target="../media/image23.emf"/><Relationship Id="rId1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33.tif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2.wdp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microsoft.com/office/2007/relationships/hdphoto" Target="../media/hdphoto4.wdp"/><Relationship Id="rId4" Type="http://schemas.openxmlformats.org/officeDocument/2006/relationships/image" Target="../media/image34.tiff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alzheimers.about.com/library/graphics/brain_normal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://alzheimers.about.com/library/graphics/brain_alz.jpg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44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7.jpeg"/><Relationship Id="rId7" Type="http://schemas.openxmlformats.org/officeDocument/2006/relationships/image" Target="../media/image8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9.jpeg"/><Relationship Id="rId5" Type="http://schemas.openxmlformats.org/officeDocument/2006/relationships/image" Target="../media/image56.jpg"/><Relationship Id="rId10" Type="http://schemas.openxmlformats.org/officeDocument/2006/relationships/image" Target="../media/image60.png"/><Relationship Id="rId4" Type="http://schemas.openxmlformats.org/officeDocument/2006/relationships/image" Target="../media/image55.jpeg"/><Relationship Id="rId9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9.jpe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9.jpeg"/><Relationship Id="rId4" Type="http://schemas.openxmlformats.org/officeDocument/2006/relationships/image" Target="../media/image15.jpg"/><Relationship Id="rId9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erbarium-specimen-sheets-montage-header-600x450.jpg">
            <a:extLst>
              <a:ext uri="{FF2B5EF4-FFF2-40B4-BE49-F238E27FC236}">
                <a16:creationId xmlns:a16="http://schemas.microsoft.com/office/drawing/2014/main" id="{AD66B2C3-E335-424A-A0A3-525F43A6B6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229672"/>
            <a:ext cx="8802016" cy="6033640"/>
          </a:xfrm>
          <a:prstGeom prst="rect">
            <a:avLst/>
          </a:prstGeom>
          <a:noFill/>
        </p:spPr>
      </p:pic>
      <p:pic>
        <p:nvPicPr>
          <p:cNvPr id="4" name="Picture 7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2" y="6309320"/>
            <a:ext cx="2679572" cy="52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232148" y="870228"/>
            <a:ext cx="6696744" cy="15841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72"/>
              </a:spcBef>
            </a:pPr>
            <a:r>
              <a:rPr lang="en-US" sz="4800" b="1" dirty="0">
                <a:solidFill>
                  <a:schemeClr val="tx1"/>
                </a:solidFill>
                <a:latin typeface="Book Antiqua"/>
                <a:cs typeface="Book Antiqua"/>
              </a:rPr>
              <a:t>Novel Approaches to Identifying Natural Products for Treating Age-related Neurodegenerative Diseases</a:t>
            </a:r>
            <a:endParaRPr lang="en-US" sz="2800" b="1" dirty="0">
              <a:solidFill>
                <a:schemeClr val="tx1"/>
              </a:solidFill>
              <a:latin typeface="Book Antiqua"/>
              <a:cs typeface="Book Antiqua"/>
            </a:endParaRPr>
          </a:p>
          <a:p>
            <a:pPr>
              <a:spcBef>
                <a:spcPts val="1272"/>
              </a:spcBef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 </a:t>
            </a:r>
            <a:endParaRPr lang="en-US" sz="2800" dirty="0">
              <a:solidFill>
                <a:schemeClr val="tx1"/>
              </a:solidFill>
              <a:latin typeface="Book Antiqua"/>
              <a:cs typeface="Book Antiqu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9197302-E6C9-0147-93BE-5490D94B2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128" y="6043780"/>
            <a:ext cx="3168352" cy="566936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Pamela Maher </a:t>
            </a:r>
          </a:p>
          <a:p>
            <a:pPr algn="l" eaLnBrk="1" hangingPunct="1"/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Cellular Neurobiology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892860" y="246489"/>
            <a:ext cx="1429178" cy="79860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Book Antiqua"/>
                <a:cs typeface="Book Antiqua"/>
              </a:rPr>
              <a:t>Natural compounds/extracts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779912" y="2564870"/>
            <a:ext cx="1656184" cy="648112"/>
          </a:xfrm>
          <a:prstGeom prst="rect">
            <a:avLst/>
          </a:prstGeom>
          <a:solidFill>
            <a:srgbClr val="008000">
              <a:alpha val="9000"/>
            </a:srgbClr>
          </a:solidFill>
          <a:ln w="15875">
            <a:solidFill>
              <a:srgbClr val="008000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2" name="Picture 41" descr="346px-Fiseti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974542"/>
            <a:ext cx="707162" cy="38423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554208" y="4860448"/>
            <a:ext cx="216992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Efficacy and mechanism of action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91486" y="1499180"/>
            <a:ext cx="2404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Cell-based phenotypic screening assays</a:t>
            </a:r>
          </a:p>
        </p:txBody>
      </p:sp>
      <p:pic>
        <p:nvPicPr>
          <p:cNvPr id="26" name="Picture 5" descr="11099.jpg"/>
          <p:cNvPicPr>
            <a:picLocks noChangeAspect="1"/>
          </p:cNvPicPr>
          <p:nvPr/>
        </p:nvPicPr>
        <p:blipFill>
          <a:blip r:embed="rId3">
            <a:lum bright="-5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748" y="710708"/>
            <a:ext cx="691524" cy="57514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39" name="Down Arrow 38"/>
          <p:cNvSpPr/>
          <p:nvPr/>
        </p:nvSpPr>
        <p:spPr>
          <a:xfrm>
            <a:off x="4501101" y="1142796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06282" y="2582622"/>
            <a:ext cx="197473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Neuroprotective compounds</a:t>
            </a:r>
            <a:endParaRPr lang="en-US" dirty="0">
              <a:latin typeface="Book Antiqua"/>
              <a:cs typeface="Book Antiqua"/>
            </a:endParaRPr>
          </a:p>
        </p:txBody>
      </p:sp>
      <p:pic>
        <p:nvPicPr>
          <p:cNvPr id="43" name="Picture 42" descr="book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210" y="422676"/>
            <a:ext cx="552634" cy="482185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835696" y="2420894"/>
            <a:ext cx="13413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Book Antiqua"/>
                <a:cs typeface="Book Antiqua"/>
              </a:rPr>
              <a:t>Chemical optimization for CNS drugs</a:t>
            </a:r>
            <a:endParaRPr lang="en-US" sz="1400" dirty="0">
              <a:latin typeface="Book Antiqua"/>
              <a:cs typeface="Book Antiqua"/>
            </a:endParaRPr>
          </a:p>
        </p:txBody>
      </p:sp>
      <p:pic>
        <p:nvPicPr>
          <p:cNvPr id="45" name="Picture 44" descr="96 well assay plat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360" y="1565653"/>
            <a:ext cx="589226" cy="441199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6" name="Picture 45" descr="chocellspositiv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2921" y="1899618"/>
            <a:ext cx="523972" cy="377260"/>
          </a:xfrm>
          <a:prstGeom prst="rect">
            <a:avLst/>
          </a:prstGeom>
          <a:ln>
            <a:noFill/>
          </a:ln>
        </p:spPr>
      </p:pic>
      <p:sp>
        <p:nvSpPr>
          <p:cNvPr id="40" name="Curved Right Arrow 39"/>
          <p:cNvSpPr/>
          <p:nvPr/>
        </p:nvSpPr>
        <p:spPr>
          <a:xfrm rot="19311003" flipV="1">
            <a:off x="3085559" y="2237991"/>
            <a:ext cx="389835" cy="654457"/>
          </a:xfrm>
          <a:prstGeom prst="curv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Book Antiqua"/>
              <a:cs typeface="Book Antiqua"/>
            </a:endParaRPr>
          </a:p>
        </p:txBody>
      </p:sp>
      <p:pic>
        <p:nvPicPr>
          <p:cNvPr id="48" name="Picture 47" descr="rm_mice_white1_0002_lr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6096" y="3789040"/>
            <a:ext cx="628582" cy="553425"/>
          </a:xfrm>
          <a:prstGeom prst="rect">
            <a:avLst/>
          </a:prstGeom>
        </p:spPr>
      </p:pic>
      <p:pic>
        <p:nvPicPr>
          <p:cNvPr id="49" name="Picture 48" descr="305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5910" y="3861048"/>
            <a:ext cx="474002" cy="307063"/>
          </a:xfrm>
          <a:prstGeom prst="rect">
            <a:avLst/>
          </a:prstGeom>
        </p:spPr>
      </p:pic>
      <p:sp>
        <p:nvSpPr>
          <p:cNvPr id="53" name="Down Arrow 52"/>
          <p:cNvSpPr/>
          <p:nvPr/>
        </p:nvSpPr>
        <p:spPr>
          <a:xfrm>
            <a:off x="4499992" y="2132902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4" name="Down Arrow 53"/>
          <p:cNvSpPr/>
          <p:nvPr/>
        </p:nvSpPr>
        <p:spPr>
          <a:xfrm>
            <a:off x="4499992" y="328499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5" name="Down Arrow 54"/>
          <p:cNvSpPr/>
          <p:nvPr/>
        </p:nvSpPr>
        <p:spPr>
          <a:xfrm>
            <a:off x="4501101" y="450916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7" name="Picture 46" descr="Unknown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434" y="4322510"/>
            <a:ext cx="648072" cy="3595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740552" y="5916489"/>
            <a:ext cx="1728000" cy="8248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12935" y="5758191"/>
            <a:ext cx="1898477" cy="9615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6823" y="5769353"/>
            <a:ext cx="1821561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28184" y="5769037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Improved understanding of the disease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15616" y="5838363"/>
            <a:ext cx="2031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New drug candidates for treating  AD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06282" y="5906675"/>
            <a:ext cx="1993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Identification of novel therapeutic targets</a:t>
            </a:r>
          </a:p>
        </p:txBody>
      </p:sp>
      <p:sp>
        <p:nvSpPr>
          <p:cNvPr id="31" name="Down Arrow 30"/>
          <p:cNvSpPr/>
          <p:nvPr/>
        </p:nvSpPr>
        <p:spPr>
          <a:xfrm rot="2965172">
            <a:off x="3352822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2" name="Down Arrow 31"/>
          <p:cNvSpPr/>
          <p:nvPr/>
        </p:nvSpPr>
        <p:spPr>
          <a:xfrm rot="18634828" flipH="1">
            <a:off x="5648271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4491798" y="5445264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15616" y="5394702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35896" y="5610726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32799" y="546671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3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750444" y="3719354"/>
            <a:ext cx="17021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Testing in animal models</a:t>
            </a:r>
          </a:p>
          <a:p>
            <a:pPr algn="ctr"/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57" name="Rectangle 2">
            <a:extLst>
              <a:ext uri="{FF2B5EF4-FFF2-40B4-BE49-F238E27FC236}">
                <a16:creationId xmlns:a16="http://schemas.microsoft.com/office/drawing/2014/main" id="{AB2F802B-6D9A-274D-A4D3-DCE9838E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08" y="220383"/>
            <a:ext cx="259688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Workflow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7A1ABD-8299-6476-11B5-A681F2852912}"/>
              </a:ext>
            </a:extLst>
          </p:cNvPr>
          <p:cNvSpPr/>
          <p:nvPr/>
        </p:nvSpPr>
        <p:spPr>
          <a:xfrm>
            <a:off x="1864082" y="188640"/>
            <a:ext cx="5516230" cy="3135925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2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4" grpId="0" animBg="1"/>
      <p:bldP spid="55" grpId="0" animBg="1"/>
      <p:bldP spid="23" grpId="0" animBg="1"/>
      <p:bldP spid="24" grpId="0" animBg="1"/>
      <p:bldP spid="25" grpId="0" animBg="1"/>
      <p:bldP spid="27" grpId="0"/>
      <p:bldP spid="28" grpId="0"/>
      <p:bldP spid="29" grpId="0"/>
      <p:bldP spid="31" grpId="0" animBg="1"/>
      <p:bldP spid="32" grpId="0" animBg="1"/>
      <p:bldP spid="33" grpId="0" animBg="1"/>
      <p:bldP spid="34" grpId="0"/>
      <p:bldP spid="35" grpId="0"/>
      <p:bldP spid="37" grpId="0"/>
      <p:bldP spid="36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DD1B7-1AE3-AF41-9B78-CC89E0106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Project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EA2064-350F-D24A-8742-44DFC536D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" t="7758" r="2500" b="9980"/>
          <a:stretch/>
        </p:blipFill>
        <p:spPr>
          <a:xfrm>
            <a:off x="326504" y="1700808"/>
            <a:ext cx="8490992" cy="408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60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3C1BBAD4-1300-ED49-962B-9AF83C517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404418"/>
            <a:ext cx="62865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Biological Activities of Selected </a:t>
            </a:r>
            <a:r>
              <a:rPr lang="en-US" altLang="en-US" sz="36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Phytocannabinoids</a:t>
            </a:r>
            <a:endParaRPr lang="en-US" altLang="en-US" sz="3600" b="1" dirty="0">
              <a:solidFill>
                <a:schemeClr val="tx2"/>
              </a:solidFill>
              <a:latin typeface="Book Antiqua" panose="02040602050305030304" pitchFamily="18" charset="0"/>
            </a:endParaRPr>
          </a:p>
        </p:txBody>
      </p:sp>
      <p:sp>
        <p:nvSpPr>
          <p:cNvPr id="33798" name="Text Box 8">
            <a:extLst>
              <a:ext uri="{FF2B5EF4-FFF2-40B4-BE49-F238E27FC236}">
                <a16:creationId xmlns:a16="http://schemas.microsoft.com/office/drawing/2014/main" id="{0AF26355-C66A-0E48-991F-78681F8A7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560" y="6525344"/>
            <a:ext cx="50292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r>
              <a:rPr lang="en-US" altLang="en-US" sz="900" dirty="0">
                <a:ea typeface="SimSun" panose="02010600030101010101" pitchFamily="2" charset="-122"/>
              </a:rPr>
              <a:t>Schubert D, </a:t>
            </a:r>
            <a:r>
              <a:rPr lang="en-US" altLang="en-US" sz="900" dirty="0" err="1">
                <a:ea typeface="SimSun" panose="02010600030101010101" pitchFamily="2" charset="-122"/>
              </a:rPr>
              <a:t>Kepchia</a:t>
            </a:r>
            <a:r>
              <a:rPr lang="en-US" altLang="en-US" sz="900" dirty="0">
                <a:ea typeface="SimSun" panose="02010600030101010101" pitchFamily="2" charset="-122"/>
              </a:rPr>
              <a:t> D, Liang Z, </a:t>
            </a:r>
            <a:r>
              <a:rPr lang="en-US" altLang="en-US" sz="900" dirty="0" err="1">
                <a:ea typeface="SimSun" panose="02010600030101010101" pitchFamily="2" charset="-122"/>
              </a:rPr>
              <a:t>Dargusch</a:t>
            </a:r>
            <a:r>
              <a:rPr lang="en-US" altLang="en-US" sz="900" dirty="0">
                <a:ea typeface="SimSun" panose="02010600030101010101" pitchFamily="2" charset="-122"/>
              </a:rPr>
              <a:t> R, Goldberg J, Maher P. </a:t>
            </a:r>
            <a:r>
              <a:rPr lang="en-US" altLang="en-US" sz="900" b="1" i="1" dirty="0">
                <a:ea typeface="SimSun" panose="02010600030101010101" pitchFamily="2" charset="-122"/>
              </a:rPr>
              <a:t>Mol. </a:t>
            </a:r>
            <a:r>
              <a:rPr lang="en-US" altLang="en-US" sz="900" b="1" i="1" dirty="0" err="1">
                <a:ea typeface="SimSun" panose="02010600030101010101" pitchFamily="2" charset="-122"/>
              </a:rPr>
              <a:t>Neurobiol</a:t>
            </a:r>
            <a:r>
              <a:rPr lang="en-US" altLang="en-US" sz="900" b="1" i="1" dirty="0">
                <a:ea typeface="SimSun" panose="02010600030101010101" pitchFamily="2" charset="-122"/>
              </a:rPr>
              <a:t>. </a:t>
            </a:r>
            <a:r>
              <a:rPr lang="en-US" altLang="en-US" sz="900" dirty="0">
                <a:ea typeface="SimSun" panose="02010600030101010101" pitchFamily="2" charset="-122"/>
              </a:rPr>
              <a:t>2019</a:t>
            </a:r>
            <a:endParaRPr lang="en-US" altLang="en-US" sz="900" dirty="0">
              <a:solidFill>
                <a:schemeClr val="tx2"/>
              </a:solidFill>
              <a:ea typeface="SimSun" panose="02010600030101010101" pitchFamily="2" charset="-122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0701B69-1998-9448-97C3-3174E779A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068573"/>
              </p:ext>
            </p:extLst>
          </p:nvPr>
        </p:nvGraphicFramePr>
        <p:xfrm>
          <a:off x="755576" y="1490090"/>
          <a:ext cx="7601020" cy="4963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3204">
                  <a:extLst>
                    <a:ext uri="{9D8B030D-6E8A-4147-A177-3AD203B41FA5}">
                      <a16:colId xmlns:a16="http://schemas.microsoft.com/office/drawing/2014/main" val="908892155"/>
                    </a:ext>
                  </a:extLst>
                </a:gridCol>
                <a:gridCol w="2533908">
                  <a:extLst>
                    <a:ext uri="{9D8B030D-6E8A-4147-A177-3AD203B41FA5}">
                      <a16:colId xmlns:a16="http://schemas.microsoft.com/office/drawing/2014/main" val="1688815757"/>
                    </a:ext>
                  </a:extLst>
                </a:gridCol>
                <a:gridCol w="2533908">
                  <a:extLst>
                    <a:ext uri="{9D8B030D-6E8A-4147-A177-3AD203B41FA5}">
                      <a16:colId xmlns:a16="http://schemas.microsoft.com/office/drawing/2014/main" val="2865678107"/>
                    </a:ext>
                  </a:extLst>
                </a:gridCol>
              </a:tblGrid>
              <a:tr h="4726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Natural cannabinoids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(non-psychoactive)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Oxytosis</a:t>
                      </a:r>
                      <a:r>
                        <a:rPr lang="en-US" sz="800" dirty="0">
                          <a:effectLst/>
                        </a:rPr>
                        <a:t> (Glutamate)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EC</a:t>
                      </a:r>
                      <a:r>
                        <a:rPr lang="en-US" sz="800" baseline="-25000" dirty="0">
                          <a:effectLst/>
                        </a:rPr>
                        <a:t>50</a:t>
                      </a:r>
                      <a:r>
                        <a:rPr lang="en-US" sz="800" dirty="0">
                          <a:effectLst/>
                        </a:rPr>
                        <a:t> (µM)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Ferroptosis (RSL3)</a:t>
                      </a:r>
                      <a:endParaRPr lang="en-US" sz="9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EC</a:t>
                      </a:r>
                      <a:r>
                        <a:rPr lang="en-US" sz="800" baseline="-25000" dirty="0">
                          <a:effectLst/>
                        </a:rPr>
                        <a:t>50</a:t>
                      </a:r>
                      <a:r>
                        <a:rPr lang="en-US" sz="800" dirty="0">
                          <a:effectLst/>
                        </a:rPr>
                        <a:t> (µM)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288491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Cannabinol (CBN)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0.7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0.20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740515826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Cannabidiol (CBD)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0.6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0.50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684822042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Cannabichromene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1.9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236146297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Cannabivarin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1.3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113830233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Cannabigerorcin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4.9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277994573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Cannabidibutol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0.9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189165201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Cannabigerovarin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2.9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0.73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609567935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Cannabicyclol (CBL)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0.45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899876885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Cannabigerovarinic acid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586026768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Cannabigerolic acid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202128023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Cannabigerorcinic acid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67385059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Cannabidivarinic acid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71241063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Cannabidiol dimethyl ether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9.5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435507011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Cannabielsoin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827172688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Cannabinol monomethyl ether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17984401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Cannabidiolic acid methyl ester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418361110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Cannabidiolic acid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52896616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Cannabicitran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&gt;10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183459947"/>
                  </a:ext>
                </a:extLst>
              </a:tr>
              <a:tr h="2363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Cannabichromeorcin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2.3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&lt;1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716415946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7A1BA3A1-8A48-8C47-813A-DA82A2410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392748"/>
            <a:ext cx="105528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C69EB4-4F63-0848-A2D6-5406EFFCD7FF}"/>
              </a:ext>
            </a:extLst>
          </p:cNvPr>
          <p:cNvSpPr/>
          <p:nvPr/>
        </p:nvSpPr>
        <p:spPr>
          <a:xfrm>
            <a:off x="771178" y="1900625"/>
            <a:ext cx="7601019" cy="2769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441668"/>
      </p:ext>
    </p:extLst>
  </p:cSld>
  <p:clrMapOvr>
    <a:masterClrMapping/>
  </p:clrMapOvr>
  <p:transition spd="slow" advTm="478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38C77F7-5ED6-4B68-82DB-EBDCA78DC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963" y="389155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The Cannabinoid CBN Shows Potent Neuroprotection</a:t>
            </a:r>
          </a:p>
        </p:txBody>
      </p:sp>
      <p:sp>
        <p:nvSpPr>
          <p:cNvPr id="23558" name="Rectangle 4">
            <a:extLst>
              <a:ext uri="{FF2B5EF4-FFF2-40B4-BE49-F238E27FC236}">
                <a16:creationId xmlns:a16="http://schemas.microsoft.com/office/drawing/2014/main" id="{B60E9890-B395-4CAF-9741-C62D9168C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23559" name="Rectangle 6">
            <a:extLst>
              <a:ext uri="{FF2B5EF4-FFF2-40B4-BE49-F238E27FC236}">
                <a16:creationId xmlns:a16="http://schemas.microsoft.com/office/drawing/2014/main" id="{3475A554-2758-43EC-A846-E786EEA9D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23560" name="Rectangle 8">
            <a:extLst>
              <a:ext uri="{FF2B5EF4-FFF2-40B4-BE49-F238E27FC236}">
                <a16:creationId xmlns:a16="http://schemas.microsoft.com/office/drawing/2014/main" id="{E97A794A-934A-4069-8152-866290218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17" name="Line 6">
            <a:extLst>
              <a:ext uri="{FF2B5EF4-FFF2-40B4-BE49-F238E27FC236}">
                <a16:creationId xmlns:a16="http://schemas.microsoft.com/office/drawing/2014/main" id="{541691D2-4BF4-4EFC-A48E-F1A6985E23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3660" y="5600701"/>
            <a:ext cx="4029075" cy="1191"/>
          </a:xfrm>
          <a:prstGeom prst="line">
            <a:avLst/>
          </a:prstGeom>
          <a:noFill/>
          <a:ln w="25400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/>
          </a:p>
        </p:txBody>
      </p:sp>
      <p:sp>
        <p:nvSpPr>
          <p:cNvPr id="18" name="Slide Number Placeholder 8">
            <a:extLst>
              <a:ext uri="{FF2B5EF4-FFF2-40B4-BE49-F238E27FC236}">
                <a16:creationId xmlns:a16="http://schemas.microsoft.com/office/drawing/2014/main" id="{555031F2-0C3A-4C2C-B74D-57403C6F6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0900" y="5643563"/>
            <a:ext cx="1428750" cy="357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050" dirty="0">
              <a:solidFill>
                <a:srgbClr val="000000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6A6C0C1-6A83-4243-A9F4-8F3C9FD168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" r="6869"/>
          <a:stretch/>
        </p:blipFill>
        <p:spPr>
          <a:xfrm>
            <a:off x="6582213" y="3730429"/>
            <a:ext cx="2047437" cy="1783172"/>
          </a:xfrm>
          <a:prstGeom prst="rect">
            <a:avLst/>
          </a:prstGeom>
        </p:spPr>
      </p:pic>
      <p:graphicFrame>
        <p:nvGraphicFramePr>
          <p:cNvPr id="51" name="Object 50">
            <a:extLst>
              <a:ext uri="{FF2B5EF4-FFF2-40B4-BE49-F238E27FC236}">
                <a16:creationId xmlns:a16="http://schemas.microsoft.com/office/drawing/2014/main" id="{223C0624-7237-4282-B42E-7743A24C8E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55607" y="2241948"/>
          <a:ext cx="1669256" cy="1334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1681765" imgH="1345067" progId="ChemDraw.Document.6.0">
                  <p:embed/>
                </p:oleObj>
              </mc:Choice>
              <mc:Fallback>
                <p:oleObj name="CS ChemDraw Drawing" r:id="rId5" imgW="1681765" imgH="1345067" progId="ChemDraw.Document.6.0">
                  <p:embed/>
                  <p:pic>
                    <p:nvPicPr>
                      <p:cNvPr id="51" name="Object 50">
                        <a:extLst>
                          <a:ext uri="{FF2B5EF4-FFF2-40B4-BE49-F238E27FC236}">
                            <a16:creationId xmlns:a16="http://schemas.microsoft.com/office/drawing/2014/main" id="{223C0624-7237-4282-B42E-7743A24C8E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55607" y="2241948"/>
                        <a:ext cx="1669256" cy="1334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8">
            <a:extLst>
              <a:ext uri="{FF2B5EF4-FFF2-40B4-BE49-F238E27FC236}">
                <a16:creationId xmlns:a16="http://schemas.microsoft.com/office/drawing/2014/main" id="{45F9213E-43EE-4F5B-90D7-4F58EC8E3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826" y="5600701"/>
            <a:ext cx="502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None/>
            </a:pPr>
            <a:r>
              <a:rPr lang="en-US" altLang="en-US" sz="900" dirty="0">
                <a:ea typeface="SimSun" panose="02010600030101010101" pitchFamily="2" charset="-122"/>
              </a:rPr>
              <a:t>Schubert D et al, </a:t>
            </a:r>
            <a:r>
              <a:rPr lang="en-US" altLang="en-US" sz="900" b="1" i="1" dirty="0">
                <a:ea typeface="SimSun" panose="02010600030101010101" pitchFamily="2" charset="-122"/>
              </a:rPr>
              <a:t>Molecular Neurobiology</a:t>
            </a:r>
            <a:r>
              <a:rPr lang="en-US" altLang="en-US" sz="900" dirty="0">
                <a:ea typeface="SimSun" panose="02010600030101010101" pitchFamily="2" charset="-122"/>
              </a:rPr>
              <a:t>,</a:t>
            </a:r>
            <a:r>
              <a:rPr lang="en-US" altLang="en-US" sz="900" b="1" i="1" dirty="0">
                <a:ea typeface="SimSun" panose="02010600030101010101" pitchFamily="2" charset="-122"/>
              </a:rPr>
              <a:t> </a:t>
            </a:r>
            <a:r>
              <a:rPr lang="en-US" altLang="en-US" sz="900" dirty="0">
                <a:ea typeface="SimSun" panose="02010600030101010101" pitchFamily="2" charset="-122"/>
              </a:rPr>
              <a:t>2019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900" dirty="0">
                <a:ea typeface="SimSun" panose="02010600030101010101" pitchFamily="2" charset="-122"/>
              </a:rPr>
              <a:t>Liang Z et al, </a:t>
            </a:r>
            <a:r>
              <a:rPr lang="en-US" altLang="zh-CN" sz="900" b="1" i="1" dirty="0">
                <a:ea typeface="SimSun" panose="02010600030101010101" pitchFamily="2" charset="-122"/>
              </a:rPr>
              <a:t>Free Radical Biology &amp; Medicine</a:t>
            </a:r>
            <a:r>
              <a:rPr lang="en-US" altLang="zh-CN" sz="900" dirty="0">
                <a:ea typeface="SimSun" panose="02010600030101010101" pitchFamily="2" charset="-122"/>
              </a:rPr>
              <a:t>,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2EF76-0590-41E8-A6F8-049493D703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2134600"/>
            <a:ext cx="3022354" cy="337900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9713E4C-7AE8-46C7-8F78-75C655193FE6}"/>
              </a:ext>
            </a:extLst>
          </p:cNvPr>
          <p:cNvSpPr/>
          <p:nvPr/>
        </p:nvSpPr>
        <p:spPr>
          <a:xfrm rot="16200000">
            <a:off x="3976957" y="3015797"/>
            <a:ext cx="3465698" cy="15898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77DCE4-D48B-44CE-A7A2-83270A2538D9}"/>
              </a:ext>
            </a:extLst>
          </p:cNvPr>
          <p:cNvSpPr txBox="1"/>
          <p:nvPr/>
        </p:nvSpPr>
        <p:spPr>
          <a:xfrm>
            <a:off x="409021" y="5444895"/>
            <a:ext cx="25523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1" dirty="0"/>
              <a:t>RSL3: inducer of oxytosis/ferroptosis</a:t>
            </a:r>
            <a:endParaRPr lang="en-US" sz="900" b="1" i="1" dirty="0">
              <a:solidFill>
                <a:srgbClr val="008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228EE7-0EB6-4275-BA31-3111D991956D}"/>
              </a:ext>
            </a:extLst>
          </p:cNvPr>
          <p:cNvGrpSpPr/>
          <p:nvPr/>
        </p:nvGrpSpPr>
        <p:grpSpPr>
          <a:xfrm>
            <a:off x="427654" y="2366268"/>
            <a:ext cx="2777728" cy="2992958"/>
            <a:chOff x="570205" y="2012024"/>
            <a:chExt cx="3703637" cy="399061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0BB3659-446A-4132-B1AF-42620EE909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0205" y="2012024"/>
              <a:ext cx="3703637" cy="3990610"/>
              <a:chOff x="649685" y="2105271"/>
              <a:chExt cx="3932237" cy="4236923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2E771284-1A08-4211-A2E5-30FD7DECBF15}"/>
                  </a:ext>
                </a:extLst>
              </p:cNvPr>
              <p:cNvGrpSpPr/>
              <p:nvPr/>
            </p:nvGrpSpPr>
            <p:grpSpPr>
              <a:xfrm>
                <a:off x="649685" y="2105271"/>
                <a:ext cx="3932237" cy="4236923"/>
                <a:chOff x="559120" y="2141665"/>
                <a:chExt cx="3932237" cy="4236923"/>
              </a:xfrm>
            </p:grpSpPr>
            <p:graphicFrame>
              <p:nvGraphicFramePr>
                <p:cNvPr id="19" name="Object 2">
                  <a:extLst>
                    <a:ext uri="{FF2B5EF4-FFF2-40B4-BE49-F238E27FC236}">
                      <a16:creationId xmlns:a16="http://schemas.microsoft.com/office/drawing/2014/main" id="{DB6610D7-5EFE-49F8-ACFE-0821E275E4DA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559120" y="2141665"/>
                <a:ext cx="3932237" cy="399891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S ChemDraw Drawing" r:id="rId8" imgW="2762659" imgH="2794576" progId="ChemDraw.Document.6.0">
                        <p:embed/>
                      </p:oleObj>
                    </mc:Choice>
                    <mc:Fallback>
                      <p:oleObj name="CS ChemDraw Drawing" r:id="rId8" imgW="2762659" imgH="2794576" progId="ChemDraw.Document.6.0">
                        <p:embed/>
                        <p:pic>
                          <p:nvPicPr>
                            <p:cNvPr id="19" name="Object 2">
                              <a:extLst>
                                <a:ext uri="{FF2B5EF4-FFF2-40B4-BE49-F238E27FC236}">
                                  <a16:creationId xmlns:a16="http://schemas.microsoft.com/office/drawing/2014/main" id="{DB6610D7-5EFE-49F8-ACFE-0821E275E4DA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59120" y="2141665"/>
                              <a:ext cx="3932237" cy="399891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pic>
              <p:nvPicPr>
                <p:cNvPr id="20" name="Picture 60">
                  <a:extLst>
                    <a:ext uri="{FF2B5EF4-FFF2-40B4-BE49-F238E27FC236}">
                      <a16:creationId xmlns:a16="http://schemas.microsoft.com/office/drawing/2014/main" id="{58DE45DD-133A-44F7-A705-B203881A154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527" b="6460"/>
                <a:stretch/>
              </p:blipFill>
              <p:spPr bwMode="auto">
                <a:xfrm>
                  <a:off x="1472003" y="5441389"/>
                  <a:ext cx="1018543" cy="937199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60">
                  <a:extLst>
                    <a:ext uri="{FF2B5EF4-FFF2-40B4-BE49-F238E27FC236}">
                      <a16:creationId xmlns:a16="http://schemas.microsoft.com/office/drawing/2014/main" id="{49357B89-F341-4B91-9E5D-50000A7B7FE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136" b="8690"/>
                <a:stretch/>
              </p:blipFill>
              <p:spPr bwMode="auto">
                <a:xfrm>
                  <a:off x="1457190" y="4201185"/>
                  <a:ext cx="1026565" cy="805803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31" name="Picture 60">
                <a:extLst>
                  <a:ext uri="{FF2B5EF4-FFF2-40B4-BE49-F238E27FC236}">
                    <a16:creationId xmlns:a16="http://schemas.microsoft.com/office/drawing/2014/main" id="{66712B50-FB63-497D-9637-49D250F05B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colorTemperature colorTemp="7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87" t="11431" r="7748" b="22051"/>
              <a:stretch/>
            </p:blipFill>
            <p:spPr bwMode="auto">
              <a:xfrm>
                <a:off x="1581391" y="2381381"/>
                <a:ext cx="959295" cy="74837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Picture 13" descr="Image result for cannabis">
              <a:extLst>
                <a:ext uri="{FF2B5EF4-FFF2-40B4-BE49-F238E27FC236}">
                  <a16:creationId xmlns:a16="http://schemas.microsoft.com/office/drawing/2014/main" id="{36A79689-5923-4A0D-AE96-BD7FB975F7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2" r="10875"/>
            <a:stretch>
              <a:fillRect/>
            </a:stretch>
          </p:blipFill>
          <p:spPr bwMode="auto">
            <a:xfrm>
              <a:off x="607499" y="2850467"/>
              <a:ext cx="581484" cy="467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96AF922-C761-E945-BAE8-8CE02F71CA81}"/>
              </a:ext>
            </a:extLst>
          </p:cNvPr>
          <p:cNvSpPr txBox="1"/>
          <p:nvPr/>
        </p:nvSpPr>
        <p:spPr>
          <a:xfrm>
            <a:off x="7029450" y="3920490"/>
            <a:ext cx="1395413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1AE19-E631-014D-8456-2B00B2A12EC4}"/>
              </a:ext>
            </a:extLst>
          </p:cNvPr>
          <p:cNvSpPr txBox="1"/>
          <p:nvPr/>
        </p:nvSpPr>
        <p:spPr>
          <a:xfrm>
            <a:off x="348501" y="3543300"/>
            <a:ext cx="851649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A8F8FF-302A-4844-875A-0CD87547CE01}"/>
              </a:ext>
            </a:extLst>
          </p:cNvPr>
          <p:cNvSpPr txBox="1"/>
          <p:nvPr/>
        </p:nvSpPr>
        <p:spPr>
          <a:xfrm>
            <a:off x="1543050" y="3536390"/>
            <a:ext cx="467783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110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0"/>
    </mc:Choice>
    <mc:Fallback xmlns="">
      <p:transition spd="slow" advTm="70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38C77F7-5ED6-4B68-82DB-EBDCA78DC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48" y="410531"/>
            <a:ext cx="8715223" cy="77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Neuroprotection by CBN is Independent of Cannabinoid (CB1/CB2) Receptors</a:t>
            </a:r>
          </a:p>
        </p:txBody>
      </p:sp>
      <p:sp>
        <p:nvSpPr>
          <p:cNvPr id="23557" name="TextBox 14">
            <a:extLst>
              <a:ext uri="{FF2B5EF4-FFF2-40B4-BE49-F238E27FC236}">
                <a16:creationId xmlns:a16="http://schemas.microsoft.com/office/drawing/2014/main" id="{41D66F5F-1E2E-40BA-8934-91E4C289B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258" y="1806386"/>
            <a:ext cx="587576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None/>
            </a:pPr>
            <a:r>
              <a:rPr lang="en-US" altLang="en-US" sz="1500" b="1" dirty="0">
                <a:solidFill>
                  <a:srgbClr val="FF0000"/>
                </a:solidFill>
              </a:rPr>
              <a:t>Cannabinoid receptor-deficient cell line (HT22 neuronal cells)</a:t>
            </a:r>
          </a:p>
        </p:txBody>
      </p:sp>
      <p:sp>
        <p:nvSpPr>
          <p:cNvPr id="23558" name="Rectangle 4">
            <a:extLst>
              <a:ext uri="{FF2B5EF4-FFF2-40B4-BE49-F238E27FC236}">
                <a16:creationId xmlns:a16="http://schemas.microsoft.com/office/drawing/2014/main" id="{B60E9890-B395-4CAF-9741-C62D9168C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23559" name="Rectangle 6">
            <a:extLst>
              <a:ext uri="{FF2B5EF4-FFF2-40B4-BE49-F238E27FC236}">
                <a16:creationId xmlns:a16="http://schemas.microsoft.com/office/drawing/2014/main" id="{3475A554-2758-43EC-A846-E786EEA9D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23560" name="Rectangle 8">
            <a:extLst>
              <a:ext uri="{FF2B5EF4-FFF2-40B4-BE49-F238E27FC236}">
                <a16:creationId xmlns:a16="http://schemas.microsoft.com/office/drawing/2014/main" id="{E97A794A-934A-4069-8152-866290218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357859-C37C-412A-8AFE-E6458048F1AE}"/>
              </a:ext>
            </a:extLst>
          </p:cNvPr>
          <p:cNvGrpSpPr/>
          <p:nvPr/>
        </p:nvGrpSpPr>
        <p:grpSpPr>
          <a:xfrm>
            <a:off x="635832" y="3070774"/>
            <a:ext cx="2422205" cy="2390988"/>
            <a:chOff x="847775" y="2951366"/>
            <a:chExt cx="3229607" cy="3187983"/>
          </a:xfrm>
        </p:grpSpPr>
        <p:pic>
          <p:nvPicPr>
            <p:cNvPr id="23566" name="Picture 4">
              <a:extLst>
                <a:ext uri="{FF2B5EF4-FFF2-40B4-BE49-F238E27FC236}">
                  <a16:creationId xmlns:a16="http://schemas.microsoft.com/office/drawing/2014/main" id="{9EF71C65-C6BF-4F8B-9058-A064F6987F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1645" y="2951366"/>
              <a:ext cx="3165737" cy="2374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12">
              <a:extLst>
                <a:ext uri="{FF2B5EF4-FFF2-40B4-BE49-F238E27FC236}">
                  <a16:creationId xmlns:a16="http://schemas.microsoft.com/office/drawing/2014/main" id="{6E01AABF-DF54-4177-8D17-18D259FBA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775" y="5462241"/>
              <a:ext cx="3165738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185738" indent="-185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>
                <a:spcBef>
                  <a:spcPts val="300"/>
                </a:spcBef>
                <a:buClr>
                  <a:srgbClr val="00648F"/>
                </a:buClr>
                <a:buNone/>
              </a:pPr>
              <a:r>
                <a:rPr lang="en-US" altLang="en-US" sz="1350" b="1" dirty="0"/>
                <a:t>Mouse HT22 hippocampal neuronal cells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61E728-4330-469B-8E22-575E593714ED}"/>
              </a:ext>
            </a:extLst>
          </p:cNvPr>
          <p:cNvGrpSpPr/>
          <p:nvPr/>
        </p:nvGrpSpPr>
        <p:grpSpPr>
          <a:xfrm>
            <a:off x="2845642" y="2228851"/>
            <a:ext cx="1440608" cy="705566"/>
            <a:chOff x="3655099" y="1828800"/>
            <a:chExt cx="1920810" cy="940755"/>
          </a:xfrm>
        </p:grpSpPr>
        <p:sp>
          <p:nvSpPr>
            <p:cNvPr id="7" name="Arrow: Curved Right 6">
              <a:extLst>
                <a:ext uri="{FF2B5EF4-FFF2-40B4-BE49-F238E27FC236}">
                  <a16:creationId xmlns:a16="http://schemas.microsoft.com/office/drawing/2014/main" id="{E5F2F526-7670-4A64-8B36-2271B3D573C8}"/>
                </a:ext>
              </a:extLst>
            </p:cNvPr>
            <p:cNvSpPr/>
            <p:nvPr/>
          </p:nvSpPr>
          <p:spPr>
            <a:xfrm rot="16032444" flipH="1">
              <a:off x="4315781" y="1509427"/>
              <a:ext cx="599446" cy="1920810"/>
            </a:xfrm>
            <a:prstGeom prst="curvedRightArrow">
              <a:avLst>
                <a:gd name="adj1" fmla="val 25000"/>
                <a:gd name="adj2" fmla="val 64190"/>
                <a:gd name="adj3" fmla="val 52331"/>
              </a:avLst>
            </a:prstGeom>
            <a:gradFill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</a:gradFill>
            <a:ln>
              <a:solidFill>
                <a:schemeClr val="accent6">
                  <a:shade val="95000"/>
                  <a:satMod val="105000"/>
                </a:schemeClr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sp>
          <p:nvSpPr>
            <p:cNvPr id="9" name="Multiplication Sign 8">
              <a:extLst>
                <a:ext uri="{FF2B5EF4-FFF2-40B4-BE49-F238E27FC236}">
                  <a16:creationId xmlns:a16="http://schemas.microsoft.com/office/drawing/2014/main" id="{B9C6C364-1B76-48E5-B3D9-82E7A40204B2}"/>
                </a:ext>
              </a:extLst>
            </p:cNvPr>
            <p:cNvSpPr/>
            <p:nvPr/>
          </p:nvSpPr>
          <p:spPr>
            <a:xfrm>
              <a:off x="4227469" y="1828800"/>
              <a:ext cx="685800" cy="729853"/>
            </a:xfrm>
            <a:prstGeom prst="mathMultiply">
              <a:avLst/>
            </a:prstGeom>
            <a:solidFill>
              <a:srgbClr val="FF0000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2A9A5F-D4A7-489A-8766-0E0D68CB7605}"/>
              </a:ext>
            </a:extLst>
          </p:cNvPr>
          <p:cNvGrpSpPr/>
          <p:nvPr/>
        </p:nvGrpSpPr>
        <p:grpSpPr>
          <a:xfrm>
            <a:off x="5295436" y="2465961"/>
            <a:ext cx="3447587" cy="2578832"/>
            <a:chOff x="6680818" y="2047958"/>
            <a:chExt cx="4596782" cy="34384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04D11DD-29A3-4B3B-A586-77A545389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0818" y="2047958"/>
              <a:ext cx="4596782" cy="3438442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5007BAC-94EC-4E14-8A29-2BA985DC9D57}"/>
                </a:ext>
              </a:extLst>
            </p:cNvPr>
            <p:cNvCxnSpPr/>
            <p:nvPr/>
          </p:nvCxnSpPr>
          <p:spPr>
            <a:xfrm flipH="1">
              <a:off x="7772400" y="4047420"/>
              <a:ext cx="4572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395EC58-43BA-4102-AF8D-27F40F23D116}"/>
                </a:ext>
              </a:extLst>
            </p:cNvPr>
            <p:cNvCxnSpPr/>
            <p:nvPr/>
          </p:nvCxnSpPr>
          <p:spPr>
            <a:xfrm flipH="1">
              <a:off x="7772400" y="4352220"/>
              <a:ext cx="4572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AEFF16-69DA-40B2-B02A-E64D169C77EC}"/>
                </a:ext>
              </a:extLst>
            </p:cNvPr>
            <p:cNvSpPr txBox="1"/>
            <p:nvPr/>
          </p:nvSpPr>
          <p:spPr>
            <a:xfrm>
              <a:off x="8252014" y="4047420"/>
              <a:ext cx="13484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rgbClr val="FF0000"/>
                  </a:solidFill>
                </a:rPr>
                <a:t>Not detected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A9E92AC-177C-460C-A31C-8E4DAFC62C4A}"/>
              </a:ext>
            </a:extLst>
          </p:cNvPr>
          <p:cNvGrpSpPr/>
          <p:nvPr/>
        </p:nvGrpSpPr>
        <p:grpSpPr>
          <a:xfrm>
            <a:off x="3486150" y="2673545"/>
            <a:ext cx="1809287" cy="2819124"/>
            <a:chOff x="6537350" y="3240630"/>
            <a:chExt cx="2412382" cy="3758831"/>
          </a:xfrm>
        </p:grpSpPr>
        <p:sp>
          <p:nvSpPr>
            <p:cNvPr id="22" name="Rectangle 12">
              <a:extLst>
                <a:ext uri="{FF2B5EF4-FFF2-40B4-BE49-F238E27FC236}">
                  <a16:creationId xmlns:a16="http://schemas.microsoft.com/office/drawing/2014/main" id="{3EEFF3FD-C5F9-4705-97C6-713781118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7350" y="6137687"/>
              <a:ext cx="2412382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marL="185738" indent="-185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algn="ctr">
                <a:spcBef>
                  <a:spcPts val="300"/>
                </a:spcBef>
                <a:buClr>
                  <a:srgbClr val="00648F"/>
                </a:buClr>
                <a:buNone/>
              </a:pPr>
              <a:r>
                <a:rPr lang="en-US" altLang="en-US" sz="1200" b="1" dirty="0">
                  <a:solidFill>
                    <a:srgbClr val="0000CC"/>
                  </a:solidFill>
                </a:rPr>
                <a:t>Cannabinoid receptors (CB1 &amp; CB2)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45409FC-198C-4C53-81F9-2ACB2CE3D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 rot="14592645">
              <a:off x="5979741" y="3912416"/>
              <a:ext cx="3354540" cy="201096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FFD41B8-B19E-5846-AA23-B3A216CDC4A5}"/>
              </a:ext>
            </a:extLst>
          </p:cNvPr>
          <p:cNvSpPr txBox="1"/>
          <p:nvPr/>
        </p:nvSpPr>
        <p:spPr>
          <a:xfrm>
            <a:off x="6041517" y="2514600"/>
            <a:ext cx="1959484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350" b="1" dirty="0" err="1"/>
              <a:t>qRT</a:t>
            </a:r>
            <a:r>
              <a:rPr lang="en-US" sz="1350" b="1" dirty="0"/>
              <a:t>-PCR analysis of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001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0"/>
    </mc:Choice>
    <mc:Fallback xmlns="">
      <p:transition spd="slow" advTm="7089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8EC5F5A-A815-4AB4-89AD-6A6285346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486" y="523437"/>
            <a:ext cx="8000999" cy="77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CBN Inhibits Oxidative Stress &amp; Lipid Peroxidation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0ECB17-F5B2-E143-A27C-99687AF3ADDE}"/>
              </a:ext>
            </a:extLst>
          </p:cNvPr>
          <p:cNvSpPr txBox="1"/>
          <p:nvPr/>
        </p:nvSpPr>
        <p:spPr>
          <a:xfrm>
            <a:off x="6141850" y="1885950"/>
            <a:ext cx="248780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984B3D-EFFB-7446-8B10-702C2E172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358" y="2035991"/>
            <a:ext cx="7651284" cy="34812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6566152"/>
      </p:ext>
    </p:extLst>
  </p:cSld>
  <p:clrMapOvr>
    <a:masterClrMapping/>
  </p:clrMapOvr>
  <p:transition spd="slow" advTm="948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8EC5F5A-A815-4AB4-89AD-6A6285346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05" y="191102"/>
            <a:ext cx="8000999" cy="77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CBN is Not an Antioxidant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1D9954-3E44-D34A-8285-A7D0482B7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69" y="1340768"/>
            <a:ext cx="6340270" cy="43972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99DF2C-57C6-8F48-9126-C6271B3CA82F}"/>
              </a:ext>
            </a:extLst>
          </p:cNvPr>
          <p:cNvSpPr txBox="1"/>
          <p:nvPr/>
        </p:nvSpPr>
        <p:spPr>
          <a:xfrm>
            <a:off x="5657850" y="3687841"/>
            <a:ext cx="314325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92D46A-58F6-8440-841E-759B4B469F03}"/>
              </a:ext>
            </a:extLst>
          </p:cNvPr>
          <p:cNvSpPr txBox="1"/>
          <p:nvPr/>
        </p:nvSpPr>
        <p:spPr>
          <a:xfrm>
            <a:off x="7086601" y="1677924"/>
            <a:ext cx="114300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A7CD1E-2A76-D641-9E0A-1B988AE954AE}"/>
              </a:ext>
            </a:extLst>
          </p:cNvPr>
          <p:cNvSpPr txBox="1"/>
          <p:nvPr/>
        </p:nvSpPr>
        <p:spPr>
          <a:xfrm>
            <a:off x="3411288" y="3657600"/>
            <a:ext cx="247516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CF37AD-1613-C24D-A926-CC7F483843DB}"/>
              </a:ext>
            </a:extLst>
          </p:cNvPr>
          <p:cNvSpPr txBox="1"/>
          <p:nvPr/>
        </p:nvSpPr>
        <p:spPr>
          <a:xfrm>
            <a:off x="3923928" y="3657600"/>
            <a:ext cx="3600400" cy="22196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2428821"/>
      </p:ext>
    </p:extLst>
  </p:cSld>
  <p:clrMapOvr>
    <a:masterClrMapping/>
  </p:clrMapOvr>
  <p:transition spd="slow" advTm="948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3C86998-875B-440B-8BF1-F0A02F3F29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9672" y="2204864"/>
            <a:ext cx="6049428" cy="3827519"/>
          </a:xfrm>
          <a:prstGeom prst="rect">
            <a:avLst/>
          </a:prstGeom>
        </p:spPr>
      </p:pic>
      <p:sp>
        <p:nvSpPr>
          <p:cNvPr id="44035" name="Rectangle 2">
            <a:extLst>
              <a:ext uri="{FF2B5EF4-FFF2-40B4-BE49-F238E27FC236}">
                <a16:creationId xmlns:a16="http://schemas.microsoft.com/office/drawing/2014/main" id="{9212E44C-3CEC-4834-852C-059C6E221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24" y="573928"/>
            <a:ext cx="836327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CBN Prevents Negative Impact of RSL3 on Multiple Mitochondrial Functions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86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492"/>
    </mc:Choice>
    <mc:Fallback xmlns="">
      <p:transition spd="slow" advTm="7349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38C77F7-5ED6-4B68-82DB-EBDCA78DC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15" y="264518"/>
            <a:ext cx="800099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CBN Depends on Mitochondria for Neuroprotection</a:t>
            </a:r>
          </a:p>
        </p:txBody>
      </p:sp>
      <p:sp>
        <p:nvSpPr>
          <p:cNvPr id="23558" name="Rectangle 4">
            <a:extLst>
              <a:ext uri="{FF2B5EF4-FFF2-40B4-BE49-F238E27FC236}">
                <a16:creationId xmlns:a16="http://schemas.microsoft.com/office/drawing/2014/main" id="{B60E9890-B395-4CAF-9741-C62D9168C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23559" name="Rectangle 6">
            <a:extLst>
              <a:ext uri="{FF2B5EF4-FFF2-40B4-BE49-F238E27FC236}">
                <a16:creationId xmlns:a16="http://schemas.microsoft.com/office/drawing/2014/main" id="{3475A554-2758-43EC-A846-E786EEA9D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23560" name="Rectangle 8">
            <a:extLst>
              <a:ext uri="{FF2B5EF4-FFF2-40B4-BE49-F238E27FC236}">
                <a16:creationId xmlns:a16="http://schemas.microsoft.com/office/drawing/2014/main" id="{E97A794A-934A-4069-8152-866290218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7072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zh-CN" sz="135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ACAD1CD-06D0-4AC9-BFD9-AE3C212FEF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8" t="17463" r="29730" b="29868"/>
          <a:stretch/>
        </p:blipFill>
        <p:spPr>
          <a:xfrm>
            <a:off x="4624425" y="1904068"/>
            <a:ext cx="1942130" cy="198662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F1B1C7-14F5-4E44-B917-50504F41685C}"/>
              </a:ext>
            </a:extLst>
          </p:cNvPr>
          <p:cNvGrpSpPr/>
          <p:nvPr/>
        </p:nvGrpSpPr>
        <p:grpSpPr>
          <a:xfrm>
            <a:off x="434060" y="1657350"/>
            <a:ext cx="3955055" cy="1371600"/>
            <a:chOff x="578747" y="961348"/>
            <a:chExt cx="5273406" cy="18288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9F191C7-A4D7-4978-96EF-3D2737F92132}"/>
                </a:ext>
              </a:extLst>
            </p:cNvPr>
            <p:cNvGrpSpPr/>
            <p:nvPr/>
          </p:nvGrpSpPr>
          <p:grpSpPr>
            <a:xfrm>
              <a:off x="578747" y="961348"/>
              <a:ext cx="5273406" cy="1828800"/>
              <a:chOff x="807030" y="917434"/>
              <a:chExt cx="5273406" cy="1828800"/>
            </a:xfrm>
          </p:grpSpPr>
          <p:pic>
            <p:nvPicPr>
              <p:cNvPr id="6" name="Picture 5" descr="Diagram&#10;&#10;Description automatically generated">
                <a:extLst>
                  <a:ext uri="{FF2B5EF4-FFF2-40B4-BE49-F238E27FC236}">
                    <a16:creationId xmlns:a16="http://schemas.microsoft.com/office/drawing/2014/main" id="{088551D8-7ADD-4900-BBCD-BBB13109EE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3" t="30199" r="66180" b="40931"/>
              <a:stretch/>
            </p:blipFill>
            <p:spPr>
              <a:xfrm>
                <a:off x="998248" y="1842382"/>
                <a:ext cx="954456" cy="903852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229BD7-7E2B-4E32-8009-8E91DD215A14}"/>
                  </a:ext>
                </a:extLst>
              </p:cNvPr>
              <p:cNvSpPr txBox="1"/>
              <p:nvPr/>
            </p:nvSpPr>
            <p:spPr>
              <a:xfrm>
                <a:off x="890221" y="1543207"/>
                <a:ext cx="972916" cy="338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b="1" i="1" dirty="0"/>
                  <a:t>Parkin OE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4036A77-327A-4F82-BE65-E40B4E86FE55}"/>
                  </a:ext>
                </a:extLst>
              </p:cNvPr>
              <p:cNvSpPr txBox="1"/>
              <p:nvPr/>
            </p:nvSpPr>
            <p:spPr>
              <a:xfrm>
                <a:off x="807030" y="917434"/>
                <a:ext cx="516739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b="1" dirty="0"/>
                  <a:t>Inducible, mitochondrially-depleted HT22 cells</a:t>
                </a:r>
              </a:p>
            </p:txBody>
          </p:sp>
          <p:pic>
            <p:nvPicPr>
              <p:cNvPr id="21" name="Picture 20" descr="Diagram&#10;&#10;Description automatically generated">
                <a:extLst>
                  <a:ext uri="{FF2B5EF4-FFF2-40B4-BE49-F238E27FC236}">
                    <a16:creationId xmlns:a16="http://schemas.microsoft.com/office/drawing/2014/main" id="{0572D9B4-2B49-4EA7-BBD1-FB76458598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403" t="30199" r="35110" b="40931"/>
              <a:stretch/>
            </p:blipFill>
            <p:spPr>
              <a:xfrm>
                <a:off x="2351495" y="1842382"/>
                <a:ext cx="954456" cy="903852"/>
              </a:xfrm>
              <a:prstGeom prst="rect">
                <a:avLst/>
              </a:prstGeom>
            </p:spPr>
          </p:pic>
          <p:pic>
            <p:nvPicPr>
              <p:cNvPr id="22" name="Picture 21" descr="Diagram&#10;&#10;Description automatically generated">
                <a:extLst>
                  <a:ext uri="{FF2B5EF4-FFF2-40B4-BE49-F238E27FC236}">
                    <a16:creationId xmlns:a16="http://schemas.microsoft.com/office/drawing/2014/main" id="{CA9259CC-10D1-4117-ADFA-E5C443B757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180" t="30199" r="3333" b="40931"/>
              <a:stretch/>
            </p:blipFill>
            <p:spPr>
              <a:xfrm>
                <a:off x="3751591" y="1842382"/>
                <a:ext cx="954456" cy="903852"/>
              </a:xfrm>
              <a:prstGeom prst="rect">
                <a:avLst/>
              </a:prstGeom>
            </p:spPr>
          </p:pic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09D61236-E025-49A2-9F15-2A8D4DC2FC53}"/>
                  </a:ext>
                </a:extLst>
              </p:cNvPr>
              <p:cNvCxnSpPr>
                <a:cxnSpLocks/>
                <a:stCxn id="6" idx="3"/>
                <a:endCxn id="21" idx="1"/>
              </p:cNvCxnSpPr>
              <p:nvPr/>
            </p:nvCxnSpPr>
            <p:spPr>
              <a:xfrm>
                <a:off x="1952704" y="2294308"/>
                <a:ext cx="398791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0ADF3BE2-24CA-4098-AB22-64FA76D51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52800" y="2294308"/>
                <a:ext cx="398791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Lightning Bolt 11">
                <a:extLst>
                  <a:ext uri="{FF2B5EF4-FFF2-40B4-BE49-F238E27FC236}">
                    <a16:creationId xmlns:a16="http://schemas.microsoft.com/office/drawing/2014/main" id="{478563CD-3617-460D-B2E8-0A35FE53E4A6}"/>
                  </a:ext>
                </a:extLst>
              </p:cNvPr>
              <p:cNvSpPr/>
              <p:nvPr/>
            </p:nvSpPr>
            <p:spPr>
              <a:xfrm flipH="1">
                <a:off x="2093795" y="1768978"/>
                <a:ext cx="222057" cy="427223"/>
              </a:xfrm>
              <a:prstGeom prst="lightningBol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F02E1BF-AE5F-4FC0-9EAA-50A2A77CF617}"/>
                  </a:ext>
                </a:extLst>
              </p:cNvPr>
              <p:cNvSpPr txBox="1"/>
              <p:nvPr/>
            </p:nvSpPr>
            <p:spPr>
              <a:xfrm>
                <a:off x="1999910" y="1431661"/>
                <a:ext cx="613843" cy="338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b="1" i="1" dirty="0">
                    <a:solidFill>
                      <a:srgbClr val="0000CC"/>
                    </a:solidFill>
                  </a:rPr>
                  <a:t>FCCP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A8711BA-3AEF-467D-939D-EEBB3988B1F4}"/>
                  </a:ext>
                </a:extLst>
              </p:cNvPr>
              <p:cNvSpPr txBox="1"/>
              <p:nvPr/>
            </p:nvSpPr>
            <p:spPr>
              <a:xfrm>
                <a:off x="4706047" y="2009295"/>
                <a:ext cx="1374389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b="1" i="1" dirty="0"/>
                  <a:t>Mitochondrial clearance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E6BAA56-6BC2-40D8-A40A-F58EBBAD54ED}"/>
                </a:ext>
              </a:extLst>
            </p:cNvPr>
            <p:cNvSpPr txBox="1"/>
            <p:nvPr/>
          </p:nvSpPr>
          <p:spPr>
            <a:xfrm>
              <a:off x="2514600" y="1591056"/>
              <a:ext cx="1678237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i="1" dirty="0"/>
                <a:t>Induced mitophagy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7C699EE-6DAE-4E22-AB68-7C76034FA58F}"/>
              </a:ext>
            </a:extLst>
          </p:cNvPr>
          <p:cNvSpPr txBox="1"/>
          <p:nvPr/>
        </p:nvSpPr>
        <p:spPr>
          <a:xfrm>
            <a:off x="4475538" y="3881057"/>
            <a:ext cx="801823" cy="1259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050" b="1" dirty="0"/>
              <a:t>Vehicle</a:t>
            </a:r>
          </a:p>
          <a:p>
            <a:pPr>
              <a:spcBef>
                <a:spcPts val="675"/>
              </a:spcBef>
            </a:pPr>
            <a:r>
              <a:rPr lang="en-US" sz="1050" b="1" dirty="0">
                <a:solidFill>
                  <a:srgbClr val="FF0000"/>
                </a:solidFill>
              </a:rPr>
              <a:t>RSL3</a:t>
            </a:r>
          </a:p>
          <a:p>
            <a:pPr>
              <a:spcBef>
                <a:spcPts val="675"/>
              </a:spcBef>
            </a:pPr>
            <a:r>
              <a:rPr lang="en-US" sz="1050" b="1" dirty="0">
                <a:solidFill>
                  <a:srgbClr val="7030A0"/>
                </a:solidFill>
              </a:rPr>
              <a:t>Ferrostatin</a:t>
            </a:r>
          </a:p>
          <a:p>
            <a:pPr>
              <a:spcBef>
                <a:spcPts val="675"/>
              </a:spcBef>
            </a:pPr>
            <a:r>
              <a:rPr lang="en-US" sz="1050" b="1" dirty="0" err="1">
                <a:solidFill>
                  <a:srgbClr val="008000"/>
                </a:solidFill>
              </a:rPr>
              <a:t>MitoQ</a:t>
            </a:r>
            <a:endParaRPr lang="en-US" sz="1050" b="1" dirty="0">
              <a:solidFill>
                <a:srgbClr val="008000"/>
              </a:solidFill>
            </a:endParaRPr>
          </a:p>
          <a:p>
            <a:pPr>
              <a:spcBef>
                <a:spcPts val="675"/>
              </a:spcBef>
            </a:pPr>
            <a:r>
              <a:rPr lang="en-US" sz="1050" b="1" dirty="0">
                <a:solidFill>
                  <a:srgbClr val="0000FF"/>
                </a:solidFill>
              </a:rPr>
              <a:t>CBN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BA0471A9-98C4-4AC0-8857-72C795FAAB02}"/>
              </a:ext>
            </a:extLst>
          </p:cNvPr>
          <p:cNvGraphicFramePr>
            <a:graphicFrameLocks noGrp="1"/>
          </p:cNvGraphicFramePr>
          <p:nvPr/>
        </p:nvGraphicFramePr>
        <p:xfrm>
          <a:off x="5260071" y="3836953"/>
          <a:ext cx="1075920" cy="12573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215184">
                  <a:extLst>
                    <a:ext uri="{9D8B030D-6E8A-4147-A177-3AD203B41FA5}">
                      <a16:colId xmlns:a16="http://schemas.microsoft.com/office/drawing/2014/main" val="2639287089"/>
                    </a:ext>
                  </a:extLst>
                </a:gridCol>
                <a:gridCol w="215184">
                  <a:extLst>
                    <a:ext uri="{9D8B030D-6E8A-4147-A177-3AD203B41FA5}">
                      <a16:colId xmlns:a16="http://schemas.microsoft.com/office/drawing/2014/main" val="451098825"/>
                    </a:ext>
                  </a:extLst>
                </a:gridCol>
                <a:gridCol w="215184">
                  <a:extLst>
                    <a:ext uri="{9D8B030D-6E8A-4147-A177-3AD203B41FA5}">
                      <a16:colId xmlns:a16="http://schemas.microsoft.com/office/drawing/2014/main" val="2585509955"/>
                    </a:ext>
                  </a:extLst>
                </a:gridCol>
                <a:gridCol w="215184">
                  <a:extLst>
                    <a:ext uri="{9D8B030D-6E8A-4147-A177-3AD203B41FA5}">
                      <a16:colId xmlns:a16="http://schemas.microsoft.com/office/drawing/2014/main" val="2305661262"/>
                    </a:ext>
                  </a:extLst>
                </a:gridCol>
                <a:gridCol w="215184">
                  <a:extLst>
                    <a:ext uri="{9D8B030D-6E8A-4147-A177-3AD203B41FA5}">
                      <a16:colId xmlns:a16="http://schemas.microsoft.com/office/drawing/2014/main" val="881181528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73920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5139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9072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65689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636534"/>
                  </a:ext>
                </a:extLst>
              </a:tr>
            </a:tbl>
          </a:graphicData>
        </a:graphic>
      </p:graphicFrame>
      <p:graphicFrame>
        <p:nvGraphicFramePr>
          <p:cNvPr id="33" name="Table 8">
            <a:extLst>
              <a:ext uri="{FF2B5EF4-FFF2-40B4-BE49-F238E27FC236}">
                <a16:creationId xmlns:a16="http://schemas.microsoft.com/office/drawing/2014/main" id="{C93D9463-D0D5-42BF-A73F-F2D8C55A00BE}"/>
              </a:ext>
            </a:extLst>
          </p:cNvPr>
          <p:cNvGraphicFramePr>
            <a:graphicFrameLocks noGrp="1"/>
          </p:cNvGraphicFramePr>
          <p:nvPr/>
        </p:nvGraphicFramePr>
        <p:xfrm>
          <a:off x="7289922" y="3836953"/>
          <a:ext cx="1064730" cy="12573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2946">
                  <a:extLst>
                    <a:ext uri="{9D8B030D-6E8A-4147-A177-3AD203B41FA5}">
                      <a16:colId xmlns:a16="http://schemas.microsoft.com/office/drawing/2014/main" val="62182439"/>
                    </a:ext>
                  </a:extLst>
                </a:gridCol>
                <a:gridCol w="212946">
                  <a:extLst>
                    <a:ext uri="{9D8B030D-6E8A-4147-A177-3AD203B41FA5}">
                      <a16:colId xmlns:a16="http://schemas.microsoft.com/office/drawing/2014/main" val="451098825"/>
                    </a:ext>
                  </a:extLst>
                </a:gridCol>
                <a:gridCol w="212946">
                  <a:extLst>
                    <a:ext uri="{9D8B030D-6E8A-4147-A177-3AD203B41FA5}">
                      <a16:colId xmlns:a16="http://schemas.microsoft.com/office/drawing/2014/main" val="2585509955"/>
                    </a:ext>
                  </a:extLst>
                </a:gridCol>
                <a:gridCol w="212946">
                  <a:extLst>
                    <a:ext uri="{9D8B030D-6E8A-4147-A177-3AD203B41FA5}">
                      <a16:colId xmlns:a16="http://schemas.microsoft.com/office/drawing/2014/main" val="2305661262"/>
                    </a:ext>
                  </a:extLst>
                </a:gridCol>
                <a:gridCol w="212946">
                  <a:extLst>
                    <a:ext uri="{9D8B030D-6E8A-4147-A177-3AD203B41FA5}">
                      <a16:colId xmlns:a16="http://schemas.microsoft.com/office/drawing/2014/main" val="881181528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73920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5139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907205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65689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63653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D92E56E-DA91-4AB0-AB0E-7FA65A0029A7}"/>
              </a:ext>
            </a:extLst>
          </p:cNvPr>
          <p:cNvSpPr txBox="1"/>
          <p:nvPr/>
        </p:nvSpPr>
        <p:spPr>
          <a:xfrm>
            <a:off x="6515101" y="3875061"/>
            <a:ext cx="801823" cy="1259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050" b="1" dirty="0"/>
              <a:t>Vehicle</a:t>
            </a:r>
          </a:p>
          <a:p>
            <a:pPr>
              <a:spcBef>
                <a:spcPts val="675"/>
              </a:spcBef>
            </a:pPr>
            <a:r>
              <a:rPr lang="en-US" sz="1050" b="1" dirty="0">
                <a:solidFill>
                  <a:srgbClr val="FF0000"/>
                </a:solidFill>
              </a:rPr>
              <a:t>RSL3</a:t>
            </a:r>
          </a:p>
          <a:p>
            <a:pPr>
              <a:spcBef>
                <a:spcPts val="675"/>
              </a:spcBef>
            </a:pPr>
            <a:r>
              <a:rPr lang="en-US" sz="1050" b="1" dirty="0">
                <a:solidFill>
                  <a:srgbClr val="7030A0"/>
                </a:solidFill>
              </a:rPr>
              <a:t>Ferrostatin</a:t>
            </a:r>
          </a:p>
          <a:p>
            <a:pPr>
              <a:spcBef>
                <a:spcPts val="675"/>
              </a:spcBef>
            </a:pPr>
            <a:r>
              <a:rPr lang="en-US" sz="1050" b="1" dirty="0" err="1">
                <a:solidFill>
                  <a:srgbClr val="008000"/>
                </a:solidFill>
              </a:rPr>
              <a:t>MitoQ</a:t>
            </a:r>
            <a:endParaRPr lang="en-US" sz="1050" b="1" dirty="0">
              <a:solidFill>
                <a:srgbClr val="008000"/>
              </a:solidFill>
            </a:endParaRPr>
          </a:p>
          <a:p>
            <a:pPr>
              <a:spcBef>
                <a:spcPts val="675"/>
              </a:spcBef>
            </a:pPr>
            <a:r>
              <a:rPr lang="en-US" sz="1050" b="1" dirty="0">
                <a:solidFill>
                  <a:srgbClr val="0000FF"/>
                </a:solidFill>
              </a:rPr>
              <a:t>CBN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BF5C59-95E5-4B3F-99C5-61D93E5050AE}"/>
              </a:ext>
            </a:extLst>
          </p:cNvPr>
          <p:cNvSpPr txBox="1"/>
          <p:nvPr/>
        </p:nvSpPr>
        <p:spPr>
          <a:xfrm>
            <a:off x="3886200" y="5200650"/>
            <a:ext cx="4950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/>
              <a:t>Known inhibitors of oxytosis/ferroptosis:</a:t>
            </a:r>
          </a:p>
          <a:p>
            <a:r>
              <a:rPr lang="en-US" sz="900" b="1" dirty="0">
                <a:solidFill>
                  <a:srgbClr val="523192"/>
                </a:solidFill>
              </a:rPr>
              <a:t>Ferrostatin (mitochondrially independent MOA), </a:t>
            </a:r>
            <a:r>
              <a:rPr lang="en-US" sz="900" b="1" dirty="0" err="1">
                <a:solidFill>
                  <a:srgbClr val="008000"/>
                </a:solidFill>
              </a:rPr>
              <a:t>MitoQ</a:t>
            </a:r>
            <a:r>
              <a:rPr lang="en-US" sz="900" b="1" dirty="0">
                <a:solidFill>
                  <a:srgbClr val="008000"/>
                </a:solidFill>
              </a:rPr>
              <a:t> (mitochondrially targeted MOA)</a:t>
            </a:r>
          </a:p>
        </p:txBody>
      </p:sp>
      <p:sp>
        <p:nvSpPr>
          <p:cNvPr id="36" name="Text Box 8">
            <a:extLst>
              <a:ext uri="{FF2B5EF4-FFF2-40B4-BE49-F238E27FC236}">
                <a16:creationId xmlns:a16="http://schemas.microsoft.com/office/drawing/2014/main" id="{349F025E-788A-4BAF-87BA-514830B23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058" y="5735207"/>
            <a:ext cx="502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zh-CN" sz="900" dirty="0">
              <a:ea typeface="SimSun" panose="02010600030101010101" pitchFamily="2" charset="-122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900" dirty="0">
                <a:ea typeface="SimSun" panose="02010600030101010101" pitchFamily="2" charset="-122"/>
              </a:rPr>
              <a:t>Correia-Melo C et al, </a:t>
            </a:r>
            <a:r>
              <a:rPr lang="en-US" altLang="en-US" sz="900" b="1" i="1" dirty="0">
                <a:ea typeface="SimSun" panose="02010600030101010101" pitchFamily="2" charset="-122"/>
              </a:rPr>
              <a:t>Nature Protocols</a:t>
            </a:r>
            <a:r>
              <a:rPr lang="en-US" altLang="en-US" sz="900" dirty="0">
                <a:ea typeface="SimSun" panose="02010600030101010101" pitchFamily="2" charset="-122"/>
              </a:rPr>
              <a:t>, 2017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8CAA2F-E884-49CC-ADFB-2063284E0D03}"/>
              </a:ext>
            </a:extLst>
          </p:cNvPr>
          <p:cNvSpPr/>
          <p:nvPr/>
        </p:nvSpPr>
        <p:spPr>
          <a:xfrm>
            <a:off x="5680661" y="2125092"/>
            <a:ext cx="727533" cy="29691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161545C-1A2E-49F5-B0A8-779DD5E0A362}"/>
              </a:ext>
            </a:extLst>
          </p:cNvPr>
          <p:cNvGrpSpPr/>
          <p:nvPr/>
        </p:nvGrpSpPr>
        <p:grpSpPr>
          <a:xfrm>
            <a:off x="577473" y="3209167"/>
            <a:ext cx="3130585" cy="2471767"/>
            <a:chOff x="769964" y="3135888"/>
            <a:chExt cx="4174113" cy="32956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039796D-1516-4641-919F-DF404CB42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895600" y="3854515"/>
              <a:ext cx="2048477" cy="204847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6A51AEA-CA6A-439C-83E6-2C177B7B9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1764" y="3858070"/>
              <a:ext cx="2048477" cy="2050569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53E25EB-88B3-43E6-BAC4-B2B55F739C8A}"/>
                </a:ext>
              </a:extLst>
            </p:cNvPr>
            <p:cNvSpPr txBox="1"/>
            <p:nvPr/>
          </p:nvSpPr>
          <p:spPr>
            <a:xfrm>
              <a:off x="832936" y="3135888"/>
              <a:ext cx="411114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b="1" dirty="0">
                  <a:latin typeface="Arial" pitchFamily="34" charset="0"/>
                  <a:cs typeface="Arial" pitchFamily="34" charset="0"/>
                </a:rPr>
                <a:t>HT22 mt-GFP/</a:t>
              </a:r>
              <a:r>
                <a:rPr lang="en-US" sz="1350" b="1" dirty="0" err="1">
                  <a:latin typeface="Arial" pitchFamily="34" charset="0"/>
                  <a:cs typeface="Arial" pitchFamily="34" charset="0"/>
                </a:rPr>
                <a:t>mCherry</a:t>
              </a:r>
              <a:r>
                <a:rPr lang="en-US" sz="1350" b="1" dirty="0">
                  <a:latin typeface="Arial" pitchFamily="34" charset="0"/>
                  <a:cs typeface="Arial" pitchFamily="34" charset="0"/>
                </a:rPr>
                <a:t>-Parkin cells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0003D5-AA77-49E1-9814-B0D0D90A1284}"/>
                </a:ext>
              </a:extLst>
            </p:cNvPr>
            <p:cNvSpPr txBox="1"/>
            <p:nvPr/>
          </p:nvSpPr>
          <p:spPr>
            <a:xfrm>
              <a:off x="769964" y="5939135"/>
              <a:ext cx="275334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solidFill>
                    <a:srgbClr val="008000"/>
                  </a:solidFill>
                </a:rPr>
                <a:t>Green: GFP-Mitochondria  </a:t>
              </a:r>
            </a:p>
            <a:p>
              <a:r>
                <a:rPr lang="en-US" sz="900" b="1" dirty="0">
                  <a:solidFill>
                    <a:srgbClr val="FF0000"/>
                  </a:solidFill>
                </a:rPr>
                <a:t>Red: </a:t>
              </a:r>
              <a:r>
                <a:rPr lang="en-US" sz="900" b="1" dirty="0" err="1">
                  <a:solidFill>
                    <a:srgbClr val="FF0000"/>
                  </a:solidFill>
                </a:rPr>
                <a:t>mCherry</a:t>
              </a:r>
              <a:r>
                <a:rPr lang="en-US" sz="900" b="1" dirty="0">
                  <a:solidFill>
                    <a:srgbClr val="FF0000"/>
                  </a:solidFill>
                </a:rPr>
                <a:t>-Parkin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27D1D9-F53D-46EC-8EF5-D6601FE37B8F}"/>
                </a:ext>
              </a:extLst>
            </p:cNvPr>
            <p:cNvSpPr txBox="1"/>
            <p:nvPr/>
          </p:nvSpPr>
          <p:spPr>
            <a:xfrm>
              <a:off x="1420519" y="3505465"/>
              <a:ext cx="954107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rgbClr val="0000CC"/>
                  </a:solidFill>
                </a:rPr>
                <a:t>- FCCP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46657CB-7ED1-4A9F-899F-BDECE72C902B}"/>
                </a:ext>
              </a:extLst>
            </p:cNvPr>
            <p:cNvSpPr txBox="1"/>
            <p:nvPr/>
          </p:nvSpPr>
          <p:spPr>
            <a:xfrm>
              <a:off x="3344394" y="3499999"/>
              <a:ext cx="101181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rgbClr val="0000CC"/>
                  </a:solidFill>
                </a:rPr>
                <a:t>+ FCCP</a:t>
              </a: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EA6EEE47-F293-4612-A5B5-0DB850368C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8957" y="1885950"/>
            <a:ext cx="1856393" cy="198442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CF64CC41-7842-4FAE-B4C8-2D0DDF242B47}"/>
              </a:ext>
            </a:extLst>
          </p:cNvPr>
          <p:cNvSpPr/>
          <p:nvPr/>
        </p:nvSpPr>
        <p:spPr>
          <a:xfrm>
            <a:off x="7694526" y="2125092"/>
            <a:ext cx="719285" cy="29691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328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0"/>
    </mc:Choice>
    <mc:Fallback xmlns="">
      <p:transition spd="slow" advTm="70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4" grpId="0"/>
      <p:bldP spid="35" grpId="0"/>
      <p:bldP spid="9" grpId="0" animBg="1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2D82840-6BF3-486A-943A-A740F5A456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384231"/>
              </p:ext>
            </p:extLst>
          </p:nvPr>
        </p:nvGraphicFramePr>
        <p:xfrm>
          <a:off x="1315387" y="1589951"/>
          <a:ext cx="5733093" cy="323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5C2BD1DD-180E-33ED-0553-48388F20C2A8}"/>
              </a:ext>
            </a:extLst>
          </p:cNvPr>
          <p:cNvSpPr/>
          <p:nvPr/>
        </p:nvSpPr>
        <p:spPr>
          <a:xfrm>
            <a:off x="449465" y="2348122"/>
            <a:ext cx="330203" cy="241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1E0589-8BFF-C554-21B3-D816A169F51D}"/>
              </a:ext>
            </a:extLst>
          </p:cNvPr>
          <p:cNvSpPr txBox="1"/>
          <p:nvPr/>
        </p:nvSpPr>
        <p:spPr>
          <a:xfrm>
            <a:off x="205588" y="268095"/>
            <a:ext cx="873282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CBN Increases Lifespan in Adult Flies</a:t>
            </a:r>
          </a:p>
          <a:p>
            <a:r>
              <a:rPr lang="en-US" sz="1500" dirty="0"/>
              <a:t>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A81132-01AC-040A-CF16-90A6924636E5}"/>
              </a:ext>
            </a:extLst>
          </p:cNvPr>
          <p:cNvCxnSpPr/>
          <p:nvPr/>
        </p:nvCxnSpPr>
        <p:spPr>
          <a:xfrm flipV="1">
            <a:off x="5163654" y="2765349"/>
            <a:ext cx="0" cy="3677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356A0BB-2453-4740-B419-F697EBB8AD9F}"/>
              </a:ext>
            </a:extLst>
          </p:cNvPr>
          <p:cNvSpPr txBox="1"/>
          <p:nvPr/>
        </p:nvSpPr>
        <p:spPr>
          <a:xfrm>
            <a:off x="855759" y="5488014"/>
            <a:ext cx="397929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in collaboration with Kim Finley, SDSU</a:t>
            </a:r>
          </a:p>
        </p:txBody>
      </p:sp>
      <p:pic>
        <p:nvPicPr>
          <p:cNvPr id="18" name="Picture 17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9526CBCB-8DBA-9C43-935B-8FE45260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6" y="4782197"/>
            <a:ext cx="681549" cy="9512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4472D7A-0610-CF42-AA9F-012DE41ED3BD}"/>
              </a:ext>
            </a:extLst>
          </p:cNvPr>
          <p:cNvSpPr txBox="1"/>
          <p:nvPr/>
        </p:nvSpPr>
        <p:spPr>
          <a:xfrm>
            <a:off x="5166290" y="2833015"/>
            <a:ext cx="109793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+ 22.4% ***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DDD743-5E17-FD4E-9165-5A655D5A0E00}"/>
              </a:ext>
            </a:extLst>
          </p:cNvPr>
          <p:cNvSpPr txBox="1"/>
          <p:nvPr/>
        </p:nvSpPr>
        <p:spPr>
          <a:xfrm>
            <a:off x="7658100" y="3714750"/>
            <a:ext cx="51435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6CB21B-291F-5E4D-80FB-C171757CBCBD}"/>
              </a:ext>
            </a:extLst>
          </p:cNvPr>
          <p:cNvSpPr txBox="1"/>
          <p:nvPr/>
        </p:nvSpPr>
        <p:spPr>
          <a:xfrm>
            <a:off x="1543049" y="2408695"/>
            <a:ext cx="6115051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ok Antiqua" panose="02040602050305030304" pitchFamily="18" charset="0"/>
              </a:rPr>
              <a:t>Hypothesis: Compounds that inhibit the changes that occur in the aging brain can also increase lifespan (</a:t>
            </a:r>
            <a:r>
              <a:rPr lang="en-US" sz="28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geroneuroprotectors</a:t>
            </a:r>
            <a:r>
              <a:rPr lang="en-US" sz="2800" b="1" dirty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700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BEBE531D-BE74-4948-A6DB-B6957B88A278}"/>
              </a:ext>
            </a:extLst>
          </p:cNvPr>
          <p:cNvSpPr txBox="1">
            <a:spLocks/>
          </p:cNvSpPr>
          <p:nvPr/>
        </p:nvSpPr>
        <p:spPr bwMode="auto">
          <a:xfrm>
            <a:off x="396080" y="158808"/>
            <a:ext cx="8610600" cy="128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The Problem</a:t>
            </a:r>
            <a:br>
              <a:rPr lang="en-US" altLang="en-US" sz="2800" b="1" dirty="0">
                <a:solidFill>
                  <a:srgbClr val="000000"/>
                </a:solidFill>
                <a:latin typeface="Book Antiqua" panose="02040602050305030304" pitchFamily="18" charset="0"/>
              </a:rPr>
            </a:br>
            <a:endParaRPr lang="en-US" altLang="en-US" sz="2800" dirty="0">
              <a:solidFill>
                <a:srgbClr val="00648F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9B950671-6E2A-4149-9F28-8562C140F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01008"/>
            <a:ext cx="8610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ts val="1200"/>
              </a:spcBef>
              <a:spcAft>
                <a:spcPts val="1200"/>
              </a:spcAft>
              <a:buClr>
                <a:srgbClr val="00648F"/>
              </a:buClr>
            </a:pPr>
            <a:r>
              <a:rPr lang="en-US" altLang="en-US" sz="2400" dirty="0">
                <a:latin typeface="Book Antiqua" panose="02040602050305030304" pitchFamily="18" charset="0"/>
              </a:rPr>
              <a:t>Characterized by extensive </a:t>
            </a:r>
            <a:r>
              <a:rPr lang="en-US" altLang="en-US" sz="2400" b="1" dirty="0">
                <a:latin typeface="Book Antiqua" panose="02040602050305030304" pitchFamily="18" charset="0"/>
              </a:rPr>
              <a:t>synaptic loss</a:t>
            </a:r>
            <a:r>
              <a:rPr lang="en-US" altLang="en-US" sz="2400" dirty="0">
                <a:latin typeface="Book Antiqua" panose="02040602050305030304" pitchFamily="18" charset="0"/>
              </a:rPr>
              <a:t> and </a:t>
            </a:r>
            <a:r>
              <a:rPr lang="en-US" altLang="en-US" sz="2400" b="1" dirty="0">
                <a:latin typeface="Book Antiqua" panose="02040602050305030304" pitchFamily="18" charset="0"/>
              </a:rPr>
              <a:t>nerve cell death </a:t>
            </a:r>
            <a:r>
              <a:rPr lang="en-US" altLang="en-US" sz="2400" dirty="0">
                <a:latin typeface="Book Antiqua" panose="02040602050305030304" pitchFamily="18" charset="0"/>
              </a:rPr>
              <a:t>leading to brain atrophy</a:t>
            </a:r>
          </a:p>
        </p:txBody>
      </p:sp>
      <p:pic>
        <p:nvPicPr>
          <p:cNvPr id="16387" name="Picture 14" descr="brain_normal">
            <a:hlinkClick r:id="rId2"/>
            <a:extLst>
              <a:ext uri="{FF2B5EF4-FFF2-40B4-BE49-F238E27FC236}">
                <a16:creationId xmlns:a16="http://schemas.microsoft.com/office/drawing/2014/main" id="{2A22A8C9-C194-F04A-9C67-433B3B214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25488"/>
            <a:ext cx="1655763" cy="129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16" descr="brain_alz">
            <a:hlinkClick r:id="rId4"/>
            <a:extLst>
              <a:ext uri="{FF2B5EF4-FFF2-40B4-BE49-F238E27FC236}">
                <a16:creationId xmlns:a16="http://schemas.microsoft.com/office/drawing/2014/main" id="{B7BC5C0E-E289-A24A-8A4F-ADE00E819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124744"/>
            <a:ext cx="1541463" cy="1289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Text Box 18">
            <a:extLst>
              <a:ext uri="{FF2B5EF4-FFF2-40B4-BE49-F238E27FC236}">
                <a16:creationId xmlns:a16="http://schemas.microsoft.com/office/drawing/2014/main" id="{B959D39D-83AF-7F40-AD27-6627B8868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62150"/>
            <a:ext cx="1125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Book Antiqua" panose="02040602050305030304" pitchFamily="18" charset="0"/>
              </a:rPr>
              <a:t>Healthy</a:t>
            </a:r>
          </a:p>
        </p:txBody>
      </p:sp>
      <p:sp>
        <p:nvSpPr>
          <p:cNvPr id="16390" name="Text Box 19">
            <a:extLst>
              <a:ext uri="{FF2B5EF4-FFF2-40B4-BE49-F238E27FC236}">
                <a16:creationId xmlns:a16="http://schemas.microsoft.com/office/drawing/2014/main" id="{74ECDFE0-D10F-834C-A282-E1D0B126F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1905000"/>
            <a:ext cx="598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Book Antiqua" panose="02040602050305030304" pitchFamily="18" charset="0"/>
              </a:rPr>
              <a:t>AD</a:t>
            </a:r>
          </a:p>
        </p:txBody>
      </p:sp>
      <p:sp>
        <p:nvSpPr>
          <p:cNvPr id="16392" name="Rectangle 5">
            <a:extLst>
              <a:ext uri="{FF2B5EF4-FFF2-40B4-BE49-F238E27FC236}">
                <a16:creationId xmlns:a16="http://schemas.microsoft.com/office/drawing/2014/main" id="{2EFAF000-2434-794D-B78E-69C9652B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221088"/>
            <a:ext cx="86106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ts val="1200"/>
              </a:spcBef>
              <a:buClr>
                <a:srgbClr val="00648F"/>
              </a:buClr>
            </a:pPr>
            <a:r>
              <a:rPr lang="en-US" altLang="en-US" sz="2400" dirty="0">
                <a:latin typeface="Book Antiqua" panose="02040602050305030304" pitchFamily="18" charset="0"/>
              </a:rPr>
              <a:t>Clinical </a:t>
            </a:r>
            <a:r>
              <a:rPr lang="en-US" altLang="en-US" sz="2400" b="1" dirty="0">
                <a:latin typeface="Book Antiqua" panose="02040602050305030304" pitchFamily="18" charset="0"/>
              </a:rPr>
              <a:t>hallmarks of the disease </a:t>
            </a:r>
            <a:r>
              <a:rPr lang="en-US" altLang="en-US" sz="2400" dirty="0">
                <a:latin typeface="Book Antiqua" panose="02040602050305030304" pitchFamily="18" charset="0"/>
              </a:rPr>
              <a:t>are loss of </a:t>
            </a:r>
            <a:r>
              <a:rPr lang="en-US" altLang="en-US" sz="2400" b="1" dirty="0">
                <a:latin typeface="Book Antiqua" panose="02040602050305030304" pitchFamily="18" charset="0"/>
              </a:rPr>
              <a:t>memory </a:t>
            </a:r>
            <a:r>
              <a:rPr lang="en-US" altLang="en-US" sz="2400" dirty="0">
                <a:latin typeface="Book Antiqua" panose="02040602050305030304" pitchFamily="18" charset="0"/>
              </a:rPr>
              <a:t>and </a:t>
            </a:r>
            <a:r>
              <a:rPr lang="en-US" altLang="en-US" sz="2400" b="1" dirty="0">
                <a:latin typeface="Book Antiqua" panose="02040602050305030304" pitchFamily="18" charset="0"/>
              </a:rPr>
              <a:t>executive function</a:t>
            </a:r>
            <a:endParaRPr lang="en-US" altLang="en-US" sz="2400" dirty="0">
              <a:latin typeface="Book Antiqua" panose="02040602050305030304" pitchFamily="18" charset="0"/>
            </a:endParaRPr>
          </a:p>
          <a:p>
            <a:pPr algn="just">
              <a:spcBef>
                <a:spcPts val="1200"/>
              </a:spcBef>
              <a:buClr>
                <a:srgbClr val="00648F"/>
              </a:buClr>
              <a:buFont typeface="Wingdings" pitchFamily="2" charset="2"/>
              <a:buChar char="§"/>
            </a:pPr>
            <a:endParaRPr lang="en-US" altLang="en-US" sz="2400" dirty="0">
              <a:latin typeface="Book Antiqua" panose="02040602050305030304" pitchFamily="18" charset="0"/>
            </a:endParaRPr>
          </a:p>
        </p:txBody>
      </p:sp>
      <p:sp>
        <p:nvSpPr>
          <p:cNvPr id="16393" name="Slide Number Placeholder 1">
            <a:extLst>
              <a:ext uri="{FF2B5EF4-FFF2-40B4-BE49-F238E27FC236}">
                <a16:creationId xmlns:a16="http://schemas.microsoft.com/office/drawing/2014/main" id="{053423A9-4729-FB47-A3F0-D6126E18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D0C327-CB46-2442-80B9-AE9F615E434D}" type="slidenum">
              <a:rPr lang="en-US" altLang="en-US" sz="1200" b="1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b="1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47EAE4-2ABC-064A-A5DF-94FAA838F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722937"/>
            <a:ext cx="84883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chemeClr val="tx2"/>
              </a:buClr>
              <a:buFontTx/>
              <a:buNone/>
            </a:pPr>
            <a:endParaRPr lang="en-US" alt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D0AC20-791A-5E46-91CC-6D154CADF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708920"/>
            <a:ext cx="84883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Clr>
                <a:schemeClr val="tx2"/>
              </a:buClr>
            </a:pPr>
            <a:r>
              <a:rPr lang="en-US" altLang="en-US" sz="2400" b="1" dirty="0">
                <a:latin typeface="Book Antiqua" panose="02040602050305030304" pitchFamily="18" charset="0"/>
              </a:rPr>
              <a:t>   Leading cause of dementia</a:t>
            </a:r>
            <a:r>
              <a:rPr lang="en-US" altLang="en-US" sz="2400" dirty="0">
                <a:latin typeface="Book Antiqua" panose="02040602050305030304" pitchFamily="18" charset="0"/>
              </a:rPr>
              <a:t>.</a:t>
            </a:r>
            <a:r>
              <a:rPr lang="en-US" altLang="en-US" sz="2400" b="1" dirty="0">
                <a:latin typeface="Book Antiqua" panose="02040602050305030304" pitchFamily="18" charset="0"/>
              </a:rPr>
              <a:t> &gt;6.7 million people in US</a:t>
            </a:r>
            <a:r>
              <a:rPr lang="en-US" altLang="en-US" sz="2400" dirty="0">
                <a:latin typeface="Book Antiqua" panose="02040602050305030304" pitchFamily="18" charset="0"/>
              </a:rPr>
              <a:t>. 	Expected to rise to </a:t>
            </a:r>
            <a:r>
              <a:rPr lang="en-US" altLang="en-US" sz="2400" b="1" dirty="0">
                <a:latin typeface="Book Antiqua" panose="02040602050305030304" pitchFamily="18" charset="0"/>
              </a:rPr>
              <a:t>&gt;13.8 million by 2060</a:t>
            </a:r>
            <a:endParaRPr lang="en-US" alt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FC0937-432E-E741-B9FC-3225E59DD989}"/>
              </a:ext>
            </a:extLst>
          </p:cNvPr>
          <p:cNvSpPr txBox="1"/>
          <p:nvPr/>
        </p:nvSpPr>
        <p:spPr>
          <a:xfrm>
            <a:off x="1158081" y="1124744"/>
            <a:ext cx="67818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How do you identify new drug candidates for AD?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B645BA-1FAC-8F40-89FF-9BF56A165DDB}"/>
              </a:ext>
            </a:extLst>
          </p:cNvPr>
          <p:cNvSpPr txBox="1"/>
          <p:nvPr/>
        </p:nvSpPr>
        <p:spPr>
          <a:xfrm>
            <a:off x="304800" y="5661248"/>
            <a:ext cx="8849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Current therapies only transiently improve cognitive function or effects are not clinically significant (</a:t>
            </a:r>
            <a:r>
              <a:rPr lang="en-US" sz="2400" dirty="0" err="1">
                <a:solidFill>
                  <a:srgbClr val="000000"/>
                </a:solidFill>
                <a:latin typeface="Book Antiqua" panose="02040602050305030304" pitchFamily="18" charset="0"/>
              </a:rPr>
              <a:t>aducanamab</a:t>
            </a:r>
            <a:r>
              <a:rPr lang="en-US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9AC89B-6982-AA43-8F0D-9598C8A080BA}"/>
              </a:ext>
            </a:extLst>
          </p:cNvPr>
          <p:cNvSpPr txBox="1"/>
          <p:nvPr/>
        </p:nvSpPr>
        <p:spPr>
          <a:xfrm>
            <a:off x="282575" y="4941168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Book Antiqua" panose="02040602050305030304" pitchFamily="18" charset="0"/>
              </a:rPr>
              <a:t>There are no treatments to slow or stop the deterioration of nerve cells in AD</a:t>
            </a:r>
          </a:p>
        </p:txBody>
      </p:sp>
    </p:spTree>
    <p:extLst>
      <p:ext uri="{BB962C8B-B14F-4D97-AF65-F5344CB8AC3E}">
        <p14:creationId xmlns:p14="http://schemas.microsoft.com/office/powerpoint/2010/main" val="136176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4144400-6E20-9542-93E3-DAFF113FE697}"/>
              </a:ext>
            </a:extLst>
          </p:cNvPr>
          <p:cNvSpPr txBox="1"/>
          <p:nvPr/>
        </p:nvSpPr>
        <p:spPr>
          <a:xfrm>
            <a:off x="2771800" y="230224"/>
            <a:ext cx="4824536" cy="170713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00" b="1" dirty="0">
                <a:ea typeface="+mj-ea"/>
                <a:cs typeface="+mj-cs"/>
              </a:rPr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542691-CC66-3148-884C-602ACB5F5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Project 2</a:t>
            </a:r>
            <a:b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</a:br>
            <a:r>
              <a:rPr lang="en-US" sz="4000" b="1" dirty="0">
                <a:solidFill>
                  <a:schemeClr val="tx2"/>
                </a:solidFill>
                <a:latin typeface="Book Antiqua" panose="02040602050305030304" pitchFamily="18" charset="0"/>
              </a:rPr>
              <a:t>Strategy for Repurposing Drugs for Treating Aging and Dementia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546B322-973C-3D46-86D9-766D07E9539C}"/>
              </a:ext>
            </a:extLst>
          </p:cNvPr>
          <p:cNvSpPr txBox="1">
            <a:spLocks/>
          </p:cNvSpPr>
          <p:nvPr/>
        </p:nvSpPr>
        <p:spPr>
          <a:xfrm>
            <a:off x="493102" y="1935052"/>
            <a:ext cx="8229600" cy="5776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u="sng" dirty="0" err="1">
                <a:solidFill>
                  <a:schemeClr val="tx2"/>
                </a:solidFill>
                <a:latin typeface="Book Antiqua" panose="02040602050305030304" pitchFamily="18" charset="0"/>
              </a:rPr>
              <a:t>ReFrame</a:t>
            </a:r>
            <a:r>
              <a:rPr lang="en-US" sz="2800" b="1" u="sng" dirty="0">
                <a:solidFill>
                  <a:schemeClr val="tx2"/>
                </a:solidFill>
                <a:latin typeface="Book Antiqua" panose="02040602050305030304" pitchFamily="18" charset="0"/>
              </a:rPr>
              <a:t> Library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207A97A-88D1-5347-81D6-B4561566B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780928"/>
            <a:ext cx="8229600" cy="4209331"/>
          </a:xfrm>
        </p:spPr>
        <p:txBody>
          <a:bodyPr anchor="t"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5900" dirty="0">
                <a:latin typeface="Book Antiqua" panose="02040602050305030304" pitchFamily="18" charset="0"/>
              </a:rPr>
              <a:t>Drug repurposing library from </a:t>
            </a:r>
            <a:r>
              <a:rPr lang="en-US" sz="5900" dirty="0" err="1">
                <a:latin typeface="Book Antiqua" panose="02040602050305030304" pitchFamily="18" charset="0"/>
              </a:rPr>
              <a:t>Calibr</a:t>
            </a:r>
            <a:endParaRPr lang="en-US" sz="5900" dirty="0"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5900" dirty="0">
                <a:latin typeface="Book Antiqua" panose="02040602050305030304" pitchFamily="18" charset="0"/>
              </a:rPr>
              <a:t>Contains nearly all small molecules that have reached clinical development or undergone significant preclinical profiling</a:t>
            </a:r>
          </a:p>
          <a:p>
            <a:pPr>
              <a:lnSpc>
                <a:spcPct val="120000"/>
              </a:lnSpc>
            </a:pPr>
            <a:r>
              <a:rPr lang="en-US" sz="5900" dirty="0">
                <a:latin typeface="Book Antiqua" panose="02040602050305030304" pitchFamily="18" charset="0"/>
              </a:rPr>
              <a:t>Therefore, theoretically all compounds have optimized safety and pharmacokinetics</a:t>
            </a:r>
          </a:p>
          <a:p>
            <a:endParaRPr lang="en-US" sz="5900" dirty="0">
              <a:latin typeface="Book Antiqua" panose="02040602050305030304" pitchFamily="18" charset="0"/>
            </a:endParaRPr>
          </a:p>
          <a:p>
            <a:endParaRPr lang="en-US" sz="5900" dirty="0">
              <a:latin typeface="Book Antiqua" panose="02040602050305030304" pitchFamily="18" charset="0"/>
            </a:endParaRPr>
          </a:p>
          <a:p>
            <a:endParaRPr lang="en-US" sz="1125" dirty="0"/>
          </a:p>
        </p:txBody>
      </p:sp>
    </p:spTree>
    <p:extLst>
      <p:ext uri="{BB962C8B-B14F-4D97-AF65-F5344CB8AC3E}">
        <p14:creationId xmlns:p14="http://schemas.microsoft.com/office/powerpoint/2010/main" val="3114832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47CCF0-0589-AD47-A8D0-1AF197F46928}"/>
              </a:ext>
            </a:extLst>
          </p:cNvPr>
          <p:cNvSpPr txBox="1"/>
          <p:nvPr/>
        </p:nvSpPr>
        <p:spPr>
          <a:xfrm>
            <a:off x="226913" y="387773"/>
            <a:ext cx="713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Calibr</a:t>
            </a:r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ReFrame</a:t>
            </a:r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 Library Screen</a:t>
            </a:r>
          </a:p>
        </p:txBody>
      </p:sp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11B07FF2-BCDC-ED4B-9E8A-B233E74CB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719" y="3832907"/>
            <a:ext cx="3972944" cy="2047909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A36E8E6-D229-8242-B755-32A566FD87B0}"/>
              </a:ext>
            </a:extLst>
          </p:cNvPr>
          <p:cNvSpPr/>
          <p:nvPr/>
        </p:nvSpPr>
        <p:spPr>
          <a:xfrm>
            <a:off x="1856318" y="4243595"/>
            <a:ext cx="1079390" cy="34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4" name="Picture 43" descr="Diagram&#10;&#10;Description automatically generated">
            <a:extLst>
              <a:ext uri="{FF2B5EF4-FFF2-40B4-BE49-F238E27FC236}">
                <a16:creationId xmlns:a16="http://schemas.microsoft.com/office/drawing/2014/main" id="{126C1656-295F-D44E-95B8-7DC0DEC48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68" y="3043549"/>
            <a:ext cx="4522889" cy="201806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7432F6A4-93C8-7145-8001-3B1F319A7D80}"/>
              </a:ext>
            </a:extLst>
          </p:cNvPr>
          <p:cNvSpPr txBox="1"/>
          <p:nvPr/>
        </p:nvSpPr>
        <p:spPr>
          <a:xfrm>
            <a:off x="7363159" y="5902843"/>
            <a:ext cx="20313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Source: Promega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2576F18-E267-A242-B433-9CA179A3033B}"/>
              </a:ext>
            </a:extLst>
          </p:cNvPr>
          <p:cNvSpPr txBox="1"/>
          <p:nvPr/>
        </p:nvSpPr>
        <p:spPr>
          <a:xfrm>
            <a:off x="323528" y="1371676"/>
            <a:ext cx="81519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</a:rPr>
              <a:t>13,613 small molecules were tested for protection against </a:t>
            </a:r>
            <a:r>
              <a:rPr lang="en-US" sz="2000" dirty="0" err="1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</a:rPr>
              <a:t>oxytotic</a:t>
            </a:r>
            <a:r>
              <a:rPr lang="en-US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</a:rPr>
              <a:t> death in HT22 cells </a:t>
            </a:r>
            <a:endParaRPr lang="en-US" sz="2000" dirty="0">
              <a:latin typeface="Book Antiqua" panose="02040602050305030304" pitchFamily="18" charset="0"/>
            </a:endParaRPr>
          </a:p>
        </p:txBody>
      </p:sp>
      <p:graphicFrame>
        <p:nvGraphicFramePr>
          <p:cNvPr id="49" name="Table 49">
            <a:extLst>
              <a:ext uri="{FF2B5EF4-FFF2-40B4-BE49-F238E27FC236}">
                <a16:creationId xmlns:a16="http://schemas.microsoft.com/office/drawing/2014/main" id="{7C004ADD-1739-214A-9B3B-6531618D5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565886"/>
              </p:ext>
            </p:extLst>
          </p:nvPr>
        </p:nvGraphicFramePr>
        <p:xfrm>
          <a:off x="4770230" y="2636912"/>
          <a:ext cx="3972945" cy="9332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4315">
                  <a:extLst>
                    <a:ext uri="{9D8B030D-6E8A-4147-A177-3AD203B41FA5}">
                      <a16:colId xmlns:a16="http://schemas.microsoft.com/office/drawing/2014/main" val="1356552025"/>
                    </a:ext>
                  </a:extLst>
                </a:gridCol>
                <a:gridCol w="1324315">
                  <a:extLst>
                    <a:ext uri="{9D8B030D-6E8A-4147-A177-3AD203B41FA5}">
                      <a16:colId xmlns:a16="http://schemas.microsoft.com/office/drawing/2014/main" val="1764028104"/>
                    </a:ext>
                  </a:extLst>
                </a:gridCol>
                <a:gridCol w="1324315">
                  <a:extLst>
                    <a:ext uri="{9D8B030D-6E8A-4147-A177-3AD203B41FA5}">
                      <a16:colId xmlns:a16="http://schemas.microsoft.com/office/drawing/2014/main" val="1882905802"/>
                    </a:ext>
                  </a:extLst>
                </a:gridCol>
              </a:tblGrid>
              <a:tr h="437928">
                <a:tc>
                  <a:txBody>
                    <a:bodyPr/>
                    <a:lstStyle/>
                    <a:p>
                      <a:r>
                        <a:rPr lang="en-US" sz="1400" dirty="0" err="1"/>
                        <a:t>Oxytotic</a:t>
                      </a:r>
                      <a:r>
                        <a:rPr lang="en-US" sz="1400" dirty="0"/>
                        <a:t> insult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Number of Cells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Format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93629116"/>
                  </a:ext>
                </a:extLst>
              </a:tr>
              <a:tr h="383714">
                <a:tc>
                  <a:txBody>
                    <a:bodyPr/>
                    <a:lstStyle/>
                    <a:p>
                      <a:r>
                        <a:rPr lang="en-US" sz="1400" dirty="0"/>
                        <a:t>Erastin (1uM)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625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1,536 well plates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08806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26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47CCF0-0589-AD47-A8D0-1AF197F46928}"/>
              </a:ext>
            </a:extLst>
          </p:cNvPr>
          <p:cNvSpPr txBox="1"/>
          <p:nvPr/>
        </p:nvSpPr>
        <p:spPr>
          <a:xfrm>
            <a:off x="179512" y="404664"/>
            <a:ext cx="79468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ReFrame</a:t>
            </a:r>
            <a: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Oxytosis</a:t>
            </a:r>
            <a:r>
              <a:rPr lang="en-US" sz="3000" b="1" dirty="0">
                <a:solidFill>
                  <a:schemeClr val="tx2"/>
                </a:solidFill>
                <a:latin typeface="Book Antiqua" panose="02040602050305030304" pitchFamily="18" charset="0"/>
              </a:rPr>
              <a:t> Screen Results</a:t>
            </a:r>
          </a:p>
        </p:txBody>
      </p:sp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D1E2780B-8B90-4A4C-8D23-610BFB99F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18" y="1772816"/>
            <a:ext cx="3657600" cy="2181225"/>
          </a:xfrm>
          <a:prstGeom prst="rect">
            <a:avLst/>
          </a:prstGeom>
        </p:spPr>
      </p:pic>
      <p:pic>
        <p:nvPicPr>
          <p:cNvPr id="21" name="Picture 20" descr="Picture">
            <a:extLst>
              <a:ext uri="{FF2B5EF4-FFF2-40B4-BE49-F238E27FC236}">
                <a16:creationId xmlns:a16="http://schemas.microsoft.com/office/drawing/2014/main" id="{07FB57F0-4F9F-47D5-9ABD-65112484C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920" y="2236524"/>
            <a:ext cx="3071100" cy="1532813"/>
          </a:xfrm>
          <a:prstGeom prst="rect">
            <a:avLst/>
          </a:prstGeom>
        </p:spPr>
      </p:pic>
      <p:pic>
        <p:nvPicPr>
          <p:cNvPr id="60418" name="Picture 2" descr="Tryptanthrin | ≥99%(HPLC) | Selleck | Immunology &amp;amp; Inflammation related  chemical">
            <a:extLst>
              <a:ext uri="{FF2B5EF4-FFF2-40B4-BE49-F238E27FC236}">
                <a16:creationId xmlns:a16="http://schemas.microsoft.com/office/drawing/2014/main" id="{E5883E7F-8FDC-2F4A-9B66-0F3425BE9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816" y="958662"/>
            <a:ext cx="1545365" cy="103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D5CCDB-B278-B446-9150-E041AEC84406}"/>
              </a:ext>
            </a:extLst>
          </p:cNvPr>
          <p:cNvSpPr txBox="1"/>
          <p:nvPr/>
        </p:nvSpPr>
        <p:spPr>
          <a:xfrm>
            <a:off x="5079691" y="1286471"/>
            <a:ext cx="11140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err="1"/>
              <a:t>Tryptanthrin</a:t>
            </a:r>
            <a:endParaRPr lang="en-US" sz="13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DD7A40-698A-2E48-93FF-B5CFFDCD9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3266767"/>
            <a:ext cx="8543082" cy="1105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2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F8CCB-DF0B-3B43-98F3-788571D10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tx2"/>
                </a:solidFill>
                <a:latin typeface="Book Antiqua" panose="02040602050305030304" pitchFamily="18" charset="0"/>
              </a:rPr>
              <a:t>What is </a:t>
            </a:r>
            <a:r>
              <a:rPr lang="en-US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tryptanthrin</a:t>
            </a:r>
            <a:r>
              <a:rPr lang="en-US" b="1" dirty="0">
                <a:solidFill>
                  <a:schemeClr val="tx2"/>
                </a:solidFill>
                <a:latin typeface="Book Antiqua" panose="02040602050305030304" pitchFamily="18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F3B73-9BEF-D449-B964-DCDFA36A4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Book Antiqua" panose="02040602050305030304" pitchFamily="18" charset="0"/>
              </a:rPr>
              <a:t>Alkaloid from </a:t>
            </a:r>
            <a:r>
              <a:rPr lang="en-US" i="1" dirty="0" err="1">
                <a:latin typeface="Book Antiqua" panose="02040602050305030304" pitchFamily="18" charset="0"/>
              </a:rPr>
              <a:t>Isatis</a:t>
            </a:r>
            <a:r>
              <a:rPr lang="en-US" i="1" dirty="0">
                <a:latin typeface="Book Antiqua" panose="02040602050305030304" pitchFamily="18" charset="0"/>
              </a:rPr>
              <a:t> tinctoria </a:t>
            </a:r>
            <a:r>
              <a:rPr lang="en-US" dirty="0">
                <a:latin typeface="Book Antiqua" panose="02040602050305030304" pitchFamily="18" charset="0"/>
              </a:rPr>
              <a:t>L.</a:t>
            </a:r>
            <a:r>
              <a:rPr lang="en-US" i="1" dirty="0">
                <a:latin typeface="Book Antiqua" panose="02040602050305030304" pitchFamily="18" charset="0"/>
              </a:rPr>
              <a:t> </a:t>
            </a:r>
            <a:r>
              <a:rPr lang="en-US" dirty="0">
                <a:latin typeface="Book Antiqua" panose="02040602050305030304" pitchFamily="18" charset="0"/>
              </a:rPr>
              <a:t>(woad)</a:t>
            </a:r>
          </a:p>
          <a:p>
            <a:pPr lvl="1"/>
            <a:r>
              <a:rPr lang="en-US" dirty="0">
                <a:latin typeface="Book Antiqua" panose="02040602050305030304" pitchFamily="18" charset="0"/>
              </a:rPr>
              <a:t>Plant has a long history of use as medicinal herb and dye in Europe</a:t>
            </a:r>
          </a:p>
          <a:p>
            <a:pPr lvl="1"/>
            <a:r>
              <a:rPr lang="en-US" dirty="0">
                <a:latin typeface="Book Antiqua" panose="02040602050305030304" pitchFamily="18" charset="0"/>
              </a:rPr>
              <a:t>Related </a:t>
            </a:r>
            <a:r>
              <a:rPr lang="en-US" i="1" dirty="0" err="1">
                <a:latin typeface="Book Antiqua" panose="02040602050305030304" pitchFamily="18" charset="0"/>
              </a:rPr>
              <a:t>Isatis</a:t>
            </a:r>
            <a:r>
              <a:rPr lang="en-US" i="1" dirty="0">
                <a:latin typeface="Book Antiqua" panose="02040602050305030304" pitchFamily="18" charset="0"/>
              </a:rPr>
              <a:t> </a:t>
            </a:r>
            <a:r>
              <a:rPr lang="en-US" i="1" dirty="0" err="1">
                <a:latin typeface="Book Antiqua" panose="02040602050305030304" pitchFamily="18" charset="0"/>
              </a:rPr>
              <a:t>indigotica</a:t>
            </a:r>
            <a:r>
              <a:rPr lang="en-US" dirty="0">
                <a:latin typeface="Book Antiqua" panose="02040602050305030304" pitchFamily="18" charset="0"/>
              </a:rPr>
              <a:t> from China is used in TCM</a:t>
            </a:r>
          </a:p>
          <a:p>
            <a:r>
              <a:rPr lang="en-US" dirty="0">
                <a:latin typeface="Book Antiqua" panose="02040602050305030304" pitchFamily="18" charset="0"/>
              </a:rPr>
              <a:t>Also found in fungi, cold water marine bacteria and multiple higher plants</a:t>
            </a:r>
          </a:p>
          <a:p>
            <a:r>
              <a:rPr lang="en-US" dirty="0">
                <a:latin typeface="Book Antiqua" panose="02040602050305030304" pitchFamily="18" charset="0"/>
              </a:rPr>
              <a:t>Inhibits 5LOX and COX2 activity</a:t>
            </a:r>
          </a:p>
          <a:p>
            <a:r>
              <a:rPr lang="en-US" dirty="0">
                <a:latin typeface="Book Antiqua" panose="02040602050305030304" pitchFamily="18" charset="0"/>
              </a:rPr>
              <a:t>Also has anti-bacterial, anti-fungal and anti-protozoal activity</a:t>
            </a:r>
          </a:p>
          <a:p>
            <a:r>
              <a:rPr lang="en-US" dirty="0">
                <a:latin typeface="Book Antiqua" panose="02040602050305030304" pitchFamily="18" charset="0"/>
              </a:rPr>
              <a:t>Previous studies indicate high oral absorption and excellent BBB penetration</a:t>
            </a:r>
          </a:p>
        </p:txBody>
      </p:sp>
    </p:spTree>
    <p:extLst>
      <p:ext uri="{BB962C8B-B14F-4D97-AF65-F5344CB8AC3E}">
        <p14:creationId xmlns:p14="http://schemas.microsoft.com/office/powerpoint/2010/main" val="941534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04365" y="1730014"/>
            <a:ext cx="21353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0090"/>
                </a:solidFill>
              </a:rPr>
              <a:t>Library of plant extracts with medicinal relevance</a:t>
            </a:r>
            <a:endParaRPr lang="en-US" b="1" dirty="0">
              <a:solidFill>
                <a:srgbClr val="000090"/>
              </a:solidFill>
            </a:endParaRPr>
          </a:p>
        </p:txBody>
      </p:sp>
      <p:pic>
        <p:nvPicPr>
          <p:cNvPr id="25" name="Picture 5" descr="11099.jpg"/>
          <p:cNvPicPr>
            <a:picLocks noChangeAspect="1"/>
          </p:cNvPicPr>
          <p:nvPr/>
        </p:nvPicPr>
        <p:blipFill>
          <a:blip r:embed="rId2" cstate="screen">
            <a:lum bright="-5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61" y="1124744"/>
            <a:ext cx="691524" cy="57514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pic>
        <p:nvPicPr>
          <p:cNvPr id="26" name="Picture 25" descr="book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23" y="1192859"/>
            <a:ext cx="552634" cy="4821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751" y="3065283"/>
            <a:ext cx="2868002" cy="5173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17852E-E9CF-8B59-F29E-E84E7BDA7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20" y="44624"/>
            <a:ext cx="264602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Project 3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49A2D5-7B5F-FF69-C405-052E915DA1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5776" y="291046"/>
            <a:ext cx="6079338" cy="23458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6A83B2-4893-781C-FCFA-3EFBF689E19C}"/>
              </a:ext>
            </a:extLst>
          </p:cNvPr>
          <p:cNvSpPr/>
          <p:nvPr/>
        </p:nvSpPr>
        <p:spPr>
          <a:xfrm>
            <a:off x="1681428" y="3695380"/>
            <a:ext cx="14394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  <a:latin typeface="Book Antiqua"/>
                <a:cs typeface="Book Antiqua"/>
              </a:rPr>
              <a:t>(&gt;350 plants)</a:t>
            </a:r>
            <a:endParaRPr lang="en-US" sz="1400" b="1" dirty="0">
              <a:latin typeface="Book Antiqua"/>
              <a:cs typeface="Book Antiqu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B03F9B-1383-221C-E9E2-A53371E87E33}"/>
              </a:ext>
            </a:extLst>
          </p:cNvPr>
          <p:cNvSpPr/>
          <p:nvPr/>
        </p:nvSpPr>
        <p:spPr>
          <a:xfrm>
            <a:off x="4761666" y="2917954"/>
            <a:ext cx="1224097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Phenotypic screening</a:t>
            </a:r>
          </a:p>
        </p:txBody>
      </p:sp>
      <p:pic>
        <p:nvPicPr>
          <p:cNvPr id="10" name="Picture 9" descr="96 well assay plate.jpg">
            <a:extLst>
              <a:ext uri="{FF2B5EF4-FFF2-40B4-BE49-F238E27FC236}">
                <a16:creationId xmlns:a16="http://schemas.microsoft.com/office/drawing/2014/main" id="{D7E2E9FD-BEFB-D0A7-230B-0E33F99369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176" y="2869462"/>
            <a:ext cx="691221" cy="517571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Picture 10" descr="chocellspositive.jpg">
            <a:extLst>
              <a:ext uri="{FF2B5EF4-FFF2-40B4-BE49-F238E27FC236}">
                <a16:creationId xmlns:a16="http://schemas.microsoft.com/office/drawing/2014/main" id="{F1740103-935B-C02F-955B-D24616FD5E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1624" y="3224244"/>
            <a:ext cx="614672" cy="442564"/>
          </a:xfrm>
          <a:prstGeom prst="rect">
            <a:avLst/>
          </a:prstGeom>
          <a:ln>
            <a:noFill/>
          </a:ln>
        </p:spPr>
      </p:pic>
      <p:sp>
        <p:nvSpPr>
          <p:cNvPr id="12" name="Down Arrow 11">
            <a:extLst>
              <a:ext uri="{FF2B5EF4-FFF2-40B4-BE49-F238E27FC236}">
                <a16:creationId xmlns:a16="http://schemas.microsoft.com/office/drawing/2014/main" id="{5717CE1C-2014-F5C0-859D-3DCCF3D2FD45}"/>
              </a:ext>
            </a:extLst>
          </p:cNvPr>
          <p:cNvSpPr/>
          <p:nvPr/>
        </p:nvSpPr>
        <p:spPr>
          <a:xfrm rot="16200000">
            <a:off x="4346925" y="3017494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74ACB8-03BC-90F5-234B-4EE05B848F78}"/>
              </a:ext>
            </a:extLst>
          </p:cNvPr>
          <p:cNvSpPr/>
          <p:nvPr/>
        </p:nvSpPr>
        <p:spPr>
          <a:xfrm>
            <a:off x="5292080" y="4129916"/>
            <a:ext cx="2050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400" i="1" kern="0" dirty="0">
                <a:latin typeface="Book Antiqua"/>
                <a:cs typeface="Book Antiqua"/>
              </a:rPr>
              <a:t>Eriodictyon californicum </a:t>
            </a:r>
            <a:r>
              <a:rPr lang="en-US" sz="1400" kern="0" dirty="0">
                <a:latin typeface="Book Antiqua"/>
                <a:cs typeface="Book Antiqua"/>
              </a:rPr>
              <a:t>– </a:t>
            </a:r>
            <a:r>
              <a:rPr lang="en-US" sz="1400" b="1" kern="0" dirty="0">
                <a:latin typeface="Book Antiqua"/>
                <a:cs typeface="Book Antiqua"/>
              </a:rPr>
              <a:t>Yerba Santa</a:t>
            </a:r>
            <a:endParaRPr lang="en-US" sz="1400" b="1" i="1" kern="0" dirty="0">
              <a:latin typeface="Book Antiqua"/>
              <a:ea typeface="Lucida Grande"/>
              <a:cs typeface="Book Antiqua"/>
            </a:endParaRPr>
          </a:p>
        </p:txBody>
      </p:sp>
      <p:pic>
        <p:nvPicPr>
          <p:cNvPr id="19" name="Picture 18" descr="Yerba-Santa.jpg">
            <a:extLst>
              <a:ext uri="{FF2B5EF4-FFF2-40B4-BE49-F238E27FC236}">
                <a16:creationId xmlns:a16="http://schemas.microsoft.com/office/drawing/2014/main" id="{047FCB7D-698E-00CE-80C9-C4D92D09CC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1208" y="3884400"/>
            <a:ext cx="1021582" cy="875642"/>
          </a:xfrm>
          <a:prstGeom prst="rect">
            <a:avLst/>
          </a:prstGeom>
        </p:spPr>
      </p:pic>
      <p:pic>
        <p:nvPicPr>
          <p:cNvPr id="22" name="Picture 21" descr="California_in_United_States.svg.png">
            <a:extLst>
              <a:ext uri="{FF2B5EF4-FFF2-40B4-BE49-F238E27FC236}">
                <a16:creationId xmlns:a16="http://schemas.microsoft.com/office/drawing/2014/main" id="{9DC733E6-1C94-23AF-A039-F4B2FC6E1E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728" y="3787842"/>
            <a:ext cx="1479097" cy="91556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D47F00E-83CA-8073-AE46-BF32C618D887}"/>
              </a:ext>
            </a:extLst>
          </p:cNvPr>
          <p:cNvSpPr/>
          <p:nvPr/>
        </p:nvSpPr>
        <p:spPr>
          <a:xfrm>
            <a:off x="637211" y="5334506"/>
            <a:ext cx="3471188" cy="254734"/>
          </a:xfrm>
          <a:prstGeom prst="rect">
            <a:avLst/>
          </a:prstGeom>
          <a:noFill/>
          <a:ln w="2222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6C449-402E-0141-945B-3C49B80DFF5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082" y="4783908"/>
            <a:ext cx="8683835" cy="1498644"/>
          </a:xfrm>
          <a:prstGeom prst="rect">
            <a:avLst/>
          </a:prstGeom>
        </p:spPr>
      </p:pic>
      <p:sp>
        <p:nvSpPr>
          <p:cNvPr id="27" name="Down Arrow 26">
            <a:extLst>
              <a:ext uri="{FF2B5EF4-FFF2-40B4-BE49-F238E27FC236}">
                <a16:creationId xmlns:a16="http://schemas.microsoft.com/office/drawing/2014/main" id="{664C8D13-230A-D842-9020-5183E3A909E8}"/>
              </a:ext>
            </a:extLst>
          </p:cNvPr>
          <p:cNvSpPr/>
          <p:nvPr/>
        </p:nvSpPr>
        <p:spPr>
          <a:xfrm rot="2434368">
            <a:off x="5559712" y="3578638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32A4DD-D200-AD4E-B60F-18BBCF3EB6D6}"/>
              </a:ext>
            </a:extLst>
          </p:cNvPr>
          <p:cNvSpPr/>
          <p:nvPr/>
        </p:nvSpPr>
        <p:spPr>
          <a:xfrm>
            <a:off x="1777829" y="1565168"/>
            <a:ext cx="5842171" cy="291381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GB" sz="2400" b="1" dirty="0">
                <a:solidFill>
                  <a:srgbClr val="FF0000"/>
                </a:solidFill>
                <a:latin typeface="Book Antiqua"/>
              </a:rPr>
              <a:t>Yerba Santa</a:t>
            </a:r>
          </a:p>
          <a:p>
            <a:pPr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GB" sz="2400" dirty="0">
                <a:solidFill>
                  <a:srgbClr val="FF0000"/>
                </a:solidFill>
                <a:latin typeface="Book Antiqua"/>
              </a:rPr>
              <a:t>Used to treat an array of illnesses, some directly associated with aging, including </a:t>
            </a:r>
            <a:r>
              <a:rPr lang="en-GB" sz="2400" b="1" dirty="0">
                <a:solidFill>
                  <a:srgbClr val="FF0000"/>
                </a:solidFill>
                <a:latin typeface="Book Antiqua"/>
              </a:rPr>
              <a:t>rheumatism</a:t>
            </a:r>
            <a:r>
              <a:rPr lang="en-GB" sz="2400" dirty="0">
                <a:solidFill>
                  <a:srgbClr val="FF0000"/>
                </a:solidFill>
                <a:latin typeface="Book Antiqua"/>
              </a:rPr>
              <a:t>, </a:t>
            </a:r>
            <a:r>
              <a:rPr lang="en-GB" sz="2400" b="1" dirty="0">
                <a:solidFill>
                  <a:srgbClr val="FF0000"/>
                </a:solidFill>
                <a:latin typeface="Book Antiqua"/>
              </a:rPr>
              <a:t>headaches</a:t>
            </a:r>
            <a:r>
              <a:rPr lang="en-GB" sz="2400" dirty="0">
                <a:solidFill>
                  <a:srgbClr val="FF0000"/>
                </a:solidFill>
                <a:latin typeface="Book Antiqua"/>
              </a:rPr>
              <a:t>, </a:t>
            </a:r>
            <a:r>
              <a:rPr lang="en-GB" sz="2400" b="1" dirty="0">
                <a:solidFill>
                  <a:srgbClr val="FF0000"/>
                </a:solidFill>
                <a:latin typeface="Book Antiqua"/>
              </a:rPr>
              <a:t>inflammation</a:t>
            </a:r>
            <a:r>
              <a:rPr lang="en-GB" sz="2400" dirty="0">
                <a:solidFill>
                  <a:srgbClr val="FF0000"/>
                </a:solidFill>
                <a:latin typeface="Book Antiqua"/>
              </a:rPr>
              <a:t> and </a:t>
            </a:r>
            <a:r>
              <a:rPr lang="en-GB" sz="2400" b="1" dirty="0">
                <a:solidFill>
                  <a:srgbClr val="FF0000"/>
                </a:solidFill>
                <a:latin typeface="Book Antiqua"/>
              </a:rPr>
              <a:t>respiratory complications </a:t>
            </a:r>
            <a:r>
              <a:rPr lang="en-GB" sz="2400" dirty="0">
                <a:solidFill>
                  <a:srgbClr val="FF0000"/>
                </a:solidFill>
                <a:latin typeface="Book Antiqua"/>
              </a:rPr>
              <a:t>such as asthma, cough, and lung infections (</a:t>
            </a:r>
            <a:r>
              <a:rPr lang="en-GB" sz="2400" dirty="0" err="1">
                <a:solidFill>
                  <a:srgbClr val="FF0000"/>
                </a:solidFill>
                <a:latin typeface="Book Antiqua"/>
              </a:rPr>
              <a:t>Moerman</a:t>
            </a:r>
            <a:r>
              <a:rPr lang="en-GB" sz="2400" dirty="0">
                <a:solidFill>
                  <a:srgbClr val="FF0000"/>
                </a:solidFill>
                <a:latin typeface="Book Antiqua"/>
              </a:rPr>
              <a:t>, 2009). </a:t>
            </a:r>
          </a:p>
          <a:p>
            <a:pPr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endParaRPr lang="en-US" sz="1500" dirty="0">
              <a:latin typeface="Book Antiqu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2C1167-6A16-CF4E-9F2E-7890E8651C44}"/>
              </a:ext>
            </a:extLst>
          </p:cNvPr>
          <p:cNvSpPr/>
          <p:nvPr/>
        </p:nvSpPr>
        <p:spPr>
          <a:xfrm>
            <a:off x="266026" y="5589240"/>
            <a:ext cx="8525961" cy="18288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6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8" grpId="0"/>
      <p:bldP spid="23" grpId="0" animBg="1"/>
      <p:bldP spid="27" grpId="0" animBg="1"/>
      <p:bldP spid="28" grpId="0" animBg="1"/>
      <p:bldP spid="28" grpId="1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50745D2-8DCE-BC41-8C9E-DC0FF1ABEE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1335" y="4433942"/>
            <a:ext cx="844711" cy="1188749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DEF5CB5C-2F13-DB41-B340-164A3EF86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390" y="2132856"/>
            <a:ext cx="5976664" cy="38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i="1" dirty="0">
                <a:latin typeface="Book Antiqua"/>
                <a:cs typeface="Book Antiqua"/>
              </a:rPr>
              <a:t>The </a:t>
            </a:r>
            <a:r>
              <a:rPr lang="en-US" b="1" i="1" dirty="0">
                <a:solidFill>
                  <a:srgbClr val="399266"/>
                </a:solidFill>
                <a:latin typeface="Book Antiqua"/>
                <a:cs typeface="Book Antiqua"/>
              </a:rPr>
              <a:t>herbarium</a:t>
            </a:r>
            <a:r>
              <a:rPr lang="en-US" i="1" dirty="0">
                <a:latin typeface="Book Antiqua"/>
                <a:cs typeface="Book Antiqua"/>
              </a:rPr>
              <a:t> at the San Diego Natural History Museum</a:t>
            </a:r>
          </a:p>
          <a:p>
            <a:pPr lvl="0"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dirty="0">
                <a:latin typeface="Book Antiqua"/>
                <a:cs typeface="Book Antiqua"/>
              </a:rPr>
              <a:t> </a:t>
            </a:r>
            <a:endParaRPr kumimoji="0" lang="en-US" b="0" i="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pic>
        <p:nvPicPr>
          <p:cNvPr id="13" name="Picture 12" descr="Screenshot 2019-10-04 at 15.44.08.png">
            <a:extLst>
              <a:ext uri="{FF2B5EF4-FFF2-40B4-BE49-F238E27FC236}">
                <a16:creationId xmlns:a16="http://schemas.microsoft.com/office/drawing/2014/main" id="{0E071647-2F56-1747-9612-E9CC481D0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0" y="2132856"/>
            <a:ext cx="2133600" cy="4629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5127ACD-E744-8D4D-8711-2E4FD3427C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3200" y="2643096"/>
            <a:ext cx="2133600" cy="100192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969D3A4-A48D-7346-A50B-0714D4F8AE30}"/>
              </a:ext>
            </a:extLst>
          </p:cNvPr>
          <p:cNvSpPr/>
          <p:nvPr/>
        </p:nvSpPr>
        <p:spPr>
          <a:xfrm>
            <a:off x="2573865" y="2956532"/>
            <a:ext cx="2664296" cy="112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dirty="0">
                <a:latin typeface="Book Antiqua"/>
              </a:rPr>
              <a:t>~ </a:t>
            </a:r>
            <a:r>
              <a:rPr lang="en-US" sz="1600" b="1" dirty="0">
                <a:latin typeface="Book Antiqua"/>
              </a:rPr>
              <a:t>275,000 specimens </a:t>
            </a:r>
            <a:r>
              <a:rPr lang="en-GB" sz="1600" dirty="0">
                <a:latin typeface="Book Antiqua"/>
              </a:rPr>
              <a:t>native and naturalized plants of the southwestern US and </a:t>
            </a:r>
            <a:r>
              <a:rPr lang="en-GB" sz="1600" dirty="0" err="1">
                <a:latin typeface="Book Antiqua"/>
              </a:rPr>
              <a:t>northwestern</a:t>
            </a:r>
            <a:r>
              <a:rPr lang="en-GB" sz="1600" dirty="0">
                <a:latin typeface="Book Antiqua"/>
              </a:rPr>
              <a:t> Mexico.</a:t>
            </a:r>
            <a:endParaRPr lang="en-US" sz="1600" dirty="0">
              <a:latin typeface="Book Antiqua"/>
            </a:endParaRPr>
          </a:p>
        </p:txBody>
      </p:sp>
      <p:pic>
        <p:nvPicPr>
          <p:cNvPr id="16" name="Picture 15" descr="herbarium-specimen-sheets-montage-header-600x450.jpg">
            <a:extLst>
              <a:ext uri="{FF2B5EF4-FFF2-40B4-BE49-F238E27FC236}">
                <a16:creationId xmlns:a16="http://schemas.microsoft.com/office/drawing/2014/main" id="{29B195A8-4AB8-554B-832A-6B4D05578C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633" y="2708920"/>
            <a:ext cx="1978805" cy="137390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6CD760B-026B-CB43-B0B9-5CB13CDF8699}"/>
              </a:ext>
            </a:extLst>
          </p:cNvPr>
          <p:cNvSpPr/>
          <p:nvPr/>
        </p:nvSpPr>
        <p:spPr>
          <a:xfrm>
            <a:off x="1691680" y="5868561"/>
            <a:ext cx="10272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600" b="1" kern="0" dirty="0">
                <a:latin typeface="Book Antiqua"/>
                <a:cs typeface="Book Antiqua"/>
              </a:rPr>
              <a:t>Jon Rebman</a:t>
            </a:r>
            <a:endParaRPr lang="en-US" sz="1600" b="1" kern="0" dirty="0">
              <a:latin typeface="Book Antiqua"/>
              <a:ea typeface="Lucida Grande"/>
              <a:cs typeface="Book Antiqua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39761D6-7288-1248-9B0B-2D6C147332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4869160"/>
            <a:ext cx="1223516" cy="1587206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7D1CAFB-D268-F047-B703-6F4951C28EDC}"/>
              </a:ext>
            </a:extLst>
          </p:cNvPr>
          <p:cNvCxnSpPr>
            <a:cxnSpLocks/>
          </p:cNvCxnSpPr>
          <p:nvPr/>
        </p:nvCxnSpPr>
        <p:spPr>
          <a:xfrm>
            <a:off x="1691464" y="4320009"/>
            <a:ext cx="641059" cy="470247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6B7821B-978C-2C45-893C-74FFE92D5548}"/>
              </a:ext>
            </a:extLst>
          </p:cNvPr>
          <p:cNvCxnSpPr>
            <a:cxnSpLocks/>
          </p:cNvCxnSpPr>
          <p:nvPr/>
        </p:nvCxnSpPr>
        <p:spPr>
          <a:xfrm>
            <a:off x="3417122" y="5172658"/>
            <a:ext cx="753020" cy="11710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836A9879-5094-DD49-AFEE-13DBBA50225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959" b="97668" l="1481" r="96667">
                        <a14:foregroundMark x1="7037" y1="13731" x2="9259" y2="13731"/>
                        <a14:foregroundMark x1="1481" y1="6218" x2="4815" y2="7513"/>
                        <a14:foregroundMark x1="87037" y1="88342" x2="96667" y2="97927"/>
                        <a14:foregroundMark x1="49630" y1="59585" x2="49630" y2="59585"/>
                        <a14:backgroundMark x1="85556" y1="21244" x2="74074" y2="28756"/>
                        <a14:backgroundMark x1="73333" y1="38342" x2="58148" y2="33938"/>
                        <a14:backgroundMark x1="63333" y1="42487" x2="63333" y2="42487"/>
                        <a14:backgroundMark x1="22222" y1="60104" x2="22222" y2="60104"/>
                        <a14:backgroundMark x1="30741" y1="57513" x2="30741" y2="57513"/>
                        <a14:backgroundMark x1="31481" y1="91969" x2="37407" y2="93782"/>
                        <a14:backgroundMark x1="43333" y1="74611" x2="43333" y2="74611"/>
                        <a14:backgroundMark x1="44074" y1="69689" x2="44074" y2="696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524514">
            <a:off x="4054131" y="4637451"/>
            <a:ext cx="878098" cy="1250816"/>
          </a:xfrm>
          <a:prstGeom prst="rect">
            <a:avLst/>
          </a:prstGeom>
          <a:ln>
            <a:noFill/>
          </a:ln>
          <a:effectLst/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82D5D75-38AA-B845-9DC3-70B0A88415A4}"/>
              </a:ext>
            </a:extLst>
          </p:cNvPr>
          <p:cNvCxnSpPr>
            <a:cxnSpLocks/>
          </p:cNvCxnSpPr>
          <p:nvPr/>
        </p:nvCxnSpPr>
        <p:spPr>
          <a:xfrm flipV="1">
            <a:off x="4791423" y="5039938"/>
            <a:ext cx="674863" cy="169284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5">
            <a:extLst>
              <a:ext uri="{FF2B5EF4-FFF2-40B4-BE49-F238E27FC236}">
                <a16:creationId xmlns:a16="http://schemas.microsoft.com/office/drawing/2014/main" id="{875FB5A1-74F9-BE4C-9A65-30ACBA269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0217" y="4686587"/>
            <a:ext cx="1249602" cy="54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400" b="1" kern="0" dirty="0">
                <a:latin typeface="Book Antiqua"/>
                <a:cs typeface="Book Antiqua"/>
              </a:rPr>
              <a:t>One leaf extraction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sp>
        <p:nvSpPr>
          <p:cNvPr id="40" name="Rectangle 5">
            <a:extLst>
              <a:ext uri="{FF2B5EF4-FFF2-40B4-BE49-F238E27FC236}">
                <a16:creationId xmlns:a16="http://schemas.microsoft.com/office/drawing/2014/main" id="{7CB641BD-7820-0F4D-BFE8-6C39EA9DB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2358" y="4758595"/>
            <a:ext cx="1108264" cy="53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400" b="1" kern="0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Phenotypic screening</a:t>
            </a:r>
            <a:endParaRPr kumimoji="0" lang="en-US" sz="1400" b="1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 Antiqua"/>
              <a:cs typeface="Book Antiqua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E021A58-72FC-B346-B791-1515AE954C9E}"/>
              </a:ext>
            </a:extLst>
          </p:cNvPr>
          <p:cNvCxnSpPr>
            <a:cxnSpLocks/>
          </p:cNvCxnSpPr>
          <p:nvPr/>
        </p:nvCxnSpPr>
        <p:spPr>
          <a:xfrm>
            <a:off x="6607944" y="4929526"/>
            <a:ext cx="730550" cy="117101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5">
            <a:extLst>
              <a:ext uri="{FF2B5EF4-FFF2-40B4-BE49-F238E27FC236}">
                <a16:creationId xmlns:a16="http://schemas.microsoft.com/office/drawing/2014/main" id="{248EAF06-90CE-834C-B4F7-2BC462C1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278" y="5202559"/>
            <a:ext cx="1249602" cy="34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400" b="1" kern="0" dirty="0">
                <a:solidFill>
                  <a:srgbClr val="CE3742"/>
                </a:solidFill>
                <a:latin typeface="Book Antiqua"/>
                <a:cs typeface="Book Antiqua"/>
              </a:rPr>
              <a:t>100-800 mg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CE3742"/>
              </a:solidFill>
              <a:effectLst/>
              <a:uLnTx/>
              <a:uFillTx/>
              <a:latin typeface="Book Antiqua"/>
              <a:cs typeface="Book Antiqua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95477A9-451C-D78F-CF2B-106D20333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20" y="44624"/>
            <a:ext cx="264602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Project 4</a:t>
            </a:r>
          </a:p>
        </p:txBody>
      </p:sp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84F60753-7674-86D7-110A-04A6AED2B8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0916" y="243969"/>
            <a:ext cx="4349019" cy="140443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34AABAA9-3EA1-F174-2F89-A316A4E130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5462" y="249094"/>
            <a:ext cx="1773562" cy="549676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B645C914-7869-5526-7FEC-D2DFDDD48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5389" y="1612397"/>
            <a:ext cx="1337090" cy="32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000" b="1" kern="0" dirty="0">
                <a:latin typeface="Book Antiqua"/>
                <a:cs typeface="Book Antiqua"/>
              </a:rPr>
              <a:t>2020 Mar 10;11:208</a:t>
            </a:r>
          </a:p>
        </p:txBody>
      </p:sp>
      <p:pic>
        <p:nvPicPr>
          <p:cNvPr id="8" name="Picture 7" descr="96 well assay plate.jpg">
            <a:extLst>
              <a:ext uri="{FF2B5EF4-FFF2-40B4-BE49-F238E27FC236}">
                <a16:creationId xmlns:a16="http://schemas.microsoft.com/office/drawing/2014/main" id="{2DF89CE4-494E-95F6-A298-547568D8F7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0312" y="5398112"/>
            <a:ext cx="691221" cy="517571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8" descr="chocellspositive.jpg">
            <a:extLst>
              <a:ext uri="{FF2B5EF4-FFF2-40B4-BE49-F238E27FC236}">
                <a16:creationId xmlns:a16="http://schemas.microsoft.com/office/drawing/2014/main" id="{E93CA67B-A345-9AEE-6053-7169DF8F12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5760" y="5752894"/>
            <a:ext cx="614672" cy="44256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539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  <p:bldP spid="40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39F81-53A5-FF44-8330-C44C9B007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31534"/>
            <a:ext cx="5039752" cy="34854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F186FB-E780-9D42-A4D5-EF95712279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7035" y="488168"/>
            <a:ext cx="1900517" cy="308484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6F47676-EA21-744C-9C96-2172791509F8}"/>
              </a:ext>
            </a:extLst>
          </p:cNvPr>
          <p:cNvSpPr/>
          <p:nvPr/>
        </p:nvSpPr>
        <p:spPr>
          <a:xfrm>
            <a:off x="4546768" y="1837040"/>
            <a:ext cx="432048" cy="216024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6FEA2CC-4A75-D84F-BA76-7141AB376760}"/>
              </a:ext>
            </a:extLst>
          </p:cNvPr>
          <p:cNvSpPr/>
          <p:nvPr/>
        </p:nvSpPr>
        <p:spPr>
          <a:xfrm>
            <a:off x="4780448" y="546720"/>
            <a:ext cx="432048" cy="216024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ABEACE8-6AD6-B847-BCD0-BCDB2C08E8DA}"/>
              </a:ext>
            </a:extLst>
          </p:cNvPr>
          <p:cNvCxnSpPr/>
          <p:nvPr/>
        </p:nvCxnSpPr>
        <p:spPr>
          <a:xfrm flipV="1">
            <a:off x="5435288" y="692696"/>
            <a:ext cx="0" cy="2880320"/>
          </a:xfrm>
          <a:prstGeom prst="straightConnector1">
            <a:avLst/>
          </a:prstGeom>
          <a:ln>
            <a:solidFill>
              <a:srgbClr val="399266"/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5">
            <a:extLst>
              <a:ext uri="{FF2B5EF4-FFF2-40B4-BE49-F238E27FC236}">
                <a16:creationId xmlns:a16="http://schemas.microsoft.com/office/drawing/2014/main" id="{AFFA2545-335E-8847-A832-118A23D9E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1005" y="548680"/>
            <a:ext cx="31617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b="1" i="1" kern="0" dirty="0">
                <a:latin typeface="Book Antiqua"/>
                <a:cs typeface="Book Antiqua"/>
              </a:rPr>
              <a:t>+</a:t>
            </a:r>
            <a:endParaRPr kumimoji="0" lang="en-US" sz="16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EEB9D683-77DA-A84D-B700-86D436DD8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3356992"/>
            <a:ext cx="31617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cs typeface="Book Antiqua"/>
              </a:rPr>
              <a:t>-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E29D8D8-717A-F048-B40F-7E8243B119B4}"/>
              </a:ext>
            </a:extLst>
          </p:cNvPr>
          <p:cNvCxnSpPr>
            <a:cxnSpLocks/>
          </p:cNvCxnSpPr>
          <p:nvPr/>
        </p:nvCxnSpPr>
        <p:spPr>
          <a:xfrm flipH="1">
            <a:off x="6300192" y="404664"/>
            <a:ext cx="1728192" cy="0"/>
          </a:xfrm>
          <a:prstGeom prst="straightConnector1">
            <a:avLst/>
          </a:prstGeom>
          <a:ln>
            <a:solidFill>
              <a:srgbClr val="399266"/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5">
            <a:extLst>
              <a:ext uri="{FF2B5EF4-FFF2-40B4-BE49-F238E27FC236}">
                <a16:creationId xmlns:a16="http://schemas.microsoft.com/office/drawing/2014/main" id="{3ABCDE19-E077-604B-B388-237AEDC80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8032" y="58743"/>
            <a:ext cx="31617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b="1" i="1" kern="0" dirty="0">
                <a:latin typeface="Book Antiqua"/>
                <a:cs typeface="Book Antiqua"/>
              </a:rPr>
              <a:t>+</a:t>
            </a:r>
            <a:endParaRPr kumimoji="0" lang="en-US" sz="16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EE6F7786-9060-1E4B-8544-4EFFF786F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4368" y="44624"/>
            <a:ext cx="31617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cs typeface="Book Antiqua"/>
              </a:rPr>
              <a:t>-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A84CA21-74E8-7149-8675-BB2C460DBF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4169" y="3573016"/>
            <a:ext cx="1889938" cy="317673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F4D8BE1-E745-414C-BFA3-9FE2116742D1}"/>
              </a:ext>
            </a:extLst>
          </p:cNvPr>
          <p:cNvSpPr/>
          <p:nvPr/>
        </p:nvSpPr>
        <p:spPr>
          <a:xfrm>
            <a:off x="6560458" y="561891"/>
            <a:ext cx="1207659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100" b="1" kern="0" dirty="0">
                <a:latin typeface="Book Antiqua"/>
                <a:cs typeface="Book Antiqua"/>
              </a:rPr>
              <a:t>Oxytosis</a:t>
            </a:r>
            <a:endParaRPr lang="en-US" sz="1100" b="1" kern="0" dirty="0">
              <a:latin typeface="Book Antiqua"/>
              <a:ea typeface="Lucida Grande"/>
              <a:cs typeface="Book Antiqua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8BCB47-09AA-B242-B85F-BA82F56C17F4}"/>
              </a:ext>
            </a:extLst>
          </p:cNvPr>
          <p:cNvSpPr/>
          <p:nvPr/>
        </p:nvSpPr>
        <p:spPr>
          <a:xfrm>
            <a:off x="6461991" y="1528609"/>
            <a:ext cx="1422377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100" b="1" kern="0" dirty="0">
                <a:latin typeface="Book Antiqua"/>
                <a:cs typeface="Book Antiqua"/>
              </a:rPr>
              <a:t>Ferroptosis</a:t>
            </a:r>
            <a:endParaRPr lang="en-US" sz="1100" b="1" kern="0" dirty="0">
              <a:latin typeface="Book Antiqua"/>
              <a:ea typeface="Lucida Grande"/>
              <a:cs typeface="Book Antiqu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3A87F7-A0D1-AF29-FD45-FDF27995E3A2}"/>
              </a:ext>
            </a:extLst>
          </p:cNvPr>
          <p:cNvSpPr txBox="1"/>
          <p:nvPr/>
        </p:nvSpPr>
        <p:spPr>
          <a:xfrm>
            <a:off x="374580" y="6765"/>
            <a:ext cx="21602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>
                <a:effectLst/>
                <a:latin typeface="MinionPro" panose="02040503050201020203" pitchFamily="18" charset="0"/>
              </a:rPr>
              <a:t>19 specimens of 10 species </a:t>
            </a:r>
            <a:endParaRPr lang="en-GB" sz="1400" i="1" dirty="0"/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82D3847B-9460-25D9-9AB5-CF8BBF3DD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647" y="5009561"/>
            <a:ext cx="4998829" cy="137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150000"/>
              </a:lnSpc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60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Book Antiqua"/>
                <a:cs typeface="Book Antiqua"/>
              </a:rPr>
              <a:t>. </a:t>
            </a:r>
            <a:r>
              <a:rPr kumimoji="0" lang="en-US" sz="1600" b="1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Book Antiqua"/>
                <a:cs typeface="Book Antiqua"/>
              </a:rPr>
              <a:t>Sterubin</a:t>
            </a:r>
            <a:r>
              <a:rPr kumimoji="0" lang="en-US" sz="160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Book Antiqua"/>
                <a:cs typeface="Book Antiqua"/>
              </a:rPr>
              <a:t> correlates with neuroprotection and anti-inflammatory action -&gt; </a:t>
            </a:r>
            <a:r>
              <a:rPr kumimoji="0" lang="en-US" sz="1600" b="1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Book Antiqua"/>
                <a:cs typeface="Book Antiqua"/>
              </a:rPr>
              <a:t>active compound</a:t>
            </a:r>
            <a:r>
              <a:rPr kumimoji="0" lang="en-US" sz="160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Book Antiqua"/>
                <a:cs typeface="Book Antiqua"/>
              </a:rPr>
              <a:t>!</a:t>
            </a:r>
          </a:p>
          <a:p>
            <a:pPr eaLnBrk="0" hangingPunct="0">
              <a:lnSpc>
                <a:spcPct val="150000"/>
              </a:lnSpc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kern="0" dirty="0">
                <a:latin typeface="Book Antiqua"/>
                <a:cs typeface="Book Antiqua"/>
              </a:rPr>
              <a:t>. Different species produce sterubin -&gt; yerba santa</a:t>
            </a:r>
          </a:p>
          <a:p>
            <a:pPr eaLnBrk="0" hangingPunct="0">
              <a:lnSpc>
                <a:spcPct val="150000"/>
              </a:lnSpc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endParaRPr lang="en-US" sz="1600" kern="0" dirty="0">
              <a:latin typeface="Book Antiqua"/>
              <a:cs typeface="Book Antiqua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4D9D71A-678A-282E-2C10-1F9C6F9C3D14}"/>
              </a:ext>
            </a:extLst>
          </p:cNvPr>
          <p:cNvSpPr/>
          <p:nvPr/>
        </p:nvSpPr>
        <p:spPr>
          <a:xfrm>
            <a:off x="395536" y="4249929"/>
            <a:ext cx="1224097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Phenotypic screening</a:t>
            </a:r>
          </a:p>
        </p:txBody>
      </p:sp>
      <p:pic>
        <p:nvPicPr>
          <p:cNvPr id="25" name="Picture 24" descr="96 well assay plate.jpg">
            <a:extLst>
              <a:ext uri="{FF2B5EF4-FFF2-40B4-BE49-F238E27FC236}">
                <a16:creationId xmlns:a16="http://schemas.microsoft.com/office/drawing/2014/main" id="{13BE3A42-A6C9-329C-51E5-6A343E674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3600" y="4077072"/>
            <a:ext cx="691221" cy="517571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6" name="Picture 25" descr="chocellspositive.jpg">
            <a:extLst>
              <a:ext uri="{FF2B5EF4-FFF2-40B4-BE49-F238E27FC236}">
                <a16:creationId xmlns:a16="http://schemas.microsoft.com/office/drawing/2014/main" id="{AB094946-5C42-888E-35F0-B64F18D6B9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9048" y="4431854"/>
            <a:ext cx="614672" cy="442564"/>
          </a:xfrm>
          <a:prstGeom prst="rect">
            <a:avLst/>
          </a:prstGeom>
          <a:ln>
            <a:noFill/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E875698-20FB-99A7-3EED-9F02EFEE64F7}"/>
              </a:ext>
            </a:extLst>
          </p:cNvPr>
          <p:cNvSpPr/>
          <p:nvPr/>
        </p:nvSpPr>
        <p:spPr>
          <a:xfrm>
            <a:off x="5966792" y="3528220"/>
            <a:ext cx="2133600" cy="1045330"/>
          </a:xfrm>
          <a:prstGeom prst="rect">
            <a:avLst/>
          </a:prstGeom>
          <a:noFill/>
          <a:ln w="2222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4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0" grpId="0"/>
      <p:bldP spid="14" grpId="0"/>
      <p:bldP spid="17" grpId="0"/>
      <p:bldP spid="19" grpId="0"/>
      <p:bldP spid="18" grpId="0" animBg="1"/>
      <p:bldP spid="21" grpId="0" animBg="1"/>
      <p:bldP spid="22" grpId="0"/>
      <p:bldP spid="24" grpId="0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9A593EC-8C15-CBEA-55AE-7BBDE0D4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4221088"/>
            <a:ext cx="496855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 b="1" i="1" kern="0" dirty="0">
                <a:latin typeface="Book Antiqua"/>
                <a:cs typeface="Book Antiqua"/>
              </a:rPr>
              <a:t>Old</a:t>
            </a:r>
            <a:r>
              <a:rPr lang="en-US" sz="1600" i="1" kern="0" dirty="0">
                <a:latin typeface="Book Antiqua"/>
                <a:cs typeface="Book Antiqua"/>
              </a:rPr>
              <a:t> specimens are </a:t>
            </a:r>
            <a:r>
              <a:rPr lang="en-US" sz="1600" b="1" i="1" kern="0" dirty="0">
                <a:latin typeface="Book Antiqua"/>
                <a:cs typeface="Book Antiqua"/>
              </a:rPr>
              <a:t>not a problem </a:t>
            </a:r>
            <a:r>
              <a:rPr lang="en-US" sz="1600" i="1" kern="0" dirty="0">
                <a:latin typeface="Book Antiqua"/>
                <a:cs typeface="Book Antiqua"/>
              </a:rPr>
              <a:t>(1878, 1933).</a:t>
            </a:r>
            <a:endParaRPr kumimoji="0" lang="en-US" sz="1600" i="1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2993C30-C25C-4822-1A89-74C07094D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2969752"/>
            <a:ext cx="5832648" cy="50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eaLnBrk="0" hangingPunct="0">
              <a:lnSpc>
                <a:spcPct val="150000"/>
              </a:lnSpc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 b="1" i="1" kern="0" dirty="0">
                <a:latin typeface="Book Antiqua"/>
                <a:cs typeface="Book Antiqua"/>
              </a:rPr>
              <a:t>Rich source </a:t>
            </a:r>
            <a:r>
              <a:rPr lang="en-US" sz="1600" i="1" kern="0" dirty="0">
                <a:latin typeface="Book Antiqua"/>
                <a:cs typeface="Book Antiqua"/>
              </a:rPr>
              <a:t>of potential therapeutics (275,000 at SDNHM).</a:t>
            </a:r>
            <a:endParaRPr kumimoji="0" lang="en-US" sz="1600" i="1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391345-C1F9-6ACB-3761-BA5D4F52D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5944" y="3617824"/>
            <a:ext cx="467440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lvl="0" indent="-285750"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 b="1" i="1" kern="0" dirty="0">
                <a:latin typeface="Book Antiqua"/>
                <a:cs typeface="Book Antiqua"/>
              </a:rPr>
              <a:t>Minimally invasive </a:t>
            </a:r>
            <a:r>
              <a:rPr lang="en-US" sz="1600" i="1" kern="0" dirty="0">
                <a:latin typeface="Book Antiqua"/>
                <a:cs typeface="Book Antiqua"/>
              </a:rPr>
              <a:t>(1-3 leaves, 100-800 mg).</a:t>
            </a:r>
            <a:endParaRPr kumimoji="0" lang="en-US" sz="1600" i="1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4FB0898-2121-35D4-D42C-362E1F4DE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1804495"/>
            <a:ext cx="5112568" cy="38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400" b="1" i="1" dirty="0">
                <a:solidFill>
                  <a:srgbClr val="399266"/>
                </a:solidFill>
                <a:latin typeface="Book Antiqua"/>
                <a:cs typeface="Book Antiqua"/>
              </a:rPr>
              <a:t>Herbaria </a:t>
            </a:r>
            <a:r>
              <a:rPr lang="en-US" sz="2400" dirty="0">
                <a:latin typeface="Book Antiqua"/>
                <a:cs typeface="Book Antiqua"/>
              </a:rPr>
              <a:t>for drug discovery:</a:t>
            </a:r>
            <a:endParaRPr kumimoji="0" lang="en-US" sz="240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  <p:pic>
        <p:nvPicPr>
          <p:cNvPr id="11" name="Picture 10" descr="herbarium-specimen-sheets-montage-header-600x450.jpg">
            <a:extLst>
              <a:ext uri="{FF2B5EF4-FFF2-40B4-BE49-F238E27FC236}">
                <a16:creationId xmlns:a16="http://schemas.microsoft.com/office/drawing/2014/main" id="{BAC84038-0BB6-E774-E047-5DB449CE3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1617861"/>
            <a:ext cx="2363605" cy="3622277"/>
          </a:xfrm>
          <a:prstGeom prst="rect">
            <a:avLst/>
          </a:prstGeom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D62A5A6D-A2F7-67E7-3D51-E26F9CAAE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519" y="2512727"/>
            <a:ext cx="499187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lvl="0" indent="-285750" algn="just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600" b="1" i="1" kern="0" dirty="0">
                <a:latin typeface="Book Antiqua"/>
                <a:cs typeface="Book Antiqua"/>
              </a:rPr>
              <a:t>Innovative approach</a:t>
            </a:r>
            <a:r>
              <a:rPr lang="en-US" sz="1600" i="1" kern="0" dirty="0">
                <a:latin typeface="Book Antiqua"/>
                <a:cs typeface="Book Antiqua"/>
              </a:rPr>
              <a:t>.</a:t>
            </a:r>
            <a:endParaRPr kumimoji="0" lang="en-US" sz="1600" i="1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Book Antiqu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206329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892860" y="246489"/>
            <a:ext cx="1429178" cy="79860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Book Antiqua"/>
                <a:cs typeface="Book Antiqua"/>
              </a:rPr>
              <a:t>Natural compounds/extracts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779912" y="2564870"/>
            <a:ext cx="1656184" cy="648112"/>
          </a:xfrm>
          <a:prstGeom prst="rect">
            <a:avLst/>
          </a:prstGeom>
          <a:solidFill>
            <a:srgbClr val="008000">
              <a:alpha val="9000"/>
            </a:srgbClr>
          </a:solidFill>
          <a:ln w="15875">
            <a:solidFill>
              <a:srgbClr val="008000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2" name="Picture 41" descr="346px-Fiseti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974542"/>
            <a:ext cx="707162" cy="38423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538072" y="4860448"/>
            <a:ext cx="211404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Efficacy and mechanism of action</a:t>
            </a:r>
          </a:p>
        </p:txBody>
      </p:sp>
      <p:pic>
        <p:nvPicPr>
          <p:cNvPr id="26" name="Picture 5" descr="11099.jpg"/>
          <p:cNvPicPr>
            <a:picLocks noChangeAspect="1"/>
          </p:cNvPicPr>
          <p:nvPr/>
        </p:nvPicPr>
        <p:blipFill>
          <a:blip r:embed="rId3">
            <a:lum bright="-5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748" y="710708"/>
            <a:ext cx="691524" cy="57514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39" name="Down Arrow 38"/>
          <p:cNvSpPr/>
          <p:nvPr/>
        </p:nvSpPr>
        <p:spPr>
          <a:xfrm>
            <a:off x="4501101" y="1142796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06282" y="2582622"/>
            <a:ext cx="197473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Neuroprotective compounds</a:t>
            </a:r>
            <a:endParaRPr lang="en-US" dirty="0">
              <a:latin typeface="Book Antiqua"/>
              <a:cs typeface="Book Antiqua"/>
            </a:endParaRPr>
          </a:p>
        </p:txBody>
      </p:sp>
      <p:pic>
        <p:nvPicPr>
          <p:cNvPr id="43" name="Picture 42" descr="book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210" y="422676"/>
            <a:ext cx="552634" cy="482185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835696" y="2420894"/>
            <a:ext cx="13413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Book Antiqua"/>
                <a:cs typeface="Book Antiqua"/>
              </a:rPr>
              <a:t>Chemical optimization for CNS drugs</a:t>
            </a:r>
            <a:endParaRPr lang="en-US" sz="1400" dirty="0">
              <a:latin typeface="Book Antiqua"/>
              <a:cs typeface="Book Antiqua"/>
            </a:endParaRPr>
          </a:p>
        </p:txBody>
      </p:sp>
      <p:pic>
        <p:nvPicPr>
          <p:cNvPr id="45" name="Picture 44" descr="96 well assay plat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360" y="1565653"/>
            <a:ext cx="589226" cy="441199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6" name="Picture 45" descr="chocellspositiv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2921" y="1899618"/>
            <a:ext cx="523972" cy="377260"/>
          </a:xfrm>
          <a:prstGeom prst="rect">
            <a:avLst/>
          </a:prstGeom>
          <a:ln>
            <a:noFill/>
          </a:ln>
        </p:spPr>
      </p:pic>
      <p:sp>
        <p:nvSpPr>
          <p:cNvPr id="40" name="Curved Right Arrow 39"/>
          <p:cNvSpPr/>
          <p:nvPr/>
        </p:nvSpPr>
        <p:spPr>
          <a:xfrm rot="19311003" flipV="1">
            <a:off x="3085559" y="2237991"/>
            <a:ext cx="389835" cy="654457"/>
          </a:xfrm>
          <a:prstGeom prst="curv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Book Antiqua"/>
              <a:cs typeface="Book Antiqua"/>
            </a:endParaRPr>
          </a:p>
        </p:txBody>
      </p:sp>
      <p:pic>
        <p:nvPicPr>
          <p:cNvPr id="48" name="Picture 47" descr="rm_mice_white1_0002_lr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6096" y="3789040"/>
            <a:ext cx="628582" cy="553425"/>
          </a:xfrm>
          <a:prstGeom prst="rect">
            <a:avLst/>
          </a:prstGeom>
        </p:spPr>
      </p:pic>
      <p:pic>
        <p:nvPicPr>
          <p:cNvPr id="49" name="Picture 48" descr="305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5910" y="3861048"/>
            <a:ext cx="474002" cy="307063"/>
          </a:xfrm>
          <a:prstGeom prst="rect">
            <a:avLst/>
          </a:prstGeom>
        </p:spPr>
      </p:pic>
      <p:sp>
        <p:nvSpPr>
          <p:cNvPr id="53" name="Down Arrow 52"/>
          <p:cNvSpPr/>
          <p:nvPr/>
        </p:nvSpPr>
        <p:spPr>
          <a:xfrm>
            <a:off x="4499992" y="2132902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4" name="Down Arrow 53"/>
          <p:cNvSpPr/>
          <p:nvPr/>
        </p:nvSpPr>
        <p:spPr>
          <a:xfrm>
            <a:off x="4499992" y="328499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5" name="Down Arrow 54"/>
          <p:cNvSpPr/>
          <p:nvPr/>
        </p:nvSpPr>
        <p:spPr>
          <a:xfrm>
            <a:off x="4501101" y="450916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7" name="Picture 46" descr="Unknown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434" y="4322510"/>
            <a:ext cx="648072" cy="3595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740552" y="5916489"/>
            <a:ext cx="1728000" cy="8248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87623" y="5779801"/>
            <a:ext cx="1898477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6823" y="5769353"/>
            <a:ext cx="1821561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28184" y="5769037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Improved understanding of the disease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15616" y="5784361"/>
            <a:ext cx="2031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New drug  candidates for treating AD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06282" y="5906675"/>
            <a:ext cx="1993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Identification of novel therapeutic targets</a:t>
            </a:r>
          </a:p>
        </p:txBody>
      </p:sp>
      <p:sp>
        <p:nvSpPr>
          <p:cNvPr id="31" name="Down Arrow 30"/>
          <p:cNvSpPr/>
          <p:nvPr/>
        </p:nvSpPr>
        <p:spPr>
          <a:xfrm rot="2965172">
            <a:off x="3352822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2" name="Down Arrow 31"/>
          <p:cNvSpPr/>
          <p:nvPr/>
        </p:nvSpPr>
        <p:spPr>
          <a:xfrm rot="18634828" flipH="1">
            <a:off x="5648271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4491798" y="5445264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15616" y="546323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35896" y="5610726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32799" y="546671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3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750444" y="3780329"/>
            <a:ext cx="1702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Testing in animal models</a:t>
            </a:r>
          </a:p>
        </p:txBody>
      </p:sp>
      <p:sp>
        <p:nvSpPr>
          <p:cNvPr id="57" name="Rectangle 2">
            <a:extLst>
              <a:ext uri="{FF2B5EF4-FFF2-40B4-BE49-F238E27FC236}">
                <a16:creationId xmlns:a16="http://schemas.microsoft.com/office/drawing/2014/main" id="{AB2F802B-6D9A-274D-A4D3-DCE9838E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2514"/>
            <a:ext cx="216024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Workflow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7A1ABD-8299-6476-11B5-A681F2852912}"/>
              </a:ext>
            </a:extLst>
          </p:cNvPr>
          <p:cNvSpPr/>
          <p:nvPr/>
        </p:nvSpPr>
        <p:spPr>
          <a:xfrm>
            <a:off x="2843808" y="3237980"/>
            <a:ext cx="3503449" cy="2271335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2ADDEBD-5FBC-6DA9-137D-15CC66C33438}"/>
              </a:ext>
            </a:extLst>
          </p:cNvPr>
          <p:cNvSpPr/>
          <p:nvPr/>
        </p:nvSpPr>
        <p:spPr>
          <a:xfrm>
            <a:off x="3391486" y="1499180"/>
            <a:ext cx="2404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Cell-based phenotypic screening assays</a:t>
            </a:r>
          </a:p>
        </p:txBody>
      </p:sp>
    </p:spTree>
    <p:extLst>
      <p:ext uri="{BB962C8B-B14F-4D97-AF65-F5344CB8AC3E}">
        <p14:creationId xmlns:p14="http://schemas.microsoft.com/office/powerpoint/2010/main" val="205246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BE69C-134A-EA46-B0D0-5FAE941C3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tx2"/>
                </a:solidFill>
                <a:latin typeface="Book Antiqua" panose="02040602050305030304" pitchFamily="18" charset="0"/>
              </a:rPr>
              <a:t>Project 5</a:t>
            </a:r>
          </a:p>
        </p:txBody>
      </p:sp>
      <p:pic>
        <p:nvPicPr>
          <p:cNvPr id="6" name="Content Placeholder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9229D7E-C9EA-1041-84D3-E8CE4256D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628800"/>
            <a:ext cx="8229600" cy="329626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C5FA94-B05A-B441-A515-0076A03FA01B}"/>
              </a:ext>
            </a:extLst>
          </p:cNvPr>
          <p:cNvSpPr txBox="1"/>
          <p:nvPr/>
        </p:nvSpPr>
        <p:spPr>
          <a:xfrm>
            <a:off x="683568" y="213285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26:7299, 2020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15B5ABB-2696-6A40-894F-9357E737AD03}"/>
              </a:ext>
            </a:extLst>
          </p:cNvPr>
          <p:cNvSpPr/>
          <p:nvPr/>
        </p:nvSpPr>
        <p:spPr>
          <a:xfrm>
            <a:off x="4572000" y="3172946"/>
            <a:ext cx="3240360" cy="51210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3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B8E9030C-9D17-A145-A88C-2DB24CA1D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04800"/>
            <a:ext cx="7543800" cy="1260000"/>
          </a:xfrm>
          <a:ln>
            <a:noFill/>
          </a:ln>
        </p:spPr>
        <p:txBody>
          <a:bodyPr/>
          <a:lstStyle/>
          <a:p>
            <a:pPr algn="l"/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rPr>
              <a:t>Age Distribution of Familial and Sporadic AD</a:t>
            </a:r>
          </a:p>
        </p:txBody>
      </p:sp>
      <p:pic>
        <p:nvPicPr>
          <p:cNvPr id="4" name="Content Placeholder 3" descr="DaveADpicture.gif">
            <a:extLst>
              <a:ext uri="{FF2B5EF4-FFF2-40B4-BE49-F238E27FC236}">
                <a16:creationId xmlns:a16="http://schemas.microsoft.com/office/drawing/2014/main" id="{6C746301-50A9-3946-823A-358423111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1600" y="1901083"/>
            <a:ext cx="6629400" cy="406434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0" name="TextBox 4">
            <a:extLst>
              <a:ext uri="{FF2B5EF4-FFF2-40B4-BE49-F238E27FC236}">
                <a16:creationId xmlns:a16="http://schemas.microsoft.com/office/drawing/2014/main" id="{0B474A02-D629-AB48-B28F-E2D2EF798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324600"/>
            <a:ext cx="411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i="1"/>
              <a:t>Swerdlow, Neurobiol. Aging 28: 1465, 2007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4C1638-3C52-C34D-9319-41D942ECC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800600"/>
            <a:ext cx="2133600" cy="284163"/>
          </a:xfrm>
          <a:prstGeom prst="rect">
            <a:avLst/>
          </a:prstGeom>
          <a:gradFill rotWithShape="1">
            <a:gsLst>
              <a:gs pos="0">
                <a:srgbClr val="FFE5E5"/>
              </a:gs>
              <a:gs pos="64999">
                <a:srgbClr val="FFBEBD"/>
              </a:gs>
              <a:gs pos="100000">
                <a:srgbClr val="FFA2A1"/>
              </a:gs>
            </a:gsLst>
            <a:lin ang="54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200"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rPr>
              <a:t>Autosomal Dominant (FAD)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2BBAA7-2002-8C45-92D3-E274F602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343400"/>
            <a:ext cx="1371600" cy="284163"/>
          </a:xfrm>
          <a:prstGeom prst="rect">
            <a:avLst/>
          </a:prstGeom>
          <a:gradFill rotWithShape="1">
            <a:gsLst>
              <a:gs pos="0">
                <a:srgbClr val="FFE5E5"/>
              </a:gs>
              <a:gs pos="64999">
                <a:srgbClr val="FFBEBD"/>
              </a:gs>
              <a:gs pos="100000">
                <a:srgbClr val="FFA2A1"/>
              </a:gs>
            </a:gsLst>
            <a:lin ang="54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200">
                <a:solidFill>
                  <a:srgbClr val="000000"/>
                </a:solidFill>
                <a:latin typeface="+mn-lt"/>
                <a:ea typeface="ＭＳ Ｐゴシック" charset="-128"/>
                <a:cs typeface="ＭＳ Ｐゴシック" charset="-128"/>
              </a:rPr>
              <a:t>Sporadic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0EDE9E-E191-A14A-94AE-F6F1F10BF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715000"/>
            <a:ext cx="2362200" cy="376238"/>
          </a:xfrm>
          <a:prstGeom prst="rect">
            <a:avLst/>
          </a:prstGeom>
          <a:gradFill rotWithShape="1">
            <a:gsLst>
              <a:gs pos="0">
                <a:srgbClr val="FF9A99"/>
              </a:gs>
              <a:gs pos="100000">
                <a:srgbClr val="D1403C"/>
              </a:gs>
            </a:gsLst>
            <a:lin ang="54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80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rPr>
              <a:t>Age of Onset (years)</a:t>
            </a:r>
          </a:p>
        </p:txBody>
      </p:sp>
      <p:sp>
        <p:nvSpPr>
          <p:cNvPr id="19465" name="TextBox 9">
            <a:extLst>
              <a:ext uri="{FF2B5EF4-FFF2-40B4-BE49-F238E27FC236}">
                <a16:creationId xmlns:a16="http://schemas.microsoft.com/office/drawing/2014/main" id="{924924DA-C836-754C-B481-1D1A43CD9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8100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dirty="0"/>
              <a:t>Major Drug Target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FB7616-E6A0-104C-9CFD-3B41C6F415FB}"/>
              </a:ext>
            </a:extLst>
          </p:cNvPr>
          <p:cNvSpPr txBox="1"/>
          <p:nvPr/>
        </p:nvSpPr>
        <p:spPr>
          <a:xfrm>
            <a:off x="3352800" y="4038600"/>
            <a:ext cx="17637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~1-3% of AD cases</a:t>
            </a:r>
          </a:p>
          <a:p>
            <a:pPr eaLnBrk="1" hangingPunct="1">
              <a:defRPr/>
            </a:pPr>
            <a:r>
              <a:rPr 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FDB1E0-1746-0345-96A2-0286B7FC4054}"/>
              </a:ext>
            </a:extLst>
          </p:cNvPr>
          <p:cNvSpPr txBox="1"/>
          <p:nvPr/>
        </p:nvSpPr>
        <p:spPr>
          <a:xfrm>
            <a:off x="1676400" y="2087940"/>
            <a:ext cx="3352800" cy="15696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  <a:ea typeface="ＭＳ Ｐゴシック" charset="-128"/>
                <a:cs typeface="ＭＳ Ｐゴシック" charset="-128"/>
              </a:rPr>
              <a:t>Old Age is the Greatest Risk Factor for AD</a:t>
            </a:r>
            <a:r>
              <a:rPr lang="en-US" sz="3200" b="1" dirty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285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</a:rPr>
              <a:t>ICV Model of AD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Book Antiqua" panose="02040602050305030304" pitchFamily="18" charset="0"/>
              </a:rPr>
              <a:t>Oligomerized</a:t>
            </a:r>
            <a:r>
              <a:rPr lang="en-US" dirty="0">
                <a:latin typeface="Book Antiqua" panose="02040602050305030304" pitchFamily="18" charset="0"/>
              </a:rPr>
              <a:t> A</a:t>
            </a:r>
            <a:r>
              <a:rPr lang="en-US" dirty="0">
                <a:latin typeface="Symbol" pitchFamily="2" charset="2"/>
                <a:cs typeface="Symbol" charset="2"/>
              </a:rPr>
              <a:t>b</a:t>
            </a:r>
            <a:r>
              <a:rPr lang="en-US" baseline="-25000" dirty="0">
                <a:latin typeface="Book Antiqua" panose="02040602050305030304" pitchFamily="18" charset="0"/>
              </a:rPr>
              <a:t>25-35</a:t>
            </a:r>
            <a:r>
              <a:rPr lang="en-US" dirty="0">
                <a:latin typeface="Book Antiqua" panose="02040602050305030304" pitchFamily="18" charset="0"/>
              </a:rPr>
              <a:t> injected ICV on day 1</a:t>
            </a:r>
          </a:p>
          <a:p>
            <a:r>
              <a:rPr lang="en-US" dirty="0" err="1">
                <a:latin typeface="Book Antiqua" panose="02040602050305030304" pitchFamily="18" charset="0"/>
              </a:rPr>
              <a:t>Sterubin</a:t>
            </a:r>
            <a:r>
              <a:rPr lang="en-US" dirty="0">
                <a:latin typeface="Book Antiqua" panose="02040602050305030304" pitchFamily="18" charset="0"/>
              </a:rPr>
              <a:t> (0.3, 1 and 3 mg/kg) injected IP on days 1-7</a:t>
            </a:r>
          </a:p>
          <a:p>
            <a:r>
              <a:rPr lang="en-US" dirty="0">
                <a:latin typeface="Book Antiqua" panose="02040602050305030304" pitchFamily="18" charset="0"/>
              </a:rPr>
              <a:t>On day 8 spatial working memory evaluated in the Y maze</a:t>
            </a:r>
          </a:p>
          <a:p>
            <a:r>
              <a:rPr lang="en-US" dirty="0">
                <a:latin typeface="Book Antiqua" panose="02040602050305030304" pitchFamily="18" charset="0"/>
              </a:rPr>
              <a:t>On days 9-10, learning and long-term memory evaluated in step-through passive avoidance test</a:t>
            </a:r>
          </a:p>
        </p:txBody>
      </p:sp>
    </p:spTree>
    <p:extLst>
      <p:ext uri="{BB962C8B-B14F-4D97-AF65-F5344CB8AC3E}">
        <p14:creationId xmlns:p14="http://schemas.microsoft.com/office/powerpoint/2010/main" val="10332521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42" y="47356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Sterubin</a:t>
            </a:r>
            <a:r>
              <a:rPr lang="en-US" b="1" dirty="0">
                <a:solidFill>
                  <a:schemeClr val="tx2"/>
                </a:solidFill>
                <a:latin typeface="Book Antiqua" panose="02040602050305030304" pitchFamily="18" charset="0"/>
              </a:rPr>
              <a:t> Maintains Short- &amp; Long-Memory in ICV Model of 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0004" y="1600192"/>
            <a:ext cx="2992276" cy="457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1231" y="5147703"/>
            <a:ext cx="365616" cy="4626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74451" y="6010699"/>
            <a:ext cx="10294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1231" y="6380031"/>
            <a:ext cx="2472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= 12=15/group</a:t>
            </a:r>
          </a:p>
        </p:txBody>
      </p:sp>
      <p:pic>
        <p:nvPicPr>
          <p:cNvPr id="11" name="Content Placeholder 10" descr="AD figure.png"/>
          <p:cNvPicPr>
            <a:picLocks noGrp="1" noChangeAspect="1"/>
          </p:cNvPicPr>
          <p:nvPr>
            <p:ph idx="1"/>
          </p:nvPr>
        </p:nvPicPr>
        <p:blipFill>
          <a:blip r:embed="rId2"/>
          <a:srcRect l="-5582" r="-5582"/>
          <a:stretch>
            <a:fillRect/>
          </a:stretch>
        </p:blipFill>
        <p:spPr>
          <a:xfrm>
            <a:off x="466821" y="1927373"/>
            <a:ext cx="8229600" cy="4525963"/>
          </a:xfrm>
        </p:spPr>
      </p:pic>
      <p:sp>
        <p:nvSpPr>
          <p:cNvPr id="12" name="TextBox 11"/>
          <p:cNvSpPr txBox="1"/>
          <p:nvPr/>
        </p:nvSpPr>
        <p:spPr>
          <a:xfrm>
            <a:off x="2722875" y="1744523"/>
            <a:ext cx="3761993" cy="4505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27584" y="5445224"/>
            <a:ext cx="182880" cy="5486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90934" y="6315445"/>
            <a:ext cx="6638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Screen shot 2021-02-09 at 5.41.5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772" y="2627991"/>
            <a:ext cx="4430649" cy="19998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5715F2-F974-A143-BD6A-FFB695FF97C9}"/>
              </a:ext>
            </a:extLst>
          </p:cNvPr>
          <p:cNvSpPr txBox="1"/>
          <p:nvPr/>
        </p:nvSpPr>
        <p:spPr>
          <a:xfrm>
            <a:off x="3347864" y="1829178"/>
            <a:ext cx="2448272" cy="591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1BF8928A-8297-574D-B3F4-D0CD6778E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41" y="2961921"/>
            <a:ext cx="3864825" cy="22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6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B9A72-A239-9F45-929B-4859F157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tx2"/>
                </a:solidFill>
                <a:latin typeface="Book Antiqua" panose="02040602050305030304" pitchFamily="18" charset="0"/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66C50-AE8C-3E48-96CF-12E948010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Book Antiqua" panose="02040602050305030304" pitchFamily="18" charset="0"/>
              </a:rPr>
              <a:t>Growing evidence indicates that chronic activation of the </a:t>
            </a:r>
            <a:r>
              <a:rPr lang="en-US" dirty="0" err="1">
                <a:latin typeface="Book Antiqua" panose="02040602050305030304" pitchFamily="18" charset="0"/>
              </a:rPr>
              <a:t>oxytosis</a:t>
            </a:r>
            <a:r>
              <a:rPr lang="en-US" dirty="0">
                <a:latin typeface="Book Antiqua" panose="02040602050305030304" pitchFamily="18" charset="0"/>
              </a:rPr>
              <a:t>/ferroptosis pathway plays an important role in age-related neurodegenerative diseases</a:t>
            </a:r>
          </a:p>
          <a:p>
            <a:r>
              <a:rPr lang="en-US" dirty="0">
                <a:latin typeface="Book Antiqua" panose="02040602050305030304" pitchFamily="18" charset="0"/>
              </a:rPr>
              <a:t>Plants are an excellent source of neuroprotective compounds that act by inhibiting the </a:t>
            </a:r>
            <a:r>
              <a:rPr lang="en-US" dirty="0" err="1">
                <a:latin typeface="Book Antiqua" panose="02040602050305030304" pitchFamily="18" charset="0"/>
              </a:rPr>
              <a:t>oxytosis</a:t>
            </a:r>
            <a:r>
              <a:rPr lang="en-US" dirty="0">
                <a:latin typeface="Book Antiqua" panose="02040602050305030304" pitchFamily="18" charset="0"/>
              </a:rPr>
              <a:t>/ferroptosis pathway</a:t>
            </a:r>
          </a:p>
          <a:p>
            <a:r>
              <a:rPr lang="en-US" dirty="0">
                <a:latin typeface="Book Antiqua" panose="02040602050305030304" pitchFamily="18" charset="0"/>
              </a:rPr>
              <a:t>Using our cell based phenotypic screening assays we have identified several plant-derived natural products that have potential for treating age-related neurodegenerative diseases</a:t>
            </a:r>
          </a:p>
        </p:txBody>
      </p:sp>
    </p:spTree>
    <p:extLst>
      <p:ext uri="{BB962C8B-B14F-4D97-AF65-F5344CB8AC3E}">
        <p14:creationId xmlns:p14="http://schemas.microsoft.com/office/powerpoint/2010/main" val="30581438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ontent Placeholder 2"/>
          <p:cNvSpPr txBox="1">
            <a:spLocks/>
          </p:cNvSpPr>
          <p:nvPr/>
        </p:nvSpPr>
        <p:spPr bwMode="auto">
          <a:xfrm>
            <a:off x="107950" y="1425575"/>
            <a:ext cx="3590925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b="1" dirty="0">
                <a:latin typeface="Book Antiqua" charset="0"/>
              </a:rPr>
              <a:t>Cellular Neurobiology (Salk)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Antonio </a:t>
            </a:r>
            <a:r>
              <a:rPr lang="en-US" sz="2000" dirty="0" err="1">
                <a:latin typeface="Book Antiqua" charset="0"/>
              </a:rPr>
              <a:t>Currais</a:t>
            </a:r>
            <a:endParaRPr lang="en-US" sz="2000" dirty="0">
              <a:latin typeface="Book Antiqua" charset="0"/>
            </a:endParaRP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David Soriano Castell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Ben Liang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Taketo Taguchi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Nawab Dar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endParaRPr lang="en-US" sz="2000" dirty="0">
              <a:latin typeface="Book Antiqua" charset="0"/>
            </a:endParaRP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Wolfgang Fischer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Joshua Goldberg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Richard </a:t>
            </a:r>
            <a:r>
              <a:rPr lang="en-US" sz="2000" dirty="0" err="1">
                <a:latin typeface="Book Antiqua" charset="0"/>
              </a:rPr>
              <a:t>Dargusch</a:t>
            </a:r>
            <a:endParaRPr lang="en-US" sz="2000" dirty="0">
              <a:latin typeface="Book Antiqua" charset="0"/>
            </a:endParaRP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 err="1">
                <a:latin typeface="Book Antiqua" charset="0"/>
              </a:rPr>
              <a:t>Gamze</a:t>
            </a:r>
            <a:r>
              <a:rPr lang="en-US" sz="2000" dirty="0">
                <a:latin typeface="Book Antiqua" charset="0"/>
              </a:rPr>
              <a:t> </a:t>
            </a:r>
            <a:r>
              <a:rPr lang="en-US" sz="2000" dirty="0" err="1">
                <a:latin typeface="Book Antiqua" charset="0"/>
              </a:rPr>
              <a:t>Ates</a:t>
            </a:r>
            <a:endParaRPr lang="en-US" sz="2000" dirty="0">
              <a:latin typeface="Book Antiqua" charset="0"/>
            </a:endParaRP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r>
              <a:rPr lang="en-US" sz="2000" dirty="0">
                <a:latin typeface="Book Antiqua" charset="0"/>
              </a:rPr>
              <a:t>Chandra </a:t>
            </a:r>
            <a:r>
              <a:rPr lang="en-US" sz="2000" dirty="0" err="1">
                <a:latin typeface="Book Antiqua" charset="0"/>
              </a:rPr>
              <a:t>Chiruta</a:t>
            </a:r>
            <a:endParaRPr lang="en-US" sz="2000" dirty="0">
              <a:latin typeface="Book Antiqua" charset="0"/>
            </a:endParaRPr>
          </a:p>
          <a:p>
            <a:pPr marL="342900" indent="-342900" defTabSz="914400">
              <a:buClr>
                <a:srgbClr val="00648F"/>
              </a:buClr>
            </a:pPr>
            <a:r>
              <a:rPr lang="en-US" sz="2000" dirty="0">
                <a:latin typeface="Book Antiqua" charset="0"/>
              </a:rPr>
              <a:t>David Schubert</a:t>
            </a: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endParaRPr lang="en-US" sz="2000" dirty="0">
              <a:latin typeface="Book Antiqua" charset="0"/>
            </a:endParaRPr>
          </a:p>
          <a:p>
            <a:pPr marL="342900" indent="-342900" defTabSz="914400">
              <a:buClr>
                <a:srgbClr val="00648F"/>
              </a:buClr>
              <a:buFont typeface="Arial" charset="0"/>
              <a:buNone/>
            </a:pPr>
            <a:endParaRPr lang="en-US" dirty="0">
              <a:latin typeface="Book Antiqua" charset="0"/>
            </a:endParaRPr>
          </a:p>
        </p:txBody>
      </p:sp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152400" y="60960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lvl="1" algn="just">
              <a:buFont typeface="Arial" charset="0"/>
              <a:buNone/>
            </a:pPr>
            <a:r>
              <a:rPr lang="en-US" sz="1400" b="1" dirty="0">
                <a:latin typeface="Book Antiqua" charset="0"/>
              </a:rPr>
              <a:t>Funding</a:t>
            </a:r>
          </a:p>
          <a:p>
            <a:pPr algn="just"/>
            <a:r>
              <a:rPr lang="en-GB" sz="1400" dirty="0">
                <a:latin typeface="Book Antiqua" charset="0"/>
              </a:rPr>
              <a:t>NIH, Glenn Foundation, Burns Foundation, Bundy Foundation, </a:t>
            </a:r>
            <a:r>
              <a:rPr lang="en-GB" sz="1400" dirty="0" err="1">
                <a:latin typeface="Book Antiqua" charset="0"/>
              </a:rPr>
              <a:t>Thome</a:t>
            </a:r>
            <a:r>
              <a:rPr lang="en-GB" sz="1400" dirty="0">
                <a:latin typeface="Book Antiqua" charset="0"/>
              </a:rPr>
              <a:t> Foundation, </a:t>
            </a:r>
            <a:r>
              <a:rPr lang="en-GB" sz="1400" dirty="0" err="1">
                <a:latin typeface="Book Antiqua" charset="0"/>
              </a:rPr>
              <a:t>Shiley</a:t>
            </a:r>
            <a:r>
              <a:rPr lang="en-GB" sz="1400" dirty="0">
                <a:latin typeface="Book Antiqua" charset="0"/>
              </a:rPr>
              <a:t> Foundation. </a:t>
            </a:r>
            <a:endParaRPr lang="en-US" sz="1400" dirty="0">
              <a:latin typeface="Book Antiqua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304800" y="298648"/>
            <a:ext cx="5486400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4400">
              <a:defRPr/>
            </a:pPr>
            <a:r>
              <a:rPr lang="en-US" sz="4000" b="1" kern="0" dirty="0">
                <a:solidFill>
                  <a:schemeClr val="tx2"/>
                </a:solidFill>
                <a:latin typeface="Book Antiqua" panose="02040602050305030304" pitchFamily="18" charset="0"/>
                <a:ea typeface="+mj-ea"/>
                <a:cs typeface="Chalkboard"/>
              </a:rPr>
              <a:t>Acknowledgements</a:t>
            </a:r>
          </a:p>
        </p:txBody>
      </p:sp>
      <p:pic>
        <p:nvPicPr>
          <p:cNvPr id="30726" name="Picture 12" descr="IMG_062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2357" y="2514600"/>
            <a:ext cx="4229100" cy="2819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72EE45-C5D9-5B42-B40C-891223F86B9A}"/>
              </a:ext>
            </a:extLst>
          </p:cNvPr>
          <p:cNvSpPr txBox="1"/>
          <p:nvPr/>
        </p:nvSpPr>
        <p:spPr>
          <a:xfrm>
            <a:off x="6813550" y="1848802"/>
            <a:ext cx="2101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>
              <a:latin typeface="Book Antiqua" panose="02040602050305030304" pitchFamily="18" charset="0"/>
            </a:endParaRPr>
          </a:p>
          <a:p>
            <a:r>
              <a:rPr lang="en-US" sz="2000" dirty="0">
                <a:latin typeface="Book Antiqua" panose="02040602050305030304" pitchFamily="18" charset="0"/>
              </a:rPr>
              <a:t>Jon </a:t>
            </a:r>
            <a:r>
              <a:rPr lang="en-US" sz="2000" dirty="0" err="1">
                <a:latin typeface="Book Antiqua" panose="02040602050305030304" pitchFamily="18" charset="0"/>
              </a:rPr>
              <a:t>Rebman</a:t>
            </a:r>
            <a:endParaRPr lang="en-US" sz="2000" dirty="0">
              <a:latin typeface="Book Antiqua" panose="02040602050305030304" pitchFamily="18" charset="0"/>
            </a:endParaRPr>
          </a:p>
          <a:p>
            <a:endParaRPr lang="en-US" sz="2000" b="1" dirty="0">
              <a:latin typeface="Book Antiqua" panose="02040602050305030304" pitchFamily="18" charset="0"/>
            </a:endParaRPr>
          </a:p>
        </p:txBody>
      </p:sp>
      <p:pic>
        <p:nvPicPr>
          <p:cNvPr id="14" name="Picture 13" descr="Screenshot 2019-10-04 at 15.44.08.png">
            <a:extLst>
              <a:ext uri="{FF2B5EF4-FFF2-40B4-BE49-F238E27FC236}">
                <a16:creationId xmlns:a16="http://schemas.microsoft.com/office/drawing/2014/main" id="{DE4312AD-BFA6-9D4E-9D20-82EE5BA5B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772" y="1489631"/>
            <a:ext cx="1723550" cy="3739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B10080-48FD-484A-B3E3-9F1D464E2147}"/>
              </a:ext>
            </a:extLst>
          </p:cNvPr>
          <p:cNvSpPr txBox="1"/>
          <p:nvPr/>
        </p:nvSpPr>
        <p:spPr>
          <a:xfrm>
            <a:off x="6813550" y="2914094"/>
            <a:ext cx="22490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ook Antiqua" panose="02040602050305030304" pitchFamily="18" charset="0"/>
              </a:rPr>
              <a:t>SDSU</a:t>
            </a:r>
          </a:p>
          <a:p>
            <a:r>
              <a:rPr lang="en-US" dirty="0">
                <a:latin typeface="Book Antiqua" panose="02040602050305030304" pitchFamily="18" charset="0"/>
              </a:rPr>
              <a:t>Kim Finley</a:t>
            </a:r>
          </a:p>
          <a:p>
            <a:endParaRPr lang="en-US" dirty="0">
              <a:latin typeface="Book Antiqua" panose="02040602050305030304" pitchFamily="18" charset="0"/>
            </a:endParaRPr>
          </a:p>
          <a:p>
            <a:r>
              <a:rPr lang="en-US" b="1" dirty="0">
                <a:latin typeface="Book Antiqua" panose="02040602050305030304" pitchFamily="18" charset="0"/>
              </a:rPr>
              <a:t>Scripps</a:t>
            </a:r>
          </a:p>
          <a:p>
            <a:r>
              <a:rPr lang="en-US" dirty="0">
                <a:latin typeface="Book Antiqua" panose="02040602050305030304" pitchFamily="18" charset="0"/>
              </a:rPr>
              <a:t>Michael </a:t>
            </a:r>
            <a:r>
              <a:rPr lang="en-US" dirty="0" err="1">
                <a:latin typeface="Book Antiqua" panose="02040602050305030304" pitchFamily="18" charset="0"/>
              </a:rPr>
              <a:t>Petrascheck</a:t>
            </a:r>
            <a:endParaRPr 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02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 txBox="1">
            <a:spLocks noChangeArrowheads="1"/>
          </p:cNvSpPr>
          <p:nvPr/>
        </p:nvSpPr>
        <p:spPr bwMode="auto">
          <a:xfrm>
            <a:off x="762000" y="287400"/>
            <a:ext cx="7543800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  <a:cs typeface="Chalkboard"/>
              </a:rPr>
              <a:t>Aging and Alzheimer’s Disease</a:t>
            </a:r>
          </a:p>
        </p:txBody>
      </p:sp>
      <p:sp>
        <p:nvSpPr>
          <p:cNvPr id="21509" name="TextBox 14"/>
          <p:cNvSpPr txBox="1">
            <a:spLocks noChangeArrowheads="1"/>
          </p:cNvSpPr>
          <p:nvPr/>
        </p:nvSpPr>
        <p:spPr bwMode="auto">
          <a:xfrm>
            <a:off x="381000" y="1295400"/>
            <a:ext cx="8418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b="1" i="1" dirty="0">
                <a:solidFill>
                  <a:srgbClr val="000000"/>
                </a:solidFill>
              </a:rPr>
              <a:t>Complexity of Old Age-Associated </a:t>
            </a:r>
            <a:r>
              <a:rPr lang="en-US" b="1" i="1" dirty="0" err="1">
                <a:solidFill>
                  <a:srgbClr val="000000"/>
                </a:solidFill>
              </a:rPr>
              <a:t>Neurodegeneration</a:t>
            </a:r>
            <a:endParaRPr lang="en-US" b="1" i="1" dirty="0">
              <a:solidFill>
                <a:srgbClr val="000000"/>
              </a:solidFill>
            </a:endParaRPr>
          </a:p>
        </p:txBody>
      </p:sp>
      <p:sp>
        <p:nvSpPr>
          <p:cNvPr id="215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zh-CN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zh-CN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zh-CN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21513" name="Text Box 8"/>
          <p:cNvSpPr txBox="1">
            <a:spLocks noChangeArrowheads="1"/>
          </p:cNvSpPr>
          <p:nvPr/>
        </p:nvSpPr>
        <p:spPr bwMode="auto">
          <a:xfrm>
            <a:off x="152400" y="6504801"/>
            <a:ext cx="6553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altLang="zh-CN" sz="1200" i="1" dirty="0" err="1">
                <a:ea typeface="SimSun" pitchFamily="2" charset="-122"/>
              </a:rPr>
              <a:t>Bellantuono</a:t>
            </a:r>
            <a:r>
              <a:rPr lang="en-US" altLang="zh-CN" sz="1200" i="1" dirty="0">
                <a:ea typeface="SimSun" pitchFamily="2" charset="-122"/>
              </a:rPr>
              <a:t>, I. Nature 554, 293, 2018; </a:t>
            </a:r>
            <a:r>
              <a:rPr lang="en-US" sz="1200" i="1" dirty="0">
                <a:ea typeface="SimSun" pitchFamily="2" charset="-122"/>
              </a:rPr>
              <a:t>Prior et al. ACS Chem. </a:t>
            </a:r>
            <a:r>
              <a:rPr lang="en-US" sz="1200" i="1" dirty="0" err="1">
                <a:ea typeface="SimSun" pitchFamily="2" charset="-122"/>
              </a:rPr>
              <a:t>Neurosci</a:t>
            </a:r>
            <a:r>
              <a:rPr lang="en-US" sz="1200" i="1" dirty="0">
                <a:ea typeface="SimSun" pitchFamily="2" charset="-122"/>
              </a:rPr>
              <a:t>. 5, 5032014</a:t>
            </a:r>
            <a:endParaRPr lang="en-US" sz="1200" i="1" dirty="0">
              <a:solidFill>
                <a:schemeClr val="tx2"/>
              </a:solidFill>
              <a:ea typeface="SimSun" pitchFamily="2" charset="-122"/>
            </a:endParaRPr>
          </a:p>
        </p:txBody>
      </p:sp>
      <p:pic>
        <p:nvPicPr>
          <p:cNvPr id="21515" name="Picture 39"/>
          <p:cNvPicPr>
            <a:picLocks noChangeAspect="1" noChangeArrowheads="1"/>
          </p:cNvPicPr>
          <p:nvPr/>
        </p:nvPicPr>
        <p:blipFill>
          <a:blip r:embed="rId3"/>
          <a:srcRect t="1724" b="3032"/>
          <a:stretch>
            <a:fillRect/>
          </a:stretch>
        </p:blipFill>
        <p:spPr bwMode="auto">
          <a:xfrm>
            <a:off x="1768475" y="1751013"/>
            <a:ext cx="5643563" cy="464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8F9EE1-963F-D14B-BB79-AC1382CABF95}"/>
              </a:ext>
            </a:extLst>
          </p:cNvPr>
          <p:cNvSpPr txBox="1"/>
          <p:nvPr/>
        </p:nvSpPr>
        <p:spPr>
          <a:xfrm>
            <a:off x="1237456" y="2272789"/>
            <a:ext cx="670560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ok Antiqua" panose="02040602050305030304" pitchFamily="18" charset="0"/>
              </a:rPr>
              <a:t>Hypothesis: Prevention of these changes can slow down or block AD development and/or progression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482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>
            <a:extLst>
              <a:ext uri="{FF2B5EF4-FFF2-40B4-BE49-F238E27FC236}">
                <a16:creationId xmlns:a16="http://schemas.microsoft.com/office/drawing/2014/main" id="{306827AA-2B5A-4642-B18D-2CB4B6DF9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82"/>
          <a:stretch>
            <a:fillRect/>
          </a:stretch>
        </p:blipFill>
        <p:spPr bwMode="auto">
          <a:xfrm>
            <a:off x="407988" y="1158875"/>
            <a:ext cx="64674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>
            <a:extLst>
              <a:ext uri="{FF2B5EF4-FFF2-40B4-BE49-F238E27FC236}">
                <a16:creationId xmlns:a16="http://schemas.microsoft.com/office/drawing/2014/main" id="{2D948475-6468-BE46-A6B1-FFC65F2BA7F1}"/>
              </a:ext>
            </a:extLst>
          </p:cNvPr>
          <p:cNvGrpSpPr>
            <a:grpSpLocks/>
          </p:cNvGrpSpPr>
          <p:nvPr/>
        </p:nvGrpSpPr>
        <p:grpSpPr bwMode="auto">
          <a:xfrm>
            <a:off x="1258888" y="4222750"/>
            <a:ext cx="6626225" cy="862013"/>
            <a:chOff x="1259632" y="4509120"/>
            <a:chExt cx="6624736" cy="369332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3A33897-5346-1044-B427-C84FF32AA9BC}"/>
                </a:ext>
              </a:extLst>
            </p:cNvPr>
            <p:cNvSpPr/>
            <p:nvPr/>
          </p:nvSpPr>
          <p:spPr>
            <a:xfrm>
              <a:off x="1607216" y="4518642"/>
              <a:ext cx="5916870" cy="359810"/>
            </a:xfrm>
            <a:prstGeom prst="roundRect">
              <a:avLst/>
            </a:prstGeom>
            <a:solidFill>
              <a:srgbClr val="FFFF00">
                <a:alpha val="17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CCFFCC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464" name="Rectangle 14">
              <a:extLst>
                <a:ext uri="{FF2B5EF4-FFF2-40B4-BE49-F238E27FC236}">
                  <a16:creationId xmlns:a16="http://schemas.microsoft.com/office/drawing/2014/main" id="{FC08DC03-6F89-6747-A7CB-FB431B0B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9632" y="4509120"/>
              <a:ext cx="6624736" cy="36933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>
                <a:buClr>
                  <a:srgbClr val="00648F"/>
                </a:buClr>
                <a:buFontTx/>
                <a:buNone/>
              </a:pPr>
              <a:r>
                <a:rPr lang="en-US" altLang="en-US" sz="2400" b="1" dirty="0">
                  <a:solidFill>
                    <a:srgbClr val="FF0000"/>
                  </a:solidFill>
                  <a:latin typeface="Book Antiqua" panose="02040602050305030304" pitchFamily="18" charset="0"/>
                </a:rPr>
                <a:t>Cure the disease first and understand the mechanism later</a:t>
              </a:r>
            </a:p>
          </p:txBody>
        </p:sp>
      </p:grpSp>
      <p:sp>
        <p:nvSpPr>
          <p:cNvPr id="19460" name="Rectangle 11">
            <a:extLst>
              <a:ext uri="{FF2B5EF4-FFF2-40B4-BE49-F238E27FC236}">
                <a16:creationId xmlns:a16="http://schemas.microsoft.com/office/drawing/2014/main" id="{CC5E62B5-1E9D-654D-A8AC-B3E9273CD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5265738"/>
            <a:ext cx="82692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defTabSz="914400">
              <a:buClr>
                <a:schemeClr val="tx2"/>
              </a:buClr>
            </a:pPr>
            <a:r>
              <a:rPr lang="en-US" altLang="en-US" sz="2400" b="1" dirty="0">
                <a:solidFill>
                  <a:srgbClr val="000000"/>
                </a:solidFill>
                <a:latin typeface="Book Antiqua" panose="02040602050305030304" pitchFamily="18" charset="0"/>
              </a:rPr>
              <a:t>Versus</a:t>
            </a:r>
            <a:r>
              <a:rPr lang="en-US" altLang="en-US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 Pharmaceutical Industry approach that focuses on preselected molecular targets </a:t>
            </a:r>
            <a:r>
              <a:rPr lang="en-US" altLang="en-US" sz="2400" dirty="0">
                <a:solidFill>
                  <a:srgbClr val="000000"/>
                </a:solidFill>
                <a:latin typeface="Book Antiqua" panose="02040602050305030304" pitchFamily="18" charset="0"/>
                <a:sym typeface="Wingdings" pitchFamily="2" charset="2"/>
              </a:rPr>
              <a:t> </a:t>
            </a:r>
            <a:r>
              <a:rPr lang="en-US" altLang="en-US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not successful for AD.</a:t>
            </a:r>
          </a:p>
        </p:txBody>
      </p:sp>
      <p:sp>
        <p:nvSpPr>
          <p:cNvPr id="10" name="Curved Right Arrow 9">
            <a:extLst>
              <a:ext uri="{FF2B5EF4-FFF2-40B4-BE49-F238E27FC236}">
                <a16:creationId xmlns:a16="http://schemas.microsoft.com/office/drawing/2014/main" id="{5D39115C-21D0-C843-9851-A7764F594C5E}"/>
              </a:ext>
            </a:extLst>
          </p:cNvPr>
          <p:cNvSpPr/>
          <p:nvPr/>
        </p:nvSpPr>
        <p:spPr>
          <a:xfrm rot="9049876" flipH="1" flipV="1">
            <a:off x="954088" y="4111625"/>
            <a:ext cx="309562" cy="655638"/>
          </a:xfrm>
          <a:prstGeom prst="curv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461" name="Rectangle 2">
            <a:extLst>
              <a:ext uri="{FF2B5EF4-FFF2-40B4-BE49-F238E27FC236}">
                <a16:creationId xmlns:a16="http://schemas.microsoft.com/office/drawing/2014/main" id="{958ABDF0-1093-D84F-9283-3CA94AA23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115888"/>
            <a:ext cx="40005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tx2"/>
                </a:solidFill>
                <a:latin typeface="Book Antiqua" panose="02040602050305030304" pitchFamily="18" charset="0"/>
              </a:rPr>
              <a:t>Our Approach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8AB4BE-6E71-4742-999C-2A9674D45D95}"/>
              </a:ext>
            </a:extLst>
          </p:cNvPr>
          <p:cNvSpPr txBox="1"/>
          <p:nvPr/>
        </p:nvSpPr>
        <p:spPr>
          <a:xfrm>
            <a:off x="406400" y="2780242"/>
            <a:ext cx="843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Book Antiqua" panose="02040602050305030304" pitchFamily="18" charset="0"/>
              </a:rPr>
              <a:t>Developed set of novel cell culture-based assays that mimic the</a:t>
            </a:r>
            <a:r>
              <a:rPr lang="en-US" altLang="en-US" sz="2400" b="1" dirty="0">
                <a:latin typeface="Book Antiqua" panose="02040602050305030304" pitchFamily="18" charset="0"/>
              </a:rPr>
              <a:t> pathophysiological changes </a:t>
            </a:r>
            <a:r>
              <a:rPr lang="en-US" altLang="en-US" sz="2400" dirty="0">
                <a:latin typeface="Book Antiqua" panose="02040602050305030304" pitchFamily="18" charset="0"/>
              </a:rPr>
              <a:t>in the brain associated with aging and exacerbated in AD.</a:t>
            </a:r>
            <a:endParaRPr lang="en-US" sz="2400" dirty="0"/>
          </a:p>
        </p:txBody>
      </p:sp>
      <p:pic>
        <p:nvPicPr>
          <p:cNvPr id="12" name="Picture 39">
            <a:extLst>
              <a:ext uri="{FF2B5EF4-FFF2-40B4-BE49-F238E27FC236}">
                <a16:creationId xmlns:a16="http://schemas.microsoft.com/office/drawing/2014/main" id="{251DD978-0622-BA4B-BB8B-A347907DA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724" b="3032"/>
          <a:stretch>
            <a:fillRect/>
          </a:stretch>
        </p:blipFill>
        <p:spPr bwMode="auto">
          <a:xfrm>
            <a:off x="6474292" y="325877"/>
            <a:ext cx="2475924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900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FC3403-7436-714C-B600-D4FAC7853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2279650"/>
            <a:ext cx="5257800" cy="90486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5738" indent="-1857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00648F"/>
              </a:buClr>
              <a:buFontTx/>
              <a:buChar char="-"/>
            </a:pPr>
            <a:r>
              <a:rPr lang="en-US" altLang="en-US" sz="2400" b="1" dirty="0" err="1">
                <a:latin typeface="Book Antiqua" panose="02040602050305030304" pitchFamily="18" charset="0"/>
              </a:rPr>
              <a:t>Oxytosis</a:t>
            </a:r>
            <a:r>
              <a:rPr lang="en-US" altLang="en-US" sz="2400" b="1" dirty="0">
                <a:latin typeface="Book Antiqua" panose="02040602050305030304" pitchFamily="18" charset="0"/>
              </a:rPr>
              <a:t>/ferroptosis (HT22 cells)</a:t>
            </a:r>
          </a:p>
          <a:p>
            <a:pPr defTabSz="914400">
              <a:buClr>
                <a:srgbClr val="00648F"/>
              </a:buClr>
              <a:buFontTx/>
              <a:buNone/>
            </a:pPr>
            <a:endParaRPr lang="en-US" altLang="en-US" sz="2400" dirty="0">
              <a:latin typeface="Book Antiqua" panose="02040602050305030304" pitchFamily="18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285A4B5-1EF8-A944-AC1C-3A2A8B3CC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674" y="116632"/>
            <a:ext cx="590251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tx2"/>
                </a:solidFill>
                <a:latin typeface="Book Antiqua" panose="02040602050305030304" pitchFamily="18" charset="0"/>
              </a:rPr>
              <a:t>Our Phenotypic Screens</a:t>
            </a:r>
          </a:p>
        </p:txBody>
      </p:sp>
      <p:sp>
        <p:nvSpPr>
          <p:cNvPr id="20486" name="Content Placeholder 7">
            <a:extLst>
              <a:ext uri="{FF2B5EF4-FFF2-40B4-BE49-F238E27FC236}">
                <a16:creationId xmlns:a16="http://schemas.microsoft.com/office/drawing/2014/main" id="{76E0A2EC-3605-804E-BF6D-DAED679778E7}"/>
              </a:ext>
            </a:extLst>
          </p:cNvPr>
          <p:cNvSpPr txBox="1">
            <a:spLocks/>
          </p:cNvSpPr>
          <p:nvPr/>
        </p:nvSpPr>
        <p:spPr bwMode="auto">
          <a:xfrm>
            <a:off x="395288" y="1752600"/>
            <a:ext cx="8280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defTabSz="914400">
              <a:buClr>
                <a:srgbClr val="00648F"/>
              </a:buClr>
            </a:pPr>
            <a:r>
              <a:rPr lang="en-US" altLang="en-US" sz="2400" dirty="0">
                <a:latin typeface="Book Antiqua" panose="02040602050305030304" pitchFamily="18" charset="0"/>
              </a:rPr>
              <a:t>Primary assay: </a:t>
            </a:r>
          </a:p>
        </p:txBody>
      </p:sp>
      <p:sp>
        <p:nvSpPr>
          <p:cNvPr id="20488" name="TextBox 12">
            <a:extLst>
              <a:ext uri="{FF2B5EF4-FFF2-40B4-BE49-F238E27FC236}">
                <a16:creationId xmlns:a16="http://schemas.microsoft.com/office/drawing/2014/main" id="{100C1663-D21D-0245-8E4D-72706253C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0837"/>
            <a:ext cx="830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>
                <a:schemeClr val="accent1"/>
              </a:buClr>
              <a:buNone/>
            </a:pPr>
            <a:r>
              <a:rPr lang="en-US" altLang="en-US" sz="2400" dirty="0">
                <a:latin typeface="Book Antiqua" panose="02040602050305030304" pitchFamily="18" charset="0"/>
              </a:rPr>
              <a:t>  </a:t>
            </a:r>
          </a:p>
          <a:p>
            <a:pPr>
              <a:spcBef>
                <a:spcPct val="0"/>
              </a:spcBef>
              <a:buClr>
                <a:schemeClr val="accent1"/>
              </a:buClr>
            </a:pPr>
            <a:r>
              <a:rPr lang="en-US" altLang="en-US" sz="2400" dirty="0">
                <a:latin typeface="Book Antiqua" panose="02040602050305030304" pitchFamily="18" charset="0"/>
              </a:rPr>
              <a:t>  Secondary assays:</a:t>
            </a:r>
          </a:p>
        </p:txBody>
      </p:sp>
      <p:sp>
        <p:nvSpPr>
          <p:cNvPr id="20489" name="TextBox 13">
            <a:extLst>
              <a:ext uri="{FF2B5EF4-FFF2-40B4-BE49-F238E27FC236}">
                <a16:creationId xmlns:a16="http://schemas.microsoft.com/office/drawing/2014/main" id="{F405139F-1CCA-DF41-8D11-2CA26829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974" y="3684409"/>
            <a:ext cx="7733724" cy="179126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5738" indent="-1857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00648F"/>
              </a:buClr>
              <a:buFontTx/>
              <a:buChar char="-"/>
            </a:pPr>
            <a:r>
              <a:rPr lang="en-US" altLang="en-US" sz="2400" dirty="0">
                <a:latin typeface="Book Antiqua" panose="02040602050305030304" pitchFamily="18" charset="0"/>
              </a:rPr>
              <a:t>Reductions in </a:t>
            </a:r>
            <a:r>
              <a:rPr lang="en-US" altLang="en-US" sz="2400" b="1" dirty="0">
                <a:latin typeface="Book Antiqua" panose="02040602050305030304" pitchFamily="18" charset="0"/>
              </a:rPr>
              <a:t>energy metabolism (HT22 cells)</a:t>
            </a:r>
            <a:r>
              <a:rPr lang="en-US" altLang="en-US" sz="2400" dirty="0">
                <a:latin typeface="Book Antiqua" panose="02040602050305030304" pitchFamily="18" charset="0"/>
              </a:rPr>
              <a:t> </a:t>
            </a:r>
          </a:p>
          <a:p>
            <a:pPr defTabSz="914400">
              <a:buClr>
                <a:srgbClr val="00648F"/>
              </a:buClr>
              <a:buFontTx/>
              <a:buChar char="-"/>
            </a:pPr>
            <a:r>
              <a:rPr lang="en-US" altLang="en-US" sz="2400" b="1" dirty="0">
                <a:latin typeface="Book Antiqua" panose="02040602050305030304" pitchFamily="18" charset="0"/>
              </a:rPr>
              <a:t>Amyloid toxicity (MC65 cells)</a:t>
            </a:r>
            <a:r>
              <a:rPr lang="en-US" altLang="en-US" sz="2400" dirty="0">
                <a:latin typeface="Book Antiqua" panose="02040602050305030304" pitchFamily="18" charset="0"/>
              </a:rPr>
              <a:t> </a:t>
            </a:r>
          </a:p>
          <a:p>
            <a:pPr defTabSz="914400">
              <a:buClr>
                <a:srgbClr val="00648F"/>
              </a:buClr>
              <a:buFontTx/>
              <a:buChar char="-"/>
            </a:pPr>
            <a:r>
              <a:rPr lang="en-US" altLang="en-US" sz="2400" dirty="0">
                <a:latin typeface="Book Antiqua" panose="02040602050305030304" pitchFamily="18" charset="0"/>
              </a:rPr>
              <a:t>Anti-inflammatory activity (BV2 cells)</a:t>
            </a:r>
          </a:p>
          <a:p>
            <a:pPr defTabSz="914400">
              <a:buClr>
                <a:srgbClr val="00648F"/>
              </a:buClr>
              <a:buFontTx/>
              <a:buChar char="-"/>
            </a:pPr>
            <a:r>
              <a:rPr lang="en-US" altLang="en-US" sz="2400" dirty="0">
                <a:latin typeface="Book Antiqua" panose="02040602050305030304" pitchFamily="18" charset="0"/>
              </a:rPr>
              <a:t>Neurotrophic activity (PC12 cells &amp; primary neurons)</a:t>
            </a:r>
            <a:endParaRPr lang="en-US" altLang="en-US" sz="2400" dirty="0"/>
          </a:p>
        </p:txBody>
      </p:sp>
      <p:pic>
        <p:nvPicPr>
          <p:cNvPr id="12" name="Picture 39">
            <a:extLst>
              <a:ext uri="{FF2B5EF4-FFF2-40B4-BE49-F238E27FC236}">
                <a16:creationId xmlns:a16="http://schemas.microsoft.com/office/drawing/2014/main" id="{85FAF30F-E164-764F-8798-C41FD8A82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1724" b="3032"/>
          <a:stretch>
            <a:fillRect/>
          </a:stretch>
        </p:blipFill>
        <p:spPr bwMode="auto">
          <a:xfrm>
            <a:off x="6484252" y="740990"/>
            <a:ext cx="2475924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866EFC9D-73EF-234E-BEDA-609BD7BD1DD3}"/>
              </a:ext>
            </a:extLst>
          </p:cNvPr>
          <p:cNvSpPr txBox="1">
            <a:spLocks/>
          </p:cNvSpPr>
          <p:nvPr/>
        </p:nvSpPr>
        <p:spPr bwMode="auto">
          <a:xfrm>
            <a:off x="533400" y="5768107"/>
            <a:ext cx="7733724" cy="757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defTabSz="914400" eaLnBrk="1" hangingPunct="1">
              <a:spcBef>
                <a:spcPct val="20000"/>
              </a:spcBef>
              <a:buClr>
                <a:srgbClr val="00648F"/>
              </a:buClr>
            </a:pPr>
            <a:r>
              <a:rPr lang="en-US" altLang="en-US" b="1" dirty="0">
                <a:solidFill>
                  <a:srgbClr val="FF0000"/>
                </a:solidFill>
                <a:latin typeface="Book Antiqua" panose="02040602050305030304" pitchFamily="18" charset="0"/>
              </a:rPr>
              <a:t>Goal: Drug candidates that show efficacy in all assays</a:t>
            </a:r>
            <a:endParaRPr lang="en-US" altLang="en-US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14" name="Picture 26" descr="chocellspositive.jpg">
            <a:extLst>
              <a:ext uri="{FF2B5EF4-FFF2-40B4-BE49-F238E27FC236}">
                <a16:creationId xmlns:a16="http://schemas.microsoft.com/office/drawing/2014/main" id="{CA5BDBFC-C4EB-514A-A71A-417A3A3C5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726" y="1192084"/>
            <a:ext cx="1021700" cy="73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5" descr="96 well assay plate.jpg">
            <a:extLst>
              <a:ext uri="{FF2B5EF4-FFF2-40B4-BE49-F238E27FC236}">
                <a16:creationId xmlns:a16="http://schemas.microsoft.com/office/drawing/2014/main" id="{E015019B-C088-1E42-AE09-A2230039A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877" y="1188063"/>
            <a:ext cx="1015985" cy="75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161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54" y="1713333"/>
            <a:ext cx="5689646" cy="5068270"/>
          </a:xfrm>
          <a:prstGeom prst="rect">
            <a:avLst/>
          </a:prstGeom>
        </p:spPr>
      </p:pic>
      <p:sp>
        <p:nvSpPr>
          <p:cNvPr id="26626" name="Title 3">
            <a:extLst>
              <a:ext uri="{FF2B5EF4-FFF2-40B4-BE49-F238E27FC236}">
                <a16:creationId xmlns:a16="http://schemas.microsoft.com/office/drawing/2014/main" id="{E427BD2F-E430-B64D-8243-2FCB00ECE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74638"/>
            <a:ext cx="8424936" cy="1260000"/>
          </a:xfrm>
          <a:ln>
            <a:noFill/>
          </a:ln>
        </p:spPr>
        <p:txBody>
          <a:bodyPr/>
          <a:lstStyle/>
          <a:p>
            <a:pPr algn="l"/>
            <a:r>
              <a:rPr lang="en-US" altLang="en-US" sz="3600" b="1" dirty="0">
                <a:solidFill>
                  <a:schemeClr val="tx2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rPr>
              <a:t>Cell Death Pathway in </a:t>
            </a:r>
            <a:r>
              <a:rPr lang="en-US" altLang="en-US" sz="3600" b="1" dirty="0" err="1">
                <a:solidFill>
                  <a:schemeClr val="tx2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rPr>
              <a:t>Oxytosis/Ferroptosis</a:t>
            </a:r>
            <a:endParaRPr lang="en-US" altLang="en-US" sz="3600" dirty="0">
              <a:solidFill>
                <a:schemeClr val="tx2"/>
              </a:solidFill>
              <a:latin typeface="Book Antiqua" panose="0204060205030503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26629" name="Picture 21" descr="Glutox Schema Graph ax Jan tiff">
            <a:extLst>
              <a:ext uri="{FF2B5EF4-FFF2-40B4-BE49-F238E27FC236}">
                <a16:creationId xmlns:a16="http://schemas.microsoft.com/office/drawing/2014/main" id="{57FC42C5-EF3D-FE45-933C-DEB34868F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30" b="1454"/>
          <a:stretch>
            <a:fillRect/>
          </a:stretch>
        </p:blipFill>
        <p:spPr bwMode="auto">
          <a:xfrm>
            <a:off x="6934200" y="2773363"/>
            <a:ext cx="2185987" cy="37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58000" y="3166646"/>
            <a:ext cx="495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0" y="4724400"/>
            <a:ext cx="876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+ </a:t>
            </a:r>
            <a:r>
              <a:rPr lang="en-US" sz="1600" b="1" dirty="0" err="1"/>
              <a:t>glu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692352" y="6357068"/>
            <a:ext cx="1676400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320752" y="6361531"/>
            <a:ext cx="6858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/>
              <a:t>SOCE</a:t>
            </a:r>
          </a:p>
        </p:txBody>
      </p:sp>
      <p:sp>
        <p:nvSpPr>
          <p:cNvPr id="26628" name="TextBox 4">
            <a:extLst>
              <a:ext uri="{FF2B5EF4-FFF2-40B4-BE49-F238E27FC236}">
                <a16:creationId xmlns:a16="http://schemas.microsoft.com/office/drawing/2014/main" id="{C8F8032A-8B25-2744-833F-CC1CB404147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972300" y="2122488"/>
            <a:ext cx="1714500" cy="10779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b="1" dirty="0"/>
              <a:t>HT22 Cells</a:t>
            </a:r>
            <a:r>
              <a:rPr lang="en-US" altLang="en-US" sz="1600" dirty="0"/>
              <a:t> (mouse </a:t>
            </a:r>
            <a:r>
              <a:rPr lang="en-US" altLang="en-US" sz="1600" dirty="0" err="1"/>
              <a:t>hippocampal</a:t>
            </a:r>
            <a:r>
              <a:rPr lang="en-US" altLang="en-US" sz="1600" dirty="0"/>
              <a:t> neurons)</a:t>
            </a:r>
          </a:p>
        </p:txBody>
      </p:sp>
    </p:spTree>
    <p:extLst>
      <p:ext uri="{BB962C8B-B14F-4D97-AF65-F5344CB8AC3E}">
        <p14:creationId xmlns:p14="http://schemas.microsoft.com/office/powerpoint/2010/main" val="1085395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2922" y="476672"/>
            <a:ext cx="8578155" cy="1350000"/>
          </a:xfrm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chemeClr val="tx2"/>
                </a:solidFill>
                <a:latin typeface="Book Antiqua" panose="02040602050305030304" pitchFamily="18" charset="0"/>
              </a:rPr>
              <a:t>Key Features of the </a:t>
            </a:r>
            <a:r>
              <a:rPr lang="en-US" sz="3200" b="1" dirty="0" err="1">
                <a:solidFill>
                  <a:schemeClr val="tx2"/>
                </a:solidFill>
                <a:latin typeface="Book Antiqua" panose="02040602050305030304" pitchFamily="18" charset="0"/>
              </a:rPr>
              <a:t>Oxytosis</a:t>
            </a:r>
            <a:r>
              <a:rPr lang="en-US" sz="3200" b="1" dirty="0">
                <a:solidFill>
                  <a:schemeClr val="tx2"/>
                </a:solidFill>
                <a:latin typeface="Book Antiqua" panose="02040602050305030304" pitchFamily="18" charset="0"/>
              </a:rPr>
              <a:t>/Ferroptosis Pathway Mimic Pathological Changes Associated with Aging &amp; AD</a:t>
            </a:r>
            <a:r>
              <a:rPr lang="en-US" sz="3200" b="1" i="1" dirty="0">
                <a:latin typeface="+mn-lt"/>
              </a:rPr>
              <a:t> </a:t>
            </a:r>
            <a:r>
              <a:rPr lang="en-US" sz="2400" b="1" i="1" dirty="0">
                <a:latin typeface="+mn-lt"/>
              </a:rPr>
              <a:t> </a:t>
            </a:r>
            <a:br>
              <a:rPr lang="en-US" sz="2100" b="1" i="1" dirty="0"/>
            </a:br>
            <a:r>
              <a:rPr lang="en-US" sz="2100" b="1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E2B302-7A0D-2C4C-9686-6004CC41F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8318" y="2022492"/>
            <a:ext cx="4563682" cy="4454508"/>
          </a:xfrm>
          <a:solidFill>
            <a:schemeClr val="bg1"/>
          </a:solidFill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A1FFE7DB-451F-2B43-BABA-41D820F7F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022492"/>
            <a:ext cx="3200400" cy="373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900"/>
              </a:spcAft>
              <a:buNone/>
            </a:pPr>
            <a:endParaRPr lang="en-US" altLang="en-US" sz="1800" b="1" dirty="0">
              <a:solidFill>
                <a:srgbClr val="FF0000"/>
              </a:solidFill>
            </a:endParaRPr>
          </a:p>
          <a:p>
            <a:pPr marL="257175" indent="-257175" eaLnBrk="1" hangingPunct="1">
              <a:spcBef>
                <a:spcPct val="0"/>
              </a:spcBef>
              <a:spcAft>
                <a:spcPts val="900"/>
              </a:spcAft>
            </a:pPr>
            <a:r>
              <a:rPr lang="en-US" altLang="en-US" sz="2000" b="1" dirty="0">
                <a:latin typeface="Book Antiqua" panose="02040602050305030304" pitchFamily="18" charset="0"/>
              </a:rPr>
              <a:t>Implicated in </a:t>
            </a:r>
            <a:r>
              <a:rPr lang="en-US" altLang="en-US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AD, </a:t>
            </a:r>
            <a:r>
              <a:rPr lang="en-US" altLang="en-US" sz="2000" b="1" dirty="0">
                <a:latin typeface="Book Antiqua" panose="02040602050305030304" pitchFamily="18" charset="0"/>
              </a:rPr>
              <a:t>PD, HD, FTD, ALS, stroke, traumatic brain injury</a:t>
            </a:r>
          </a:p>
          <a:p>
            <a:pPr marL="257175" indent="-257175" eaLnBrk="1" hangingPunct="1">
              <a:spcBef>
                <a:spcPct val="0"/>
              </a:spcBef>
              <a:spcAft>
                <a:spcPts val="900"/>
              </a:spcAft>
            </a:pPr>
            <a:r>
              <a:rPr lang="en-US" altLang="en-US" sz="2000" b="1" dirty="0">
                <a:latin typeface="Book Antiqua" panose="02040602050305030304" pitchFamily="18" charset="0"/>
              </a:rPr>
              <a:t>In cell culture activation of this pathway results in death but </a:t>
            </a:r>
            <a:r>
              <a:rPr lang="en-US" altLang="en-US" sz="2000" b="1" i="1" dirty="0">
                <a:latin typeface="Book Antiqua" panose="02040602050305030304" pitchFamily="18" charset="0"/>
              </a:rPr>
              <a:t>in vivo</a:t>
            </a:r>
            <a:r>
              <a:rPr lang="en-US" altLang="en-US" sz="2000" b="1" dirty="0">
                <a:latin typeface="Book Antiqua" panose="02040602050305030304" pitchFamily="18" charset="0"/>
              </a:rPr>
              <a:t> activation leads to chronic toxicity</a:t>
            </a:r>
            <a:endParaRPr lang="en-US" altLang="en-US" sz="20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57175" indent="-257175" eaLnBrk="1" hangingPunct="1">
              <a:spcBef>
                <a:spcPct val="0"/>
              </a:spcBef>
              <a:spcAft>
                <a:spcPts val="900"/>
              </a:spcAft>
            </a:pPr>
            <a:endParaRPr lang="en-US" altLang="en-US" sz="165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49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39482"/>
            <a:ext cx="7531657" cy="1260000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2"/>
                </a:solidFill>
                <a:latin typeface="Book Antiqua" panose="02040602050305030304" pitchFamily="18" charset="0"/>
                <a:cs typeface="Chalkboard"/>
              </a:rPr>
              <a:t>Plant-Derived Natural Products as Lead Compounds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70037"/>
            <a:ext cx="4038600" cy="498316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en-US" b="1" u="sng" dirty="0">
                <a:latin typeface="Book Antiqua" panose="02040602050305030304" pitchFamily="18" charset="0"/>
              </a:rPr>
              <a:t>Arguments For</a:t>
            </a:r>
          </a:p>
          <a:p>
            <a:pPr algn="ctr">
              <a:buNone/>
            </a:pPr>
            <a:endParaRPr lang="en-US" dirty="0"/>
          </a:p>
          <a:p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Structural backbones of many drugs ( at least 25% of FDA-approved drugs are plant based)</a:t>
            </a:r>
          </a:p>
          <a:p>
            <a:endParaRPr 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Ethnopharmacological data</a:t>
            </a:r>
          </a:p>
          <a:p>
            <a:endParaRPr 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Rich chemical diversity (&gt;200,000 unique compounds)</a:t>
            </a:r>
          </a:p>
          <a:p>
            <a:endParaRPr 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Book Antiqua" panose="02040602050305030304" pitchFamily="18" charset="0"/>
                <a:cs typeface="Arial" panose="020B0604020202020204" pitchFamily="34" charset="0"/>
              </a:rPr>
              <a:t>Oxytosis</a:t>
            </a:r>
            <a:r>
              <a:rPr lang="en-US" dirty="0">
                <a:latin typeface="Book Antiqua" panose="02040602050305030304" pitchFamily="18" charset="0"/>
                <a:cs typeface="Arial" panose="020B0604020202020204" pitchFamily="34" charset="0"/>
              </a:rPr>
              <a:t>/ferroptosis occurs in plants where it is activated by various biotic and abiotic stresses!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36544" y="1570037"/>
            <a:ext cx="4038600" cy="452596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en-US" b="1" u="sng" dirty="0">
                <a:latin typeface="Book Antiqua" panose="02040602050305030304" pitchFamily="18" charset="0"/>
              </a:rPr>
              <a:t>Arguments Against</a:t>
            </a:r>
          </a:p>
          <a:p>
            <a:pPr algn="ctr">
              <a:buNone/>
            </a:pPr>
            <a:endParaRPr lang="en-US" b="1" u="sng" dirty="0">
              <a:latin typeface="Book Antiqua" panose="0204060205030503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dirty="0">
                <a:latin typeface="Book Antiqua" panose="02040602050305030304" pitchFamily="18" charset="0"/>
              </a:rPr>
              <a:t>Low bioavailability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Book Antiqua" panose="02040602050305030304" pitchFamily="18" charset="0"/>
              </a:rPr>
              <a:t>Non-specific inhibitors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Book Antiqua" panose="02040602050305030304" pitchFamily="18" charset="0"/>
              </a:rPr>
              <a:t>Cannot be effectively modified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Book Antiqua" panose="02040602050305030304" pitchFamily="18" charset="0"/>
              </a:rPr>
              <a:t>Many are antioxidants, all failed in the clinic</a:t>
            </a:r>
          </a:p>
          <a:p>
            <a:pPr algn="ctr">
              <a:buNone/>
            </a:pPr>
            <a:r>
              <a:rPr lang="en-US" b="1" u="sng" dirty="0">
                <a:latin typeface="Book Antiqua" panose="02040602050305030304" pitchFamily="18" charset="0"/>
              </a:rPr>
              <a:t>Not true or easily addressed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2780928"/>
            <a:ext cx="7010400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ok Antiqua" panose="02040602050305030304" pitchFamily="18" charset="0"/>
              </a:rPr>
              <a:t>If you are going to use phenotypic screening assays for the discovery of novel compounds for the treatment of AD, what do you start with?</a:t>
            </a:r>
          </a:p>
        </p:txBody>
      </p:sp>
    </p:spTree>
    <p:extLst>
      <p:ext uri="{BB962C8B-B14F-4D97-AF65-F5344CB8AC3E}">
        <p14:creationId xmlns:p14="http://schemas.microsoft.com/office/powerpoint/2010/main" val="126242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6|1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6|1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17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30628</TotalTime>
  <Words>1530</Words>
  <Application>Microsoft Office PowerPoint</Application>
  <PresentationFormat>On-screen Show (4:3)</PresentationFormat>
  <Paragraphs>362</Paragraphs>
  <Slides>33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Book Antiqua</vt:lpstr>
      <vt:lpstr>Calibri</vt:lpstr>
      <vt:lpstr>MinionPro</vt:lpstr>
      <vt:lpstr>Symbol</vt:lpstr>
      <vt:lpstr>Times New Roman</vt:lpstr>
      <vt:lpstr>Wingdings</vt:lpstr>
      <vt:lpstr>Office Theme</vt:lpstr>
      <vt:lpstr>CS ChemDraw Drawing</vt:lpstr>
      <vt:lpstr>PowerPoint Presentation</vt:lpstr>
      <vt:lpstr>PowerPoint Presentation</vt:lpstr>
      <vt:lpstr>Age Distribution of Familial and Sporadic AD</vt:lpstr>
      <vt:lpstr>PowerPoint Presentation</vt:lpstr>
      <vt:lpstr>PowerPoint Presentation</vt:lpstr>
      <vt:lpstr>PowerPoint Presentation</vt:lpstr>
      <vt:lpstr>Cell Death Pathway in Oxytosis/Ferroptosis</vt:lpstr>
      <vt:lpstr>Key Features of the Oxytosis/Ferroptosis Pathway Mimic Pathological Changes Associated with Aging &amp; AD    </vt:lpstr>
      <vt:lpstr>Plant-Derived Natural Products as Lead Compounds</vt:lpstr>
      <vt:lpstr>PowerPoint Presentation</vt:lpstr>
      <vt:lpstr>Project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2 Strategy for Repurposing Drugs for Treating Aging and Dementia</vt:lpstr>
      <vt:lpstr>PowerPoint Presentation</vt:lpstr>
      <vt:lpstr>PowerPoint Presentation</vt:lpstr>
      <vt:lpstr>What is tryptanthrin?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5</vt:lpstr>
      <vt:lpstr>ICV Model of AD </vt:lpstr>
      <vt:lpstr>Sterubin Maintains Short- &amp; Long-Memory in ICV Model of AD</vt:lpstr>
      <vt:lpstr>Summary</vt:lpstr>
      <vt:lpstr>PowerPoint Presentation</vt:lpstr>
    </vt:vector>
  </TitlesOfParts>
  <Company>...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</dc:creator>
  <cp:lastModifiedBy>Veronica Vargas</cp:lastModifiedBy>
  <cp:revision>2243</cp:revision>
  <cp:lastPrinted>2018-10-08T20:02:08Z</cp:lastPrinted>
  <dcterms:created xsi:type="dcterms:W3CDTF">2015-09-14T19:29:44Z</dcterms:created>
  <dcterms:modified xsi:type="dcterms:W3CDTF">2023-06-13T12:16:21Z</dcterms:modified>
</cp:coreProperties>
</file>