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18"/>
  </p:notesMasterIdLst>
  <p:sldIdLst>
    <p:sldId id="361" r:id="rId2"/>
    <p:sldId id="556" r:id="rId3"/>
    <p:sldId id="557" r:id="rId4"/>
    <p:sldId id="577" r:id="rId5"/>
    <p:sldId id="295" r:id="rId6"/>
    <p:sldId id="304" r:id="rId7"/>
    <p:sldId id="294" r:id="rId8"/>
    <p:sldId id="552" r:id="rId9"/>
    <p:sldId id="555" r:id="rId10"/>
    <p:sldId id="579" r:id="rId11"/>
    <p:sldId id="575" r:id="rId12"/>
    <p:sldId id="451" r:id="rId13"/>
    <p:sldId id="576" r:id="rId14"/>
    <p:sldId id="574" r:id="rId15"/>
    <p:sldId id="280" r:id="rId16"/>
    <p:sldId id="578" r:id="rId17"/>
  </p:sldIdLst>
  <p:sldSz cx="9144000" cy="5143500" type="screen16x9"/>
  <p:notesSz cx="6858000" cy="9312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8" roundtripDataSignature="AMtx7mg4qpHWAklLzsiwjT0NVuRtKsuY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67F4"/>
    <a:srgbClr val="C989F1"/>
    <a:srgbClr val="4444FF"/>
    <a:srgbClr val="7F7FFF"/>
    <a:srgbClr val="FFFFFF"/>
    <a:srgbClr val="CCF1F2"/>
    <a:srgbClr val="FFC456"/>
    <a:srgbClr val="FFB733"/>
    <a:srgbClr val="317AB6"/>
    <a:srgbClr val="5F9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E7849A-F486-4DAC-BFB6-E65BE78D8A3A}">
  <a:tblStyle styleId="{37E7849A-F486-4DAC-BFB6-E65BE78D8A3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6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6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Calibri"/>
          <a:ea typeface="Calibri"/>
          <a:cs typeface="Calibri"/>
        </a:font>
        <a:schemeClr val="dk1"/>
      </a:tcTxStyle>
      <a:tcStyle>
        <a:tcBdr/>
      </a:tcStyle>
    </a:seCell>
    <a:swCell>
      <a:tcTxStyle b="on" i="off">
        <a:font>
          <a:latin typeface="Calibri"/>
          <a:ea typeface="Calibri"/>
          <a:cs typeface="Calibri"/>
        </a:font>
        <a:schemeClr val="dk1"/>
      </a:tcTxStyle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39" autoAdjust="0"/>
    <p:restoredTop sz="93498" autoAdjust="0"/>
  </p:normalViewPr>
  <p:slideViewPr>
    <p:cSldViewPr snapToGrid="0">
      <p:cViewPr varScale="1">
        <p:scale>
          <a:sx n="101" d="100"/>
          <a:sy n="101" d="100"/>
        </p:scale>
        <p:origin x="216" y="880"/>
      </p:cViewPr>
      <p:guideLst>
        <p:guide orient="horz" pos="16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68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6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71800" cy="46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1"/>
            <a:ext cx="2971800" cy="46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35000" y="1163638"/>
            <a:ext cx="5588000" cy="3143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81532"/>
            <a:ext cx="5486400" cy="3666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5046"/>
            <a:ext cx="2971800" cy="46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45046"/>
            <a:ext cx="2971800" cy="46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81532"/>
            <a:ext cx="5486400" cy="366670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G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559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53107-65EB-F04D-898A-8A7DD9AE61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2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B2DE4-E9D5-434F-81B3-F4BB3D5FEA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36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8711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0402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28531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10871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4992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9953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8890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8800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0700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8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4114641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GT" smtClean="0"/>
              <a:pPr/>
              <a:t>‹#›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4260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17" Type="http://schemas.openxmlformats.org/officeDocument/2006/relationships/image" Target="../media/image19.jpg"/><Relationship Id="rId2" Type="http://schemas.openxmlformats.org/officeDocument/2006/relationships/image" Target="../media/image4.jp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jp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813465" y="0"/>
            <a:ext cx="7751976" cy="23756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4283" tIns="32133" rIns="64283" bIns="32133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900"/>
            </a:pPr>
            <a:r>
              <a:rPr lang="en-US" sz="3094" dirty="0"/>
              <a:t>Building molecular barcoding capacity in Guyana</a:t>
            </a:r>
            <a:br>
              <a:rPr lang="en-US" sz="3094" dirty="0"/>
            </a:br>
            <a:br>
              <a:rPr lang="en-US" sz="2250" dirty="0"/>
            </a:br>
            <a:r>
              <a:rPr lang="en-US" sz="2000" dirty="0"/>
              <a:t>Global Health, Biodiversity, and Therapeutics</a:t>
            </a:r>
            <a:br>
              <a:rPr lang="en-US" sz="2000" dirty="0"/>
            </a:br>
            <a:r>
              <a:rPr lang="en-US" sz="2000" dirty="0"/>
              <a:t> June 9th, 2023</a:t>
            </a:r>
            <a:endParaRPr sz="2000" dirty="0"/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1154319" y="2055304"/>
            <a:ext cx="6592738" cy="19253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4283" tIns="32133" rIns="64283" bIns="32133" rtlCol="0" anchor="t" anchorCtr="0">
            <a:normAutofit fontScale="92500"/>
          </a:bodyPr>
          <a:lstStyle/>
          <a:p>
            <a:endParaRPr lang="en-US" dirty="0"/>
          </a:p>
          <a:p>
            <a:r>
              <a:rPr lang="en-US" b="1" dirty="0"/>
              <a:t>Daniel Neafsey</a:t>
            </a:r>
          </a:p>
          <a:p>
            <a:r>
              <a:rPr lang="en-US" dirty="0"/>
              <a:t>Associate Professor, Dept. of Immunology &amp; Infectious Diseases, HSPH</a:t>
            </a:r>
          </a:p>
          <a:p>
            <a:endParaRPr lang="en-US" dirty="0"/>
          </a:p>
          <a:p>
            <a:r>
              <a:rPr lang="en-US" dirty="0"/>
              <a:t>Associate Director, Genomic Center for Infectious Disease, Broad Institute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ts val="2400"/>
            </a:pPr>
            <a:endParaRPr lang="es-GT" dirty="0"/>
          </a:p>
          <a:p>
            <a:pPr algn="l">
              <a:spcBef>
                <a:spcPts val="0"/>
              </a:spcBef>
              <a:buClr>
                <a:schemeClr val="dk1"/>
              </a:buClr>
              <a:buSzPts val="2400"/>
            </a:pPr>
            <a:endParaRPr lang="es-GT" dirty="0"/>
          </a:p>
          <a:p>
            <a:pPr algn="l">
              <a:spcBef>
                <a:spcPts val="0"/>
              </a:spcBef>
              <a:buClr>
                <a:schemeClr val="dk1"/>
              </a:buClr>
              <a:buSzPts val="2400"/>
            </a:pPr>
            <a:endParaRPr lang="es-GT" dirty="0"/>
          </a:p>
        </p:txBody>
      </p:sp>
      <p:pic>
        <p:nvPicPr>
          <p:cNvPr id="4" name="Google Shape;91;p1">
            <a:extLst>
              <a:ext uri="{FF2B5EF4-FFF2-40B4-BE49-F238E27FC236}">
                <a16:creationId xmlns:a16="http://schemas.microsoft.com/office/drawing/2014/main" id="{DEE9647E-8290-9169-ABD5-011C9C326C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489" r="46069"/>
          <a:stretch/>
        </p:blipFill>
        <p:spPr>
          <a:xfrm>
            <a:off x="787522" y="4226331"/>
            <a:ext cx="1289802" cy="731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2;p1">
            <a:extLst>
              <a:ext uri="{FF2B5EF4-FFF2-40B4-BE49-F238E27FC236}">
                <a16:creationId xmlns:a16="http://schemas.microsoft.com/office/drawing/2014/main" id="{AA8BB86C-7D6C-5DB3-7F80-4E02F852993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9486" y="4433198"/>
            <a:ext cx="1114232" cy="40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065AD8-7916-47A4-CEF0-201E62C6070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1189" y="3980614"/>
            <a:ext cx="1390120" cy="10544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F3A12-6A0C-4B86-BFDF-8A49B75A19F6}"/>
              </a:ext>
            </a:extLst>
          </p:cNvPr>
          <p:cNvSpPr txBox="1">
            <a:spLocks/>
          </p:cNvSpPr>
          <p:nvPr/>
        </p:nvSpPr>
        <p:spPr>
          <a:xfrm>
            <a:off x="-787400" y="240763"/>
            <a:ext cx="9128763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DNA barcoding assays for malaria </a:t>
            </a:r>
          </a:p>
        </p:txBody>
      </p:sp>
      <p:pic>
        <p:nvPicPr>
          <p:cNvPr id="3" name="Picture 2" descr="Barcode Vector Icon. Bar Code for Web Stock Illustration - Illustration of  abstract, information: 169690153">
            <a:extLst>
              <a:ext uri="{FF2B5EF4-FFF2-40B4-BE49-F238E27FC236}">
                <a16:creationId xmlns:a16="http://schemas.microsoft.com/office/drawing/2014/main" id="{C623037E-005A-A452-AD95-8AB93E178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685" y="0"/>
            <a:ext cx="1586167" cy="105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16139C-12F3-650F-43DA-4E4CB9982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053543"/>
            <a:ext cx="5041900" cy="1524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BDBFB9-FF27-DA7E-0863-654CE6856803}"/>
              </a:ext>
            </a:extLst>
          </p:cNvPr>
          <p:cNvSpPr txBox="1"/>
          <p:nvPr/>
        </p:nvSpPr>
        <p:spPr>
          <a:xfrm>
            <a:off x="5524500" y="1143000"/>
            <a:ext cx="342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AMPLseq</a:t>
            </a:r>
            <a:r>
              <a:rPr lang="en-US" dirty="0"/>
              <a:t>-”A Multiplex of Plasmodium Loci’-seq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128 amplicons in one tube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Drug resistance markers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Geographic markers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Polymoprhic</a:t>
            </a:r>
            <a:r>
              <a:rPr lang="en-US" dirty="0"/>
              <a:t> antigens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BF0D30-8785-B8DF-6B95-12C4411F77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39" t="52348" r="-139" b="22099"/>
          <a:stretch/>
        </p:blipFill>
        <p:spPr>
          <a:xfrm>
            <a:off x="1512636" y="3260428"/>
            <a:ext cx="6118728" cy="12780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6D17FF-0CA6-780B-2F57-BDC566626EB9}"/>
              </a:ext>
            </a:extLst>
          </p:cNvPr>
          <p:cNvSpPr txBox="1"/>
          <p:nvPr/>
        </p:nvSpPr>
        <p:spPr>
          <a:xfrm>
            <a:off x="1648555" y="3630762"/>
            <a:ext cx="105809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Vector Species ID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E87D4-0DB6-A248-9315-35CB2CF524BC}"/>
              </a:ext>
            </a:extLst>
          </p:cNvPr>
          <p:cNvSpPr txBox="1"/>
          <p:nvPr/>
        </p:nvSpPr>
        <p:spPr>
          <a:xfrm>
            <a:off x="2789291" y="3628554"/>
            <a:ext cx="132165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Blood/Nectar Meal 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1724E-7627-0FDA-6E1C-30D5B84F88E2}"/>
              </a:ext>
            </a:extLst>
          </p:cNvPr>
          <p:cNvSpPr txBox="1"/>
          <p:nvPr/>
        </p:nvSpPr>
        <p:spPr>
          <a:xfrm>
            <a:off x="4220352" y="3628554"/>
            <a:ext cx="105809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Parasite Detection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A35531-6010-DD5A-714D-AD1D56095434}"/>
              </a:ext>
            </a:extLst>
          </p:cNvPr>
          <p:cNvSpPr txBox="1"/>
          <p:nvPr/>
        </p:nvSpPr>
        <p:spPr>
          <a:xfrm>
            <a:off x="5481280" y="3640536"/>
            <a:ext cx="112204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Insecticide Resistance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2609DD-91C5-6122-0AFB-5A33B2C3A206}"/>
              </a:ext>
            </a:extLst>
          </p:cNvPr>
          <p:cNvSpPr txBox="1"/>
          <p:nvPr/>
        </p:nvSpPr>
        <p:spPr>
          <a:xfrm>
            <a:off x="1838403" y="4213329"/>
            <a:ext cx="1058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ITS2</a:t>
            </a:r>
          </a:p>
          <a:p>
            <a:r>
              <a:rPr lang="en-US" dirty="0"/>
              <a:t>COX-I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57A71-E4AD-0630-BF67-3771E170D917}"/>
              </a:ext>
            </a:extLst>
          </p:cNvPr>
          <p:cNvSpPr txBox="1"/>
          <p:nvPr/>
        </p:nvSpPr>
        <p:spPr>
          <a:xfrm>
            <a:off x="3180402" y="4213329"/>
            <a:ext cx="1058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Cyt</a:t>
            </a:r>
            <a:r>
              <a:rPr lang="en-US" dirty="0"/>
              <a:t>-b</a:t>
            </a:r>
          </a:p>
          <a:p>
            <a:r>
              <a:rPr lang="en-US" dirty="0"/>
              <a:t>16S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024119-88A9-3497-637A-042D1B4068FB}"/>
              </a:ext>
            </a:extLst>
          </p:cNvPr>
          <p:cNvSpPr txBox="1"/>
          <p:nvPr/>
        </p:nvSpPr>
        <p:spPr>
          <a:xfrm>
            <a:off x="4410200" y="4204430"/>
            <a:ext cx="105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559FD9-ED94-CED2-2CA2-B6E9F8180EC0}"/>
              </a:ext>
            </a:extLst>
          </p:cNvPr>
          <p:cNvSpPr txBox="1"/>
          <p:nvPr/>
        </p:nvSpPr>
        <p:spPr>
          <a:xfrm>
            <a:off x="5707858" y="4213329"/>
            <a:ext cx="1058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VGSC</a:t>
            </a:r>
          </a:p>
          <a:p>
            <a:r>
              <a:rPr lang="en-US" dirty="0"/>
              <a:t>ACE1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E2688E-7E28-7245-DEE5-432C9C547509}"/>
              </a:ext>
            </a:extLst>
          </p:cNvPr>
          <p:cNvSpPr txBox="1"/>
          <p:nvPr/>
        </p:nvSpPr>
        <p:spPr>
          <a:xfrm>
            <a:off x="6765949" y="4256406"/>
            <a:ext cx="1414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BARCODING AMPLICONS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E8EBF684-133A-4A58-4EE6-A79A02E90A1C}"/>
              </a:ext>
            </a:extLst>
          </p:cNvPr>
          <p:cNvSpPr/>
          <p:nvPr/>
        </p:nvSpPr>
        <p:spPr>
          <a:xfrm>
            <a:off x="6542363" y="4312424"/>
            <a:ext cx="274386" cy="483736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3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13C9-B3D1-0E5C-4808-37BA093B3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0"/>
            <a:ext cx="7886700" cy="994172"/>
          </a:xfrm>
        </p:spPr>
        <p:txBody>
          <a:bodyPr/>
          <a:lstStyle/>
          <a:p>
            <a:pPr algn="ctr"/>
            <a:r>
              <a:rPr lang="en-US" dirty="0"/>
              <a:t>What have we learned?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AE7098-00AA-A542-D7B3-F5C4252CA9AB}"/>
              </a:ext>
            </a:extLst>
          </p:cNvPr>
          <p:cNvSpPr txBox="1"/>
          <p:nvPr/>
        </p:nvSpPr>
        <p:spPr>
          <a:xfrm>
            <a:off x="203200" y="994172"/>
            <a:ext cx="88265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resistance mutation to the first-line drug artemisinin has disappeared since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Resistance is emerging to unofficial drug combinations used by self-medicating miners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</a:t>
            </a:r>
            <a:r>
              <a:rPr lang="en-US" i="1" dirty="0"/>
              <a:t>Anopheles </a:t>
            </a:r>
            <a:r>
              <a:rPr lang="en-US" dirty="0"/>
              <a:t>vector species are present, not just </a:t>
            </a:r>
            <a:r>
              <a:rPr lang="en-US" i="1" dirty="0"/>
              <a:t>Anopheles </a:t>
            </a:r>
            <a:r>
              <a:rPr lang="en-US" i="1" dirty="0" err="1"/>
              <a:t>darlingi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Mosquitoes frequently blood feed on domestic animals, and nectar feed from trees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~30% of Culex mosquitoes may be resistant to pyrethroid insecticides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Creating durable capacity for molecular genetics takes time and effort!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6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9D334DF0-C3FB-A623-2B92-FEDD8161C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33" y="178948"/>
            <a:ext cx="8525933" cy="47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19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5DBB-C443-BB90-6B16-2FEE2EAC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0CADD-B8D1-E0DB-54B0-63864AEFAB8B}"/>
              </a:ext>
            </a:extLst>
          </p:cNvPr>
          <p:cNvSpPr txBox="1"/>
          <p:nvPr/>
        </p:nvSpPr>
        <p:spPr>
          <a:xfrm>
            <a:off x="736600" y="1268016"/>
            <a:ext cx="6616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Reagent supply chains: high cost and long delays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Personnel turnover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interpretation and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763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6EE4D-ADA1-2A02-DBD6-DC63333E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4172"/>
          </a:xfrm>
        </p:spPr>
        <p:txBody>
          <a:bodyPr/>
          <a:lstStyle/>
          <a:p>
            <a:pPr algn="ctr"/>
            <a:r>
              <a:rPr lang="en-US" dirty="0"/>
              <a:t>How to sustain sequencing capacity?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5472E-B21B-E9BD-BADB-9295469F92E4}"/>
              </a:ext>
            </a:extLst>
          </p:cNvPr>
          <p:cNvSpPr txBox="1"/>
          <p:nvPr/>
        </p:nvSpPr>
        <p:spPr>
          <a:xfrm>
            <a:off x="469900" y="994172"/>
            <a:ext cx="75819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Reinforcement from DNA-based applications across different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Reinforcement from applications outside public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Investment in versatile data generation platforms and protocols can advance all causes</a:t>
            </a:r>
          </a:p>
        </p:txBody>
      </p:sp>
    </p:spTree>
    <p:extLst>
      <p:ext uri="{BB962C8B-B14F-4D97-AF65-F5344CB8AC3E}">
        <p14:creationId xmlns:p14="http://schemas.microsoft.com/office/powerpoint/2010/main" val="32899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38"/>
          <p:cNvSpPr txBox="1">
            <a:spLocks noGrp="1"/>
          </p:cNvSpPr>
          <p:nvPr>
            <p:ph type="title"/>
          </p:nvPr>
        </p:nvSpPr>
        <p:spPr>
          <a:xfrm>
            <a:off x="448128" y="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Acknowledgements</a:t>
            </a:r>
            <a:endParaRPr/>
          </a:p>
        </p:txBody>
      </p:sp>
      <p:sp>
        <p:nvSpPr>
          <p:cNvPr id="1632" name="Google Shape;1632;p38"/>
          <p:cNvSpPr txBox="1"/>
          <p:nvPr/>
        </p:nvSpPr>
        <p:spPr>
          <a:xfrm>
            <a:off x="248616" y="518473"/>
            <a:ext cx="7528463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Neafsey Group (HSPH and Broad)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Angela Early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Emily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LaVerriere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Philipp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Schwabl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Raquel Lima-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Cordón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Paulo Manrique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Cheyenne Knox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Sabrina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Gobran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Zack Johnson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Ruchit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Panchal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Katrina Kelley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Jacob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Tennessen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Mathieu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VanHove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Annie Laws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Jason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Mohabir</a:t>
            </a:r>
            <a:endParaRPr lang="en-US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Jorge Amaya-Romero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Melodi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Anahtar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3" name="Google Shape;1633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6713" y="2614441"/>
            <a:ext cx="1379526" cy="137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4" name="Google Shape;1634;p38"/>
          <p:cNvPicPr preferRelativeResize="0"/>
          <p:nvPr/>
        </p:nvPicPr>
        <p:blipFill rotWithShape="1">
          <a:blip r:embed="rId4">
            <a:alphaModFix/>
          </a:blip>
          <a:srcRect t="26272" b="23232"/>
          <a:stretch/>
        </p:blipFill>
        <p:spPr>
          <a:xfrm>
            <a:off x="6916232" y="4066108"/>
            <a:ext cx="2133600" cy="1077392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38"/>
          <p:cNvSpPr txBox="1"/>
          <p:nvPr/>
        </p:nvSpPr>
        <p:spPr>
          <a:xfrm>
            <a:off x="4012847" y="752274"/>
            <a:ext cx="3271508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HSPH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Caroline Buckee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Guyana Ministry of Public Health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Mohini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Sooklall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Reza Niles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Trevor Thomas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7" name="Google Shape;163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4091" y="4259835"/>
            <a:ext cx="1258570" cy="71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04573" y="4423120"/>
            <a:ext cx="1307605" cy="478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35;p38">
            <a:extLst>
              <a:ext uri="{FF2B5EF4-FFF2-40B4-BE49-F238E27FC236}">
                <a16:creationId xmlns:a16="http://schemas.microsoft.com/office/drawing/2014/main" id="{B6C5EF88-981F-25E0-C7AD-D09A7FBDCFFC}"/>
              </a:ext>
            </a:extLst>
          </p:cNvPr>
          <p:cNvSpPr txBox="1"/>
          <p:nvPr/>
        </p:nvSpPr>
        <p:spPr>
          <a:xfrm>
            <a:off x="4012847" y="1871045"/>
            <a:ext cx="3271508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CARPHA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Horace Cox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Universidad Nacional de Colombia</a:t>
            </a:r>
            <a:endParaRPr lang="en-US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Martha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</a:t>
            </a: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ñones</a:t>
            </a:r>
            <a:endParaRPr lang="en-US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Vladimir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Corredor</a:t>
            </a:r>
            <a:endParaRPr lang="en-US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Caucaseco</a:t>
            </a:r>
            <a:endParaRPr lang="en-US"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Socrates Herrera</a:t>
            </a:r>
            <a:endParaRPr lang="en-US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635;p38">
            <a:extLst>
              <a:ext uri="{FF2B5EF4-FFF2-40B4-BE49-F238E27FC236}">
                <a16:creationId xmlns:a16="http://schemas.microsoft.com/office/drawing/2014/main" id="{8D48A202-85AB-0EDA-25B4-53244C03CC65}"/>
              </a:ext>
            </a:extLst>
          </p:cNvPr>
          <p:cNvSpPr txBox="1"/>
          <p:nvPr/>
        </p:nvSpPr>
        <p:spPr>
          <a:xfrm>
            <a:off x="6141325" y="719942"/>
            <a:ext cx="32715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Instituto Nacional de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(Col)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Angela Gue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rra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19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1C9F-AB86-71B0-B6D8-039CAC74F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54" y="256088"/>
            <a:ext cx="8559738" cy="403346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Premise: </a:t>
            </a:r>
            <a:br>
              <a:rPr lang="en-US" b="1" dirty="0"/>
            </a:br>
            <a:br>
              <a:rPr lang="en-US" b="1" dirty="0"/>
            </a:br>
            <a:r>
              <a:rPr lang="en-US" dirty="0"/>
              <a:t>Creating local DNA sequencing capacity is important.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Applications of DNA sequencing for </a:t>
            </a:r>
            <a:r>
              <a:rPr lang="en-US" b="1" dirty="0"/>
              <a:t>public health </a:t>
            </a:r>
            <a:r>
              <a:rPr lang="en-US" dirty="0"/>
              <a:t>and </a:t>
            </a:r>
            <a:r>
              <a:rPr lang="en-US" b="1" dirty="0"/>
              <a:t>general biodiversity inventories </a:t>
            </a:r>
            <a:r>
              <a:rPr lang="en-US" dirty="0"/>
              <a:t>can mutually reinforce sequencing capacity establishment.</a:t>
            </a:r>
          </a:p>
        </p:txBody>
      </p:sp>
    </p:spTree>
    <p:extLst>
      <p:ext uri="{BB962C8B-B14F-4D97-AF65-F5344CB8AC3E}">
        <p14:creationId xmlns:p14="http://schemas.microsoft.com/office/powerpoint/2010/main" val="251421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7;p26" descr="https://lh3.googleusercontent.com/ZNzbSvDaCLuYsrb_w4p8fgU4kQMQ5msgQHlQ58m1ah68vhA_cK7GB5LsZ-uv9XdDHg5RuFqwNt7tNiOC83xVa7Kqq_9Se8749kv4F96PeHG8TE0Y3i0LBp2ch7tgI3DBF33QzbkN3TY">
            <a:extLst>
              <a:ext uri="{FF2B5EF4-FFF2-40B4-BE49-F238E27FC236}">
                <a16:creationId xmlns:a16="http://schemas.microsoft.com/office/drawing/2014/main" id="{0AC0E914-33DA-EF06-2310-C8E73ECDF8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31110" y="2837950"/>
            <a:ext cx="5526189" cy="23055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386E33B3-EC49-7A2D-F50B-BFAD600B14A2}"/>
              </a:ext>
            </a:extLst>
          </p:cNvPr>
          <p:cNvSpPr txBox="1">
            <a:spLocks/>
          </p:cNvSpPr>
          <p:nvPr/>
        </p:nvSpPr>
        <p:spPr bwMode="auto">
          <a:xfrm>
            <a:off x="841317" y="3195154"/>
            <a:ext cx="6829698" cy="17287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en-US" sz="2200" dirty="0">
              <a:latin typeface="+mj-lt"/>
              <a:ea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03474-B4FC-8F03-849F-1A732EEDE0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489" r="46069"/>
          <a:stretch/>
        </p:blipFill>
        <p:spPr>
          <a:xfrm>
            <a:off x="7167946" y="3678266"/>
            <a:ext cx="1509099" cy="856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58F0C5-BE16-6D94-7CCE-FDC2DDDD0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0" y="2672515"/>
            <a:ext cx="1878445" cy="688075"/>
          </a:xfrm>
          <a:prstGeom prst="rect">
            <a:avLst/>
          </a:prstGeom>
        </p:spPr>
      </p:pic>
      <p:pic>
        <p:nvPicPr>
          <p:cNvPr id="8" name="Google Shape;172;p26" descr="CCDD_logo.png">
            <a:extLst>
              <a:ext uri="{FF2B5EF4-FFF2-40B4-BE49-F238E27FC236}">
                <a16:creationId xmlns:a16="http://schemas.microsoft.com/office/drawing/2014/main" id="{ADD42FE9-9B54-ED93-9297-490741C42E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0676" y="4517657"/>
            <a:ext cx="1733742" cy="550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5;p26" descr="https://www.imt.fr/wp-content/uploads/2017/09/LOGOSIMBOLO_A_COLOR_LATERAL.png">
            <a:extLst>
              <a:ext uri="{FF2B5EF4-FFF2-40B4-BE49-F238E27FC236}">
                <a16:creationId xmlns:a16="http://schemas.microsoft.com/office/drawing/2014/main" id="{F1EDFC6D-4C21-0DA4-F20D-E7E55E33E38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4204" y="3420770"/>
            <a:ext cx="1519240" cy="644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240;p52" descr="C:\Users\TERESA~1\AppData\Local\Temp\vmware-Teresa Sharp\VMwareDnD\99bbe9a7\BMGF_red_box_2in.jpg">
            <a:extLst>
              <a:ext uri="{FF2B5EF4-FFF2-40B4-BE49-F238E27FC236}">
                <a16:creationId xmlns:a16="http://schemas.microsoft.com/office/drawing/2014/main" id="{7F964D4E-9D4E-BFF0-717A-77FBB86B61B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4785" y="4222298"/>
            <a:ext cx="888740" cy="84797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97780A9-6647-3D44-6817-23AD60B4132A}"/>
              </a:ext>
            </a:extLst>
          </p:cNvPr>
          <p:cNvSpPr txBox="1">
            <a:spLocks/>
          </p:cNvSpPr>
          <p:nvPr/>
        </p:nvSpPr>
        <p:spPr>
          <a:xfrm>
            <a:off x="0" y="97698"/>
            <a:ext cx="9104418" cy="10759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Malaria molecular surveillance in South America (2019-2023) </a:t>
            </a:r>
          </a:p>
        </p:txBody>
      </p:sp>
      <p:pic>
        <p:nvPicPr>
          <p:cNvPr id="16" name="Google Shape;119;g218f3283f46_0_151">
            <a:extLst>
              <a:ext uri="{FF2B5EF4-FFF2-40B4-BE49-F238E27FC236}">
                <a16:creationId xmlns:a16="http://schemas.microsoft.com/office/drawing/2014/main" id="{08669E2A-0CFA-F1B5-5ACA-A7CA68994F3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7776" b="24833"/>
          <a:stretch/>
        </p:blipFill>
        <p:spPr>
          <a:xfrm>
            <a:off x="195478" y="862420"/>
            <a:ext cx="716850" cy="729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0;g218f3283f46_0_151">
            <a:extLst>
              <a:ext uri="{FF2B5EF4-FFF2-40B4-BE49-F238E27FC236}">
                <a16:creationId xmlns:a16="http://schemas.microsoft.com/office/drawing/2014/main" id="{1A9F7534-EA35-66C6-86E4-70618B114AD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80417" y="862419"/>
            <a:ext cx="716850" cy="71682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21;g218f3283f46_0_151">
            <a:extLst>
              <a:ext uri="{FF2B5EF4-FFF2-40B4-BE49-F238E27FC236}">
                <a16:creationId xmlns:a16="http://schemas.microsoft.com/office/drawing/2014/main" id="{C89ABD42-C626-0BD8-AFEF-8131DF27721B}"/>
              </a:ext>
            </a:extLst>
          </p:cNvPr>
          <p:cNvSpPr txBox="1"/>
          <p:nvPr/>
        </p:nvSpPr>
        <p:spPr>
          <a:xfrm>
            <a:off x="3310568" y="862420"/>
            <a:ext cx="1814625" cy="77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1125" b="1">
                <a:solidFill>
                  <a:srgbClr val="000000"/>
                </a:solidFill>
              </a:rPr>
              <a:t>Dr. Dan Neafsey</a:t>
            </a:r>
            <a:endParaRPr sz="1125">
              <a:solidFill>
                <a:srgbClr val="000000"/>
              </a:solidFill>
            </a:endParaRPr>
          </a:p>
          <a:p>
            <a:r>
              <a:rPr lang="en-US" sz="900">
                <a:solidFill>
                  <a:srgbClr val="000000"/>
                </a:solidFill>
              </a:rPr>
              <a:t>Ass</a:t>
            </a:r>
            <a:r>
              <a:rPr lang="en-US" sz="900"/>
              <a:t>ociate </a:t>
            </a:r>
            <a:r>
              <a:rPr lang="en-US" sz="900">
                <a:solidFill>
                  <a:srgbClr val="000000"/>
                </a:solidFill>
              </a:rPr>
              <a:t>Professor, Dept. of Immunology &amp; Infectious Diseases, HSPH</a:t>
            </a:r>
            <a:endParaRPr sz="900">
              <a:solidFill>
                <a:srgbClr val="000000"/>
              </a:solidFill>
            </a:endParaRPr>
          </a:p>
        </p:txBody>
      </p:sp>
      <p:sp>
        <p:nvSpPr>
          <p:cNvPr id="19" name="Google Shape;122;g218f3283f46_0_151">
            <a:extLst>
              <a:ext uri="{FF2B5EF4-FFF2-40B4-BE49-F238E27FC236}">
                <a16:creationId xmlns:a16="http://schemas.microsoft.com/office/drawing/2014/main" id="{3F737871-6CF7-DA45-D79B-DC4EC5E3E4FD}"/>
              </a:ext>
            </a:extLst>
          </p:cNvPr>
          <p:cNvSpPr txBox="1"/>
          <p:nvPr/>
        </p:nvSpPr>
        <p:spPr>
          <a:xfrm>
            <a:off x="1005216" y="911405"/>
            <a:ext cx="1671075" cy="63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1125" b="1">
                <a:solidFill>
                  <a:srgbClr val="000000"/>
                </a:solidFill>
              </a:rPr>
              <a:t>Dr. Caroline Buckee</a:t>
            </a:r>
            <a:endParaRPr sz="1125" b="1">
              <a:solidFill>
                <a:srgbClr val="000000"/>
              </a:solidFill>
            </a:endParaRPr>
          </a:p>
          <a:p>
            <a:r>
              <a:rPr lang="en-US" sz="900">
                <a:solidFill>
                  <a:srgbClr val="000000"/>
                </a:solidFill>
              </a:rPr>
              <a:t>Professor, Dept. of Epidemiology, HSPH</a:t>
            </a:r>
            <a:endParaRPr sz="900"/>
          </a:p>
        </p:txBody>
      </p:sp>
      <p:pic>
        <p:nvPicPr>
          <p:cNvPr id="20" name="Google Shape;123;g218f3283f46_0_151">
            <a:extLst>
              <a:ext uri="{FF2B5EF4-FFF2-40B4-BE49-F238E27FC236}">
                <a16:creationId xmlns:a16="http://schemas.microsoft.com/office/drawing/2014/main" id="{8CC3AB2D-A1DE-6DB0-8F21-005D486C8174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21798" y="1665278"/>
            <a:ext cx="716849" cy="71684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24;g218f3283f46_0_151">
            <a:extLst>
              <a:ext uri="{FF2B5EF4-FFF2-40B4-BE49-F238E27FC236}">
                <a16:creationId xmlns:a16="http://schemas.microsoft.com/office/drawing/2014/main" id="{A899F61B-8241-52DF-1681-25CBE8A8ECB4}"/>
              </a:ext>
            </a:extLst>
          </p:cNvPr>
          <p:cNvSpPr txBox="1"/>
          <p:nvPr/>
        </p:nvSpPr>
        <p:spPr>
          <a:xfrm>
            <a:off x="3305848" y="1445228"/>
            <a:ext cx="1814625" cy="101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endParaRPr sz="157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100"/>
            </a:pPr>
            <a:r>
              <a:rPr lang="en-US" sz="1125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Annie Laws</a:t>
            </a:r>
            <a:endParaRPr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Gates Project Sr. Manager, HSPH and Broad Institute</a:t>
            </a:r>
            <a:endParaRPr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125;g218f3283f46_0_151">
            <a:extLst>
              <a:ext uri="{FF2B5EF4-FFF2-40B4-BE49-F238E27FC236}">
                <a16:creationId xmlns:a16="http://schemas.microsoft.com/office/drawing/2014/main" id="{7D7AFAFF-8411-8615-00A7-7E35978730F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t="16314" r="6314" b="29823"/>
          <a:stretch/>
        </p:blipFill>
        <p:spPr>
          <a:xfrm>
            <a:off x="5098043" y="1667850"/>
            <a:ext cx="786050" cy="80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6;g218f3283f46_0_151">
            <a:extLst>
              <a:ext uri="{FF2B5EF4-FFF2-40B4-BE49-F238E27FC236}">
                <a16:creationId xmlns:a16="http://schemas.microsoft.com/office/drawing/2014/main" id="{F6789975-2E21-99B4-3D89-9998FFBCCA56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15353" t="15366" r="7918" b="21811"/>
          <a:stretch/>
        </p:blipFill>
        <p:spPr>
          <a:xfrm>
            <a:off x="5127143" y="2520687"/>
            <a:ext cx="716850" cy="78258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7;g218f3283f46_0_151">
            <a:extLst>
              <a:ext uri="{FF2B5EF4-FFF2-40B4-BE49-F238E27FC236}">
                <a16:creationId xmlns:a16="http://schemas.microsoft.com/office/drawing/2014/main" id="{61A6E9A9-3F93-6D43-11CF-9FFEDB8E7D91}"/>
              </a:ext>
            </a:extLst>
          </p:cNvPr>
          <p:cNvSpPr txBox="1"/>
          <p:nvPr/>
        </p:nvSpPr>
        <p:spPr>
          <a:xfrm>
            <a:off x="5963168" y="881413"/>
            <a:ext cx="1814625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125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Dr. </a:t>
            </a:r>
            <a:r>
              <a:rPr lang="en-US" sz="1125" b="1"/>
              <a:t>Reza Niles-Robin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Director of Vector Control Services,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/>
              <a:t>Guyana MoH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28;g218f3283f46_0_151">
            <a:extLst>
              <a:ext uri="{FF2B5EF4-FFF2-40B4-BE49-F238E27FC236}">
                <a16:creationId xmlns:a16="http://schemas.microsoft.com/office/drawing/2014/main" id="{848F117A-95DB-04A8-9B13-83CAB715E2A4}"/>
              </a:ext>
            </a:extLst>
          </p:cNvPr>
          <p:cNvSpPr txBox="1"/>
          <p:nvPr/>
        </p:nvSpPr>
        <p:spPr>
          <a:xfrm>
            <a:off x="5963169" y="1682312"/>
            <a:ext cx="1478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125" b="1"/>
              <a:t>Trevor Thomas 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/>
              <a:t>Project manager,</a:t>
            </a:r>
            <a:endParaRPr sz="900"/>
          </a:p>
          <a:p>
            <a:pPr>
              <a:buClr>
                <a:srgbClr val="000000"/>
              </a:buClr>
              <a:buSzPts val="1900"/>
            </a:pPr>
            <a:r>
              <a:rPr lang="en-US" sz="900"/>
              <a:t>Guyana MoH</a:t>
            </a:r>
            <a:endParaRPr sz="900"/>
          </a:p>
        </p:txBody>
      </p:sp>
      <p:sp>
        <p:nvSpPr>
          <p:cNvPr id="26" name="Google Shape;129;g218f3283f46_0_151">
            <a:extLst>
              <a:ext uri="{FF2B5EF4-FFF2-40B4-BE49-F238E27FC236}">
                <a16:creationId xmlns:a16="http://schemas.microsoft.com/office/drawing/2014/main" id="{897CBACE-83C9-199A-A4C9-95501F5DB7C6}"/>
              </a:ext>
            </a:extLst>
          </p:cNvPr>
          <p:cNvSpPr txBox="1"/>
          <p:nvPr/>
        </p:nvSpPr>
        <p:spPr>
          <a:xfrm>
            <a:off x="5963170" y="2554525"/>
            <a:ext cx="2028825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125" b="1"/>
              <a:t>Collette Clementson 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/>
              <a:t>Data Manager, </a:t>
            </a:r>
            <a:endParaRPr sz="900"/>
          </a:p>
          <a:p>
            <a:pPr>
              <a:buClr>
                <a:srgbClr val="000000"/>
              </a:buClr>
              <a:buSzPts val="1900"/>
            </a:pPr>
            <a:r>
              <a:rPr lang="en-US" sz="900"/>
              <a:t>Guyana MoH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30;g218f3283f46_0_151">
            <a:extLst>
              <a:ext uri="{FF2B5EF4-FFF2-40B4-BE49-F238E27FC236}">
                <a16:creationId xmlns:a16="http://schemas.microsoft.com/office/drawing/2014/main" id="{9813514B-17C9-B220-EEC9-DAB835BD5100}"/>
              </a:ext>
            </a:extLst>
          </p:cNvPr>
          <p:cNvSpPr txBox="1"/>
          <p:nvPr/>
        </p:nvSpPr>
        <p:spPr>
          <a:xfrm>
            <a:off x="7922496" y="1706577"/>
            <a:ext cx="2185425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125" b="1"/>
              <a:t>Mohini </a:t>
            </a:r>
            <a:r>
              <a:rPr lang="en-US" sz="1125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Sooklall</a:t>
            </a:r>
            <a:endParaRPr sz="1125" b="1"/>
          </a:p>
          <a:p>
            <a:pPr>
              <a:buClr>
                <a:srgbClr val="000000"/>
              </a:buClr>
              <a:buSzPts val="2100"/>
            </a:pPr>
            <a:r>
              <a:rPr lang="en-US" sz="900"/>
              <a:t>Biologist,</a:t>
            </a:r>
            <a:endParaRPr sz="900"/>
          </a:p>
          <a:p>
            <a:pPr>
              <a:buClr>
                <a:srgbClr val="000000"/>
              </a:buClr>
              <a:buSzPts val="2100"/>
            </a:pPr>
            <a:r>
              <a:rPr lang="en-US" sz="900"/>
              <a:t>Guyana MoH</a:t>
            </a:r>
            <a:endParaRPr sz="900"/>
          </a:p>
          <a:p>
            <a:pPr>
              <a:buClr>
                <a:srgbClr val="000000"/>
              </a:buClr>
              <a:buSzPts val="1900"/>
            </a:pP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131;g218f3283f46_0_151">
            <a:extLst>
              <a:ext uri="{FF2B5EF4-FFF2-40B4-BE49-F238E27FC236}">
                <a16:creationId xmlns:a16="http://schemas.microsoft.com/office/drawing/2014/main" id="{5F79802A-2E9F-8884-EC33-84885913CE53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b="1545"/>
          <a:stretch/>
        </p:blipFill>
        <p:spPr>
          <a:xfrm>
            <a:off x="7162958" y="1700037"/>
            <a:ext cx="657551" cy="78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32;g218f3283f46_0_151">
            <a:extLst>
              <a:ext uri="{FF2B5EF4-FFF2-40B4-BE49-F238E27FC236}">
                <a16:creationId xmlns:a16="http://schemas.microsoft.com/office/drawing/2014/main" id="{6E75FA23-170A-1907-6701-E7760F717AA8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22107" r="20065" b="36548"/>
          <a:stretch/>
        </p:blipFill>
        <p:spPr>
          <a:xfrm>
            <a:off x="5125193" y="852713"/>
            <a:ext cx="716850" cy="7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3;g218f3283f46_0_151">
            <a:extLst>
              <a:ext uri="{FF2B5EF4-FFF2-40B4-BE49-F238E27FC236}">
                <a16:creationId xmlns:a16="http://schemas.microsoft.com/office/drawing/2014/main" id="{D55ABAD2-7D4F-B3ED-A7BB-EE8DB05A5440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750515" y="2443429"/>
            <a:ext cx="620098" cy="7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34;g218f3283f46_0_151">
            <a:extLst>
              <a:ext uri="{FF2B5EF4-FFF2-40B4-BE49-F238E27FC236}">
                <a16:creationId xmlns:a16="http://schemas.microsoft.com/office/drawing/2014/main" id="{1B5D78E0-B3B4-6C92-EC1A-9168D8E74071}"/>
              </a:ext>
            </a:extLst>
          </p:cNvPr>
          <p:cNvSpPr txBox="1"/>
          <p:nvPr/>
        </p:nvSpPr>
        <p:spPr>
          <a:xfrm>
            <a:off x="3376440" y="2443429"/>
            <a:ext cx="1814625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125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Dr.</a:t>
            </a:r>
            <a:r>
              <a:rPr lang="en-US" sz="1125" b="1" dirty="0"/>
              <a:t> </a:t>
            </a:r>
            <a:r>
              <a:rPr lang="en-US" sz="1125" b="1" dirty="0" err="1"/>
              <a:t>Kashana</a:t>
            </a:r>
            <a:r>
              <a:rPr lang="en-US" sz="1125" b="1" dirty="0"/>
              <a:t> James</a:t>
            </a:r>
            <a:endParaRPr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 dirty="0"/>
              <a:t>National Malaria Focal Point</a:t>
            </a:r>
            <a:endParaRPr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900"/>
            </a:pPr>
            <a:r>
              <a:rPr lang="en-US" sz="900" dirty="0"/>
              <a:t>Guyana MoH</a:t>
            </a:r>
            <a:endParaRPr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62;p13">
            <a:extLst>
              <a:ext uri="{FF2B5EF4-FFF2-40B4-BE49-F238E27FC236}">
                <a16:creationId xmlns:a16="http://schemas.microsoft.com/office/drawing/2014/main" id="{6FC92CA8-571A-1354-DE5F-34FC4B0E46AF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4027" y="1863413"/>
            <a:ext cx="1934500" cy="67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63;p13">
            <a:extLst>
              <a:ext uri="{FF2B5EF4-FFF2-40B4-BE49-F238E27FC236}">
                <a16:creationId xmlns:a16="http://schemas.microsoft.com/office/drawing/2014/main" id="{D3BD6F5C-0DC1-3899-E3D1-4205FA2FFD5C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291946" y="2776913"/>
            <a:ext cx="1057125" cy="1057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752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loud, plane, airplane, sky&#10;&#10;Description automatically generated">
            <a:extLst>
              <a:ext uri="{FF2B5EF4-FFF2-40B4-BE49-F238E27FC236}">
                <a16:creationId xmlns:a16="http://schemas.microsoft.com/office/drawing/2014/main" id="{71ECD64D-3AB3-A7BF-8E32-B3F7563C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571998" y="3359326"/>
            <a:ext cx="2378897" cy="1784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5CAB57-22B5-A011-6DD6-21F4A8802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4172"/>
          </a:xfrm>
        </p:spPr>
        <p:txBody>
          <a:bodyPr/>
          <a:lstStyle/>
          <a:p>
            <a:pPr algn="ctr"/>
            <a:r>
              <a:rPr lang="en-US" dirty="0"/>
              <a:t>Guyana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13075-D2F1-9135-BDE3-A6392C034920}"/>
              </a:ext>
            </a:extLst>
          </p:cNvPr>
          <p:cNvSpPr txBox="1"/>
          <p:nvPr/>
        </p:nvSpPr>
        <p:spPr>
          <a:xfrm>
            <a:off x="365199" y="497086"/>
            <a:ext cx="34449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Population: 795K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Enormous biodiversity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41% of population below the poverty line (2017)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Steep GDP growth in recent years due to oil</a:t>
            </a:r>
          </a:p>
        </p:txBody>
      </p:sp>
      <p:pic>
        <p:nvPicPr>
          <p:cNvPr id="1026" name="Picture 2" descr="Flag of Guyana">
            <a:extLst>
              <a:ext uri="{FF2B5EF4-FFF2-40B4-BE49-F238E27FC236}">
                <a16:creationId xmlns:a16="http://schemas.microsoft.com/office/drawing/2014/main" id="{BA629A3B-A8B4-FFC2-56B6-8276983F1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01" y="181639"/>
            <a:ext cx="1587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cation of Guyana (green) in South America (grey)">
            <a:extLst>
              <a:ext uri="{FF2B5EF4-FFF2-40B4-BE49-F238E27FC236}">
                <a16:creationId xmlns:a16="http://schemas.microsoft.com/office/drawing/2014/main" id="{107347DC-35A0-07C2-4D42-B78CB3BDB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05" y="124342"/>
            <a:ext cx="1342951" cy="13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E0EFC4-FBB8-0875-C20E-9B3A0C772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23" y="3029704"/>
            <a:ext cx="3860706" cy="1813608"/>
          </a:xfrm>
          <a:prstGeom prst="rect">
            <a:avLst/>
          </a:prstGeom>
        </p:spPr>
      </p:pic>
      <p:pic>
        <p:nvPicPr>
          <p:cNvPr id="6" name="Picture 5" descr="A picture containing outdoor, grass&#10;&#10;Description automatically generated">
            <a:extLst>
              <a:ext uri="{FF2B5EF4-FFF2-40B4-BE49-F238E27FC236}">
                <a16:creationId xmlns:a16="http://schemas.microsoft.com/office/drawing/2014/main" id="{F741E690-B375-BFB4-1D45-608C594EAC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571999" y="1547038"/>
            <a:ext cx="2378894" cy="178417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2621CAB-0177-978B-7007-6BC134832EC1}"/>
              </a:ext>
            </a:extLst>
          </p:cNvPr>
          <p:cNvSpPr/>
          <p:nvPr/>
        </p:nvSpPr>
        <p:spPr>
          <a:xfrm>
            <a:off x="6210300" y="381000"/>
            <a:ext cx="304800" cy="28958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642B25-CA1F-AF1C-57EF-5025991885A3}"/>
              </a:ext>
            </a:extLst>
          </p:cNvPr>
          <p:cNvSpPr txBox="1"/>
          <p:nvPr/>
        </p:nvSpPr>
        <p:spPr>
          <a:xfrm>
            <a:off x="1536700" y="3552290"/>
            <a:ext cx="95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GDP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2FD9F1-CC6E-B797-B27A-D4B94733E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9710" y="1800417"/>
            <a:ext cx="2038650" cy="28688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4B90D1-8383-F4C6-60B4-2D0119880716}"/>
              </a:ext>
            </a:extLst>
          </p:cNvPr>
          <p:cNvSpPr txBox="1"/>
          <p:nvPr/>
        </p:nvSpPr>
        <p:spPr>
          <a:xfrm>
            <a:off x="8186015" y="1771451"/>
            <a:ext cx="102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Population density</a:t>
            </a:r>
          </a:p>
        </p:txBody>
      </p:sp>
    </p:spTree>
    <p:extLst>
      <p:ext uri="{BB962C8B-B14F-4D97-AF65-F5344CB8AC3E}">
        <p14:creationId xmlns:p14="http://schemas.microsoft.com/office/powerpoint/2010/main" val="1179950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351" y="4866501"/>
            <a:ext cx="3401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Hiwat</a:t>
            </a:r>
            <a:r>
              <a:rPr lang="en-US" sz="1200" dirty="0"/>
              <a:t> et al. 2018, </a:t>
            </a:r>
            <a:r>
              <a:rPr lang="en-US" sz="1200" i="1" dirty="0"/>
              <a:t>Malaria Journal; </a:t>
            </a:r>
            <a:r>
              <a:rPr lang="en-US" sz="1200" dirty="0"/>
              <a:t>Guyana MOPH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7486" y="3801070"/>
            <a:ext cx="6095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Improved prevention (free bed nets, education)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Case management (earlier switch to more effective drugs)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Surveillance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683587" y="1207272"/>
            <a:ext cx="3312160" cy="1555229"/>
            <a:chOff x="5273040" y="3535680"/>
            <a:chExt cx="3342640" cy="160782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3040" y="3535680"/>
              <a:ext cx="2362237" cy="160782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000240" y="3535680"/>
              <a:ext cx="1615440" cy="731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Malaria elimination in Guyana is possible</a:t>
            </a:r>
          </a:p>
        </p:txBody>
      </p:sp>
      <p:sp>
        <p:nvSpPr>
          <p:cNvPr id="16" name="Freeform 15"/>
          <p:cNvSpPr/>
          <p:nvPr/>
        </p:nvSpPr>
        <p:spPr>
          <a:xfrm>
            <a:off x="1106840" y="1013399"/>
            <a:ext cx="4150308" cy="1610090"/>
          </a:xfrm>
          <a:custGeom>
            <a:avLst/>
            <a:gdLst>
              <a:gd name="connsiteX0" fmla="*/ 0 w 4150308"/>
              <a:gd name="connsiteY0" fmla="*/ 850399 h 1610090"/>
              <a:gd name="connsiteX1" fmla="*/ 260812 w 4150308"/>
              <a:gd name="connsiteY1" fmla="*/ 657642 h 1610090"/>
              <a:gd name="connsiteX2" fmla="*/ 521624 w 4150308"/>
              <a:gd name="connsiteY2" fmla="*/ 986463 h 1610090"/>
              <a:gd name="connsiteX3" fmla="*/ 782435 w 4150308"/>
              <a:gd name="connsiteY3" fmla="*/ 634965 h 1610090"/>
              <a:gd name="connsiteX4" fmla="*/ 1054587 w 4150308"/>
              <a:gd name="connsiteY4" fmla="*/ 566933 h 1610090"/>
              <a:gd name="connsiteX5" fmla="*/ 1315398 w 4150308"/>
              <a:gd name="connsiteY5" fmla="*/ 0 h 1610090"/>
              <a:gd name="connsiteX6" fmla="*/ 1564870 w 4150308"/>
              <a:gd name="connsiteY6" fmla="*/ 1031818 h 1610090"/>
              <a:gd name="connsiteX7" fmla="*/ 1825682 w 4150308"/>
              <a:gd name="connsiteY7" fmla="*/ 1610090 h 1610090"/>
              <a:gd name="connsiteX8" fmla="*/ 2109173 w 4150308"/>
              <a:gd name="connsiteY8" fmla="*/ 1598751 h 1610090"/>
              <a:gd name="connsiteX9" fmla="*/ 2369985 w 4150308"/>
              <a:gd name="connsiteY9" fmla="*/ 1451348 h 1610090"/>
              <a:gd name="connsiteX10" fmla="*/ 2619457 w 4150308"/>
              <a:gd name="connsiteY10" fmla="*/ 918431 h 1610090"/>
              <a:gd name="connsiteX11" fmla="*/ 2868929 w 4150308"/>
              <a:gd name="connsiteY11" fmla="*/ 532917 h 1610090"/>
              <a:gd name="connsiteX12" fmla="*/ 3152420 w 4150308"/>
              <a:gd name="connsiteY12" fmla="*/ 408192 h 1610090"/>
              <a:gd name="connsiteX13" fmla="*/ 3435911 w 4150308"/>
              <a:gd name="connsiteY13" fmla="*/ 408192 h 1610090"/>
              <a:gd name="connsiteX14" fmla="*/ 3685383 w 4150308"/>
              <a:gd name="connsiteY14" fmla="*/ 1576074 h 1610090"/>
              <a:gd name="connsiteX15" fmla="*/ 4150308 w 4150308"/>
              <a:gd name="connsiteY15" fmla="*/ 1564735 h 1610090"/>
              <a:gd name="connsiteX16" fmla="*/ 4150308 w 4150308"/>
              <a:gd name="connsiteY16" fmla="*/ 1564735 h 161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50308" h="1610090">
                <a:moveTo>
                  <a:pt x="0" y="850399"/>
                </a:moveTo>
                <a:lnTo>
                  <a:pt x="260812" y="657642"/>
                </a:lnTo>
                <a:lnTo>
                  <a:pt x="521624" y="986463"/>
                </a:lnTo>
                <a:lnTo>
                  <a:pt x="782435" y="634965"/>
                </a:lnTo>
                <a:lnTo>
                  <a:pt x="1054587" y="566933"/>
                </a:lnTo>
                <a:lnTo>
                  <a:pt x="1315398" y="0"/>
                </a:lnTo>
                <a:lnTo>
                  <a:pt x="1564870" y="1031818"/>
                </a:lnTo>
                <a:lnTo>
                  <a:pt x="1825682" y="1610090"/>
                </a:lnTo>
                <a:lnTo>
                  <a:pt x="2109173" y="1598751"/>
                </a:lnTo>
                <a:lnTo>
                  <a:pt x="2369985" y="1451348"/>
                </a:lnTo>
                <a:lnTo>
                  <a:pt x="2619457" y="918431"/>
                </a:lnTo>
                <a:lnTo>
                  <a:pt x="2868929" y="532917"/>
                </a:lnTo>
                <a:lnTo>
                  <a:pt x="3152420" y="408192"/>
                </a:lnTo>
                <a:lnTo>
                  <a:pt x="3435911" y="408192"/>
                </a:lnTo>
                <a:lnTo>
                  <a:pt x="3685383" y="1576074"/>
                </a:lnTo>
                <a:lnTo>
                  <a:pt x="4150308" y="1564735"/>
                </a:lnTo>
                <a:lnTo>
                  <a:pt x="4150308" y="1564735"/>
                </a:lnTo>
              </a:path>
            </a:pathLst>
          </a:custGeom>
          <a:ln w="41275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977004" y="973667"/>
            <a:ext cx="4280144" cy="2381119"/>
            <a:chOff x="5109076" y="986463"/>
            <a:chExt cx="4280144" cy="2381119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109076" y="986463"/>
              <a:ext cx="0" cy="2381119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109076" y="3367582"/>
              <a:ext cx="4280144" cy="0"/>
            </a:xfrm>
            <a:prstGeom prst="line">
              <a:avLst/>
            </a:prstGeom>
            <a:ln cap="rnd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Freeform 22"/>
          <p:cNvSpPr/>
          <p:nvPr/>
        </p:nvSpPr>
        <p:spPr>
          <a:xfrm>
            <a:off x="1061483" y="2340022"/>
            <a:ext cx="4161647" cy="929770"/>
          </a:xfrm>
          <a:custGeom>
            <a:avLst/>
            <a:gdLst>
              <a:gd name="connsiteX0" fmla="*/ 0 w 4161647"/>
              <a:gd name="connsiteY0" fmla="*/ 306144 h 929770"/>
              <a:gd name="connsiteX1" fmla="*/ 260811 w 4161647"/>
              <a:gd name="connsiteY1" fmla="*/ 0 h 929770"/>
              <a:gd name="connsiteX2" fmla="*/ 532963 w 4161647"/>
              <a:gd name="connsiteY2" fmla="*/ 204096 h 929770"/>
              <a:gd name="connsiteX3" fmla="*/ 793774 w 4161647"/>
              <a:gd name="connsiteY3" fmla="*/ 136064 h 929770"/>
              <a:gd name="connsiteX4" fmla="*/ 1043246 w 4161647"/>
              <a:gd name="connsiteY4" fmla="*/ 294805 h 929770"/>
              <a:gd name="connsiteX5" fmla="*/ 1292718 w 4161647"/>
              <a:gd name="connsiteY5" fmla="*/ 283467 h 929770"/>
              <a:gd name="connsiteX6" fmla="*/ 1553530 w 4161647"/>
              <a:gd name="connsiteY6" fmla="*/ 646304 h 929770"/>
              <a:gd name="connsiteX7" fmla="*/ 1837021 w 4161647"/>
              <a:gd name="connsiteY7" fmla="*/ 805045 h 929770"/>
              <a:gd name="connsiteX8" fmla="*/ 2324625 w 4161647"/>
              <a:gd name="connsiteY8" fmla="*/ 827723 h 929770"/>
              <a:gd name="connsiteX9" fmla="*/ 2812230 w 4161647"/>
              <a:gd name="connsiteY9" fmla="*/ 918432 h 929770"/>
              <a:gd name="connsiteX10" fmla="*/ 3209117 w 4161647"/>
              <a:gd name="connsiteY10" fmla="*/ 929770 h 929770"/>
              <a:gd name="connsiteX11" fmla="*/ 3628684 w 4161647"/>
              <a:gd name="connsiteY11" fmla="*/ 918432 h 929770"/>
              <a:gd name="connsiteX12" fmla="*/ 4161647 w 4161647"/>
              <a:gd name="connsiteY12" fmla="*/ 918432 h 929770"/>
              <a:gd name="connsiteX13" fmla="*/ 4161647 w 4161647"/>
              <a:gd name="connsiteY13" fmla="*/ 918432 h 929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61647" h="929770">
                <a:moveTo>
                  <a:pt x="0" y="306144"/>
                </a:moveTo>
                <a:lnTo>
                  <a:pt x="260811" y="0"/>
                </a:lnTo>
                <a:lnTo>
                  <a:pt x="532963" y="204096"/>
                </a:lnTo>
                <a:lnTo>
                  <a:pt x="793774" y="136064"/>
                </a:lnTo>
                <a:lnTo>
                  <a:pt x="1043246" y="294805"/>
                </a:lnTo>
                <a:lnTo>
                  <a:pt x="1292718" y="283467"/>
                </a:lnTo>
                <a:lnTo>
                  <a:pt x="1553530" y="646304"/>
                </a:lnTo>
                <a:lnTo>
                  <a:pt x="1837021" y="805045"/>
                </a:lnTo>
                <a:lnTo>
                  <a:pt x="2324625" y="827723"/>
                </a:lnTo>
                <a:lnTo>
                  <a:pt x="2812230" y="918432"/>
                </a:lnTo>
                <a:lnTo>
                  <a:pt x="3209117" y="929770"/>
                </a:lnTo>
                <a:lnTo>
                  <a:pt x="3628684" y="918432"/>
                </a:lnTo>
                <a:lnTo>
                  <a:pt x="4161647" y="918432"/>
                </a:lnTo>
                <a:lnTo>
                  <a:pt x="4161647" y="918432"/>
                </a:lnTo>
              </a:path>
            </a:pathLst>
          </a:cu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3372" y="784793"/>
            <a:ext cx="87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372" y="1962121"/>
            <a:ext cx="87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92511" y="982455"/>
            <a:ext cx="9185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894487" y="3355849"/>
            <a:ext cx="9185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92511" y="2169152"/>
            <a:ext cx="9185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892511" y="2762501"/>
            <a:ext cx="9185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892511" y="1575803"/>
            <a:ext cx="9185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8533" y="3085126"/>
            <a:ext cx="87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0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1061483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1358744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1656005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953266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2250527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2547788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2845049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3142310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3439571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3736832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034093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4331354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28615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4925876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5223130" y="3357961"/>
            <a:ext cx="0" cy="645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55083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2002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249604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2004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44125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2006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438646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2008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033167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2010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627688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2012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222209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2014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816730" y="3354786"/>
            <a:ext cx="81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2016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34838" y="30531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Suriname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345581" y="235177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Guyana</a:t>
            </a:r>
          </a:p>
        </p:txBody>
      </p:sp>
      <p:sp>
        <p:nvSpPr>
          <p:cNvPr id="66" name="TextBox 65"/>
          <p:cNvSpPr txBox="1"/>
          <p:nvPr/>
        </p:nvSpPr>
        <p:spPr>
          <a:xfrm rot="16200000">
            <a:off x="-1043983" y="1971610"/>
            <a:ext cx="259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Annual Malaria Cases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1059B8-F8F6-E501-5AC4-126DC0B3897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6454" y="3422500"/>
            <a:ext cx="1390120" cy="10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382" y="2832780"/>
            <a:ext cx="2214956" cy="161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412" y="0"/>
            <a:ext cx="8546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Malaria transmission and gold mining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1" y="748203"/>
            <a:ext cx="2543230" cy="14305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670" y="2127970"/>
            <a:ext cx="3222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Landscape alteration favors the primary malaria vector mosquito in Guyana (</a:t>
            </a:r>
            <a:r>
              <a:rPr lang="en-US" sz="1400" i="1" dirty="0"/>
              <a:t>Anopheles darlingi</a:t>
            </a:r>
            <a:r>
              <a:rPr lang="en-US" sz="1400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670" y="4453402"/>
            <a:ext cx="2819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Miners are highly mobile and many sleep in camps without mosquito protection</a:t>
            </a:r>
          </a:p>
        </p:txBody>
      </p:sp>
      <p:pic>
        <p:nvPicPr>
          <p:cNvPr id="2" name="Picture 1" descr="Chart, scatter chart&#10;&#10;Description automatically generated">
            <a:extLst>
              <a:ext uri="{FF2B5EF4-FFF2-40B4-BE49-F238E27FC236}">
                <a16:creationId xmlns:a16="http://schemas.microsoft.com/office/drawing/2014/main" id="{51F292A6-73B5-E24D-B023-5D795CF34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746" y="866519"/>
            <a:ext cx="5454860" cy="40002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D20DC6-9826-4B07-866F-8B6AE1B69708}"/>
              </a:ext>
            </a:extLst>
          </p:cNvPr>
          <p:cNvSpPr txBox="1"/>
          <p:nvPr/>
        </p:nvSpPr>
        <p:spPr>
          <a:xfrm>
            <a:off x="6352814" y="2843550"/>
            <a:ext cx="970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Malaria cases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B720FC-6122-17EE-C2C8-D8997E9B3074}"/>
              </a:ext>
            </a:extLst>
          </p:cNvPr>
          <p:cNvSpPr txBox="1"/>
          <p:nvPr/>
        </p:nvSpPr>
        <p:spPr>
          <a:xfrm>
            <a:off x="6404413" y="938778"/>
            <a:ext cx="6698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Gold price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BD84FF-99DF-1E0D-D1D6-F978B4940AA0}"/>
              </a:ext>
            </a:extLst>
          </p:cNvPr>
          <p:cNvSpPr txBox="1"/>
          <p:nvPr/>
        </p:nvSpPr>
        <p:spPr>
          <a:xfrm rot="16200000">
            <a:off x="1926542" y="2316565"/>
            <a:ext cx="2617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Case rate in Guyana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225CA3-6727-5986-01BF-E4053B8F72DD}"/>
              </a:ext>
            </a:extLst>
          </p:cNvPr>
          <p:cNvSpPr txBox="1"/>
          <p:nvPr/>
        </p:nvSpPr>
        <p:spPr>
          <a:xfrm>
            <a:off x="5011758" y="4768165"/>
            <a:ext cx="441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Pablo Martinez &amp; Caroline Buckee (HSPH)</a:t>
            </a:r>
          </a:p>
        </p:txBody>
      </p:sp>
    </p:spTree>
    <p:extLst>
      <p:ext uri="{BB962C8B-B14F-4D97-AF65-F5344CB8AC3E}">
        <p14:creationId xmlns:p14="http://schemas.microsoft.com/office/powerpoint/2010/main" val="3746514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32797"/>
            <a:ext cx="9144000" cy="8572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Malaria molecular surveillance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918" y="1131281"/>
            <a:ext cx="123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Sample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18731" y="1231062"/>
            <a:ext cx="123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Amplicon sequencing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705158" y="1308136"/>
            <a:ext cx="426720" cy="223520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3662241" y="1308136"/>
            <a:ext cx="426720" cy="230703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8693" y="1912303"/>
            <a:ext cx="1169558" cy="12559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29" y="2019208"/>
            <a:ext cx="767102" cy="95355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960" y="1803775"/>
            <a:ext cx="1908172" cy="135659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426762" y="1137833"/>
            <a:ext cx="1239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Data Analysis: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Local or </a:t>
            </a:r>
          </a:p>
        </p:txBody>
      </p:sp>
      <p:pic>
        <p:nvPicPr>
          <p:cNvPr id="23" name="Picture 22" descr="mosquito_clipart_croppe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8" y="3001917"/>
            <a:ext cx="745403" cy="7454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638C346-868B-9948-BDA9-E7F22415D10D}"/>
              </a:ext>
            </a:extLst>
          </p:cNvPr>
          <p:cNvSpPr txBox="1"/>
          <p:nvPr/>
        </p:nvSpPr>
        <p:spPr>
          <a:xfrm>
            <a:off x="4468286" y="2232771"/>
            <a:ext cx="1239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In the cloud</a:t>
            </a:r>
          </a:p>
        </p:txBody>
      </p:sp>
      <p:sp>
        <p:nvSpPr>
          <p:cNvPr id="24" name="Google Shape;226;p28">
            <a:extLst>
              <a:ext uri="{FF2B5EF4-FFF2-40B4-BE49-F238E27FC236}">
                <a16:creationId xmlns:a16="http://schemas.microsoft.com/office/drawing/2014/main" id="{1159E2CB-E6C3-AD4A-ABC8-DF1F2DD5E1EE}"/>
              </a:ext>
            </a:extLst>
          </p:cNvPr>
          <p:cNvSpPr/>
          <p:nvPr/>
        </p:nvSpPr>
        <p:spPr>
          <a:xfrm>
            <a:off x="7160652" y="638727"/>
            <a:ext cx="1626600" cy="1308900"/>
          </a:xfrm>
          <a:prstGeom prst="rect">
            <a:avLst/>
          </a:prstGeom>
          <a:noFill/>
          <a:ln w="317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27;p28">
            <a:extLst>
              <a:ext uri="{FF2B5EF4-FFF2-40B4-BE49-F238E27FC236}">
                <a16:creationId xmlns:a16="http://schemas.microsoft.com/office/drawing/2014/main" id="{FDB84838-A8EB-F64A-99B2-4E1F64BC4C77}"/>
              </a:ext>
            </a:extLst>
          </p:cNvPr>
          <p:cNvSpPr txBox="1"/>
          <p:nvPr/>
        </p:nvSpPr>
        <p:spPr>
          <a:xfrm>
            <a:off x="7339015" y="1927283"/>
            <a:ext cx="12072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/>
          </a:p>
        </p:txBody>
      </p:sp>
      <p:sp>
        <p:nvSpPr>
          <p:cNvPr id="28" name="Google Shape;228;p28">
            <a:extLst>
              <a:ext uri="{FF2B5EF4-FFF2-40B4-BE49-F238E27FC236}">
                <a16:creationId xmlns:a16="http://schemas.microsoft.com/office/drawing/2014/main" id="{D4E88983-4655-9144-A996-3B3E0018522E}"/>
              </a:ext>
            </a:extLst>
          </p:cNvPr>
          <p:cNvSpPr txBox="1"/>
          <p:nvPr/>
        </p:nvSpPr>
        <p:spPr>
          <a:xfrm rot="-5400000">
            <a:off x="6291253" y="1152319"/>
            <a:ext cx="12684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Resistance</a:t>
            </a:r>
            <a:endParaRPr/>
          </a:p>
        </p:txBody>
      </p:sp>
      <p:sp>
        <p:nvSpPr>
          <p:cNvPr id="31" name="Google Shape;229;p28">
            <a:extLst>
              <a:ext uri="{FF2B5EF4-FFF2-40B4-BE49-F238E27FC236}">
                <a16:creationId xmlns:a16="http://schemas.microsoft.com/office/drawing/2014/main" id="{903C4D57-E3A9-9649-9572-6B26F1CB472C}"/>
              </a:ext>
            </a:extLst>
          </p:cNvPr>
          <p:cNvSpPr/>
          <p:nvPr/>
        </p:nvSpPr>
        <p:spPr>
          <a:xfrm>
            <a:off x="7222645" y="1031354"/>
            <a:ext cx="1469652" cy="544232"/>
          </a:xfrm>
          <a:custGeom>
            <a:avLst/>
            <a:gdLst/>
            <a:ahLst/>
            <a:cxnLst/>
            <a:rect l="l" t="t" r="r" b="b"/>
            <a:pathLst>
              <a:path w="1927412" h="702235" extrusionOk="0">
                <a:moveTo>
                  <a:pt x="0" y="283883"/>
                </a:moveTo>
                <a:lnTo>
                  <a:pt x="224118" y="164353"/>
                </a:lnTo>
                <a:lnTo>
                  <a:pt x="552824" y="239059"/>
                </a:lnTo>
                <a:lnTo>
                  <a:pt x="776941" y="0"/>
                </a:lnTo>
                <a:lnTo>
                  <a:pt x="1045882" y="209177"/>
                </a:lnTo>
                <a:lnTo>
                  <a:pt x="1359647" y="298824"/>
                </a:lnTo>
                <a:lnTo>
                  <a:pt x="1628588" y="582706"/>
                </a:lnTo>
                <a:lnTo>
                  <a:pt x="1927412" y="702235"/>
                </a:lnTo>
                <a:lnTo>
                  <a:pt x="1927412" y="702235"/>
                </a:lnTo>
              </a:path>
            </a:pathLst>
          </a:custGeom>
          <a:noFill/>
          <a:ln w="539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235;p28">
            <a:extLst>
              <a:ext uri="{FF2B5EF4-FFF2-40B4-BE49-F238E27FC236}">
                <a16:creationId xmlns:a16="http://schemas.microsoft.com/office/drawing/2014/main" id="{A950D0A4-0066-C440-9EDD-47767DC975A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47720"/>
          <a:stretch/>
        </p:blipFill>
        <p:spPr>
          <a:xfrm>
            <a:off x="6448225" y="2234474"/>
            <a:ext cx="1384950" cy="117413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36;p28">
            <a:extLst>
              <a:ext uri="{FF2B5EF4-FFF2-40B4-BE49-F238E27FC236}">
                <a16:creationId xmlns:a16="http://schemas.microsoft.com/office/drawing/2014/main" id="{3890DAF7-6DC9-4A46-8D5D-6DC180CA95F8}"/>
              </a:ext>
            </a:extLst>
          </p:cNvPr>
          <p:cNvSpPr txBox="1"/>
          <p:nvPr/>
        </p:nvSpPr>
        <p:spPr>
          <a:xfrm>
            <a:off x="7620002" y="2467250"/>
            <a:ext cx="1524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Population connectivity</a:t>
            </a:r>
            <a:endParaRPr/>
          </a:p>
        </p:txBody>
      </p:sp>
      <p:sp>
        <p:nvSpPr>
          <p:cNvPr id="38" name="Google Shape;237;p28">
            <a:extLst>
              <a:ext uri="{FF2B5EF4-FFF2-40B4-BE49-F238E27FC236}">
                <a16:creationId xmlns:a16="http://schemas.microsoft.com/office/drawing/2014/main" id="{85A18672-58DE-DB4D-8135-D67473665AFE}"/>
              </a:ext>
            </a:extLst>
          </p:cNvPr>
          <p:cNvSpPr txBox="1"/>
          <p:nvPr/>
        </p:nvSpPr>
        <p:spPr>
          <a:xfrm>
            <a:off x="7536150" y="3390638"/>
            <a:ext cx="15240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Vector ID</a:t>
            </a:r>
            <a:endParaRPr dirty="0"/>
          </a:p>
        </p:txBody>
      </p:sp>
      <p:pic>
        <p:nvPicPr>
          <p:cNvPr id="39" name="Google Shape;238;p28" descr="mosquito_clipart_cropped.png">
            <a:extLst>
              <a:ext uri="{FF2B5EF4-FFF2-40B4-BE49-F238E27FC236}">
                <a16:creationId xmlns:a16="http://schemas.microsoft.com/office/drawing/2014/main" id="{75E38365-28F6-6D45-B41E-467FA680FAD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55328" y="3250842"/>
            <a:ext cx="745403" cy="7454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99;p14">
            <a:extLst>
              <a:ext uri="{FF2B5EF4-FFF2-40B4-BE49-F238E27FC236}">
                <a16:creationId xmlns:a16="http://schemas.microsoft.com/office/drawing/2014/main" id="{08D18BAB-DEEB-7224-0E7D-60A58249B7D4}"/>
              </a:ext>
            </a:extLst>
          </p:cNvPr>
          <p:cNvSpPr/>
          <p:nvPr/>
        </p:nvSpPr>
        <p:spPr>
          <a:xfrm>
            <a:off x="7263670" y="4192204"/>
            <a:ext cx="150689" cy="482203"/>
          </a:xfrm>
          <a:custGeom>
            <a:avLst/>
            <a:gdLst/>
            <a:ahLst/>
            <a:cxnLst/>
            <a:rect l="l" t="t" r="r" b="b"/>
            <a:pathLst>
              <a:path w="1358900" h="4349750" extrusionOk="0">
                <a:moveTo>
                  <a:pt x="539750" y="596900"/>
                </a:moveTo>
                <a:lnTo>
                  <a:pt x="539750" y="438150"/>
                </a:lnTo>
                <a:lnTo>
                  <a:pt x="508000" y="361950"/>
                </a:lnTo>
                <a:lnTo>
                  <a:pt x="508000" y="88900"/>
                </a:lnTo>
                <a:lnTo>
                  <a:pt x="552450" y="50800"/>
                </a:lnTo>
                <a:lnTo>
                  <a:pt x="584200" y="25400"/>
                </a:lnTo>
                <a:lnTo>
                  <a:pt x="749300" y="0"/>
                </a:lnTo>
                <a:lnTo>
                  <a:pt x="819150" y="44450"/>
                </a:lnTo>
                <a:lnTo>
                  <a:pt x="857250" y="95250"/>
                </a:lnTo>
                <a:lnTo>
                  <a:pt x="869950" y="381000"/>
                </a:lnTo>
                <a:lnTo>
                  <a:pt x="825500" y="438150"/>
                </a:lnTo>
                <a:lnTo>
                  <a:pt x="806450" y="565150"/>
                </a:lnTo>
                <a:lnTo>
                  <a:pt x="838200" y="635000"/>
                </a:lnTo>
                <a:lnTo>
                  <a:pt x="927100" y="698500"/>
                </a:lnTo>
                <a:lnTo>
                  <a:pt x="990600" y="711200"/>
                </a:lnTo>
                <a:lnTo>
                  <a:pt x="1054100" y="723900"/>
                </a:lnTo>
                <a:lnTo>
                  <a:pt x="1111250" y="749300"/>
                </a:lnTo>
                <a:lnTo>
                  <a:pt x="1155700" y="755650"/>
                </a:lnTo>
                <a:lnTo>
                  <a:pt x="1219200" y="806450"/>
                </a:lnTo>
                <a:lnTo>
                  <a:pt x="1301750" y="939800"/>
                </a:lnTo>
                <a:lnTo>
                  <a:pt x="1327150" y="1162050"/>
                </a:lnTo>
                <a:lnTo>
                  <a:pt x="1358900" y="1568450"/>
                </a:lnTo>
                <a:cubicBezTo>
                  <a:pt x="1356783" y="1888067"/>
                  <a:pt x="1354667" y="2207683"/>
                  <a:pt x="1352550" y="2527300"/>
                </a:cubicBezTo>
                <a:lnTo>
                  <a:pt x="1295400" y="2578100"/>
                </a:lnTo>
                <a:lnTo>
                  <a:pt x="1263650" y="2609850"/>
                </a:lnTo>
                <a:lnTo>
                  <a:pt x="1212850" y="2603500"/>
                </a:lnTo>
                <a:lnTo>
                  <a:pt x="1181100" y="2565400"/>
                </a:lnTo>
                <a:lnTo>
                  <a:pt x="1168400" y="2527300"/>
                </a:lnTo>
                <a:lnTo>
                  <a:pt x="1162050" y="2463800"/>
                </a:lnTo>
                <a:lnTo>
                  <a:pt x="1162050" y="2406650"/>
                </a:lnTo>
                <a:lnTo>
                  <a:pt x="1174750" y="2368550"/>
                </a:lnTo>
                <a:lnTo>
                  <a:pt x="1200150" y="2336800"/>
                </a:lnTo>
                <a:lnTo>
                  <a:pt x="1231900" y="2311400"/>
                </a:lnTo>
                <a:lnTo>
                  <a:pt x="1238250" y="2082800"/>
                </a:lnTo>
                <a:lnTo>
                  <a:pt x="1193800" y="1441450"/>
                </a:lnTo>
                <a:lnTo>
                  <a:pt x="1162050" y="1377950"/>
                </a:lnTo>
                <a:lnTo>
                  <a:pt x="1143000" y="1333500"/>
                </a:lnTo>
                <a:lnTo>
                  <a:pt x="1085850" y="1339850"/>
                </a:lnTo>
                <a:lnTo>
                  <a:pt x="1047750" y="1409700"/>
                </a:lnTo>
                <a:lnTo>
                  <a:pt x="1028700" y="1543050"/>
                </a:lnTo>
                <a:lnTo>
                  <a:pt x="1022350" y="1657350"/>
                </a:lnTo>
                <a:lnTo>
                  <a:pt x="1028700" y="1739900"/>
                </a:lnTo>
                <a:lnTo>
                  <a:pt x="1047750" y="1841500"/>
                </a:lnTo>
                <a:lnTo>
                  <a:pt x="1060450" y="1987550"/>
                </a:lnTo>
                <a:lnTo>
                  <a:pt x="1098550" y="2152650"/>
                </a:lnTo>
                <a:lnTo>
                  <a:pt x="1104900" y="2425700"/>
                </a:lnTo>
                <a:lnTo>
                  <a:pt x="1079500" y="2508250"/>
                </a:lnTo>
                <a:lnTo>
                  <a:pt x="1035050" y="2628900"/>
                </a:lnTo>
                <a:lnTo>
                  <a:pt x="1009650" y="2749550"/>
                </a:lnTo>
                <a:lnTo>
                  <a:pt x="996950" y="2838450"/>
                </a:lnTo>
                <a:lnTo>
                  <a:pt x="958850" y="2914650"/>
                </a:lnTo>
                <a:lnTo>
                  <a:pt x="958850" y="3009900"/>
                </a:lnTo>
                <a:lnTo>
                  <a:pt x="946150" y="3143250"/>
                </a:lnTo>
                <a:lnTo>
                  <a:pt x="965200" y="3238500"/>
                </a:lnTo>
                <a:lnTo>
                  <a:pt x="965200" y="3340100"/>
                </a:lnTo>
                <a:lnTo>
                  <a:pt x="977900" y="3409950"/>
                </a:lnTo>
                <a:lnTo>
                  <a:pt x="990600" y="3498850"/>
                </a:lnTo>
                <a:lnTo>
                  <a:pt x="990600" y="3625850"/>
                </a:lnTo>
                <a:lnTo>
                  <a:pt x="965200" y="3733800"/>
                </a:lnTo>
                <a:lnTo>
                  <a:pt x="946150" y="3803650"/>
                </a:lnTo>
                <a:lnTo>
                  <a:pt x="920750" y="3867150"/>
                </a:lnTo>
                <a:lnTo>
                  <a:pt x="908050" y="3949700"/>
                </a:lnTo>
                <a:lnTo>
                  <a:pt x="869950" y="4019550"/>
                </a:lnTo>
                <a:lnTo>
                  <a:pt x="857250" y="4140200"/>
                </a:lnTo>
                <a:lnTo>
                  <a:pt x="869950" y="4229100"/>
                </a:lnTo>
                <a:lnTo>
                  <a:pt x="908050" y="4279900"/>
                </a:lnTo>
                <a:lnTo>
                  <a:pt x="965200" y="4343400"/>
                </a:lnTo>
                <a:lnTo>
                  <a:pt x="736600" y="4349750"/>
                </a:lnTo>
                <a:lnTo>
                  <a:pt x="736600" y="4235450"/>
                </a:lnTo>
                <a:lnTo>
                  <a:pt x="730250" y="4171950"/>
                </a:lnTo>
                <a:lnTo>
                  <a:pt x="730250" y="4076700"/>
                </a:lnTo>
                <a:lnTo>
                  <a:pt x="768350" y="3968750"/>
                </a:lnTo>
                <a:lnTo>
                  <a:pt x="768350" y="3841750"/>
                </a:lnTo>
                <a:lnTo>
                  <a:pt x="762000" y="3714750"/>
                </a:lnTo>
                <a:lnTo>
                  <a:pt x="755650" y="3575050"/>
                </a:lnTo>
                <a:lnTo>
                  <a:pt x="755650" y="3505200"/>
                </a:lnTo>
                <a:lnTo>
                  <a:pt x="755650" y="3422650"/>
                </a:lnTo>
                <a:lnTo>
                  <a:pt x="742950" y="3314700"/>
                </a:lnTo>
                <a:lnTo>
                  <a:pt x="742950" y="3238500"/>
                </a:lnTo>
                <a:lnTo>
                  <a:pt x="742950" y="3168650"/>
                </a:lnTo>
                <a:cubicBezTo>
                  <a:pt x="735665" y="3103085"/>
                  <a:pt x="736600" y="3130667"/>
                  <a:pt x="736600" y="3086100"/>
                </a:cubicBezTo>
                <a:lnTo>
                  <a:pt x="736600" y="2984500"/>
                </a:lnTo>
                <a:lnTo>
                  <a:pt x="736600" y="2825750"/>
                </a:lnTo>
                <a:lnTo>
                  <a:pt x="736600" y="2730500"/>
                </a:lnTo>
                <a:lnTo>
                  <a:pt x="736600" y="2654300"/>
                </a:lnTo>
                <a:lnTo>
                  <a:pt x="698500" y="2425700"/>
                </a:lnTo>
                <a:lnTo>
                  <a:pt x="647700" y="2692400"/>
                </a:lnTo>
                <a:lnTo>
                  <a:pt x="647700" y="2781300"/>
                </a:lnTo>
                <a:lnTo>
                  <a:pt x="654050" y="2889250"/>
                </a:lnTo>
                <a:lnTo>
                  <a:pt x="654050" y="3022600"/>
                </a:lnTo>
                <a:lnTo>
                  <a:pt x="654050" y="3079750"/>
                </a:lnTo>
                <a:lnTo>
                  <a:pt x="654050" y="3124200"/>
                </a:lnTo>
                <a:lnTo>
                  <a:pt x="654050" y="3213100"/>
                </a:lnTo>
                <a:cubicBezTo>
                  <a:pt x="647125" y="3289274"/>
                  <a:pt x="647700" y="3259571"/>
                  <a:pt x="647700" y="3302000"/>
                </a:cubicBezTo>
                <a:lnTo>
                  <a:pt x="647700" y="3340100"/>
                </a:lnTo>
                <a:lnTo>
                  <a:pt x="641350" y="3441700"/>
                </a:lnTo>
                <a:lnTo>
                  <a:pt x="647700" y="3568700"/>
                </a:lnTo>
                <a:lnTo>
                  <a:pt x="635000" y="3740150"/>
                </a:lnTo>
                <a:lnTo>
                  <a:pt x="603250" y="3962400"/>
                </a:lnTo>
                <a:lnTo>
                  <a:pt x="603250" y="4032250"/>
                </a:lnTo>
                <a:lnTo>
                  <a:pt x="615950" y="4127500"/>
                </a:lnTo>
                <a:lnTo>
                  <a:pt x="628650" y="4191000"/>
                </a:lnTo>
                <a:lnTo>
                  <a:pt x="628650" y="4279900"/>
                </a:lnTo>
                <a:lnTo>
                  <a:pt x="628650" y="4343400"/>
                </a:lnTo>
                <a:lnTo>
                  <a:pt x="361950" y="4349750"/>
                </a:lnTo>
                <a:lnTo>
                  <a:pt x="514350" y="4197350"/>
                </a:lnTo>
                <a:lnTo>
                  <a:pt x="514350" y="4076700"/>
                </a:lnTo>
                <a:lnTo>
                  <a:pt x="495300" y="3930650"/>
                </a:lnTo>
                <a:lnTo>
                  <a:pt x="476250" y="3848100"/>
                </a:lnTo>
                <a:lnTo>
                  <a:pt x="431800" y="3670300"/>
                </a:lnTo>
                <a:lnTo>
                  <a:pt x="406400" y="3562350"/>
                </a:lnTo>
                <a:lnTo>
                  <a:pt x="387350" y="3435350"/>
                </a:lnTo>
                <a:lnTo>
                  <a:pt x="387350" y="3371850"/>
                </a:lnTo>
                <a:lnTo>
                  <a:pt x="406400" y="3327400"/>
                </a:lnTo>
                <a:lnTo>
                  <a:pt x="425450" y="3244850"/>
                </a:lnTo>
                <a:cubicBezTo>
                  <a:pt x="432034" y="3185596"/>
                  <a:pt x="431800" y="3206867"/>
                  <a:pt x="431800" y="3181350"/>
                </a:cubicBezTo>
                <a:lnTo>
                  <a:pt x="431800" y="3130550"/>
                </a:lnTo>
                <a:lnTo>
                  <a:pt x="438150" y="3041650"/>
                </a:lnTo>
                <a:lnTo>
                  <a:pt x="425450" y="2921000"/>
                </a:lnTo>
                <a:cubicBezTo>
                  <a:pt x="418399" y="2857539"/>
                  <a:pt x="419100" y="2883017"/>
                  <a:pt x="419100" y="2844800"/>
                </a:cubicBezTo>
                <a:lnTo>
                  <a:pt x="412750" y="2813050"/>
                </a:lnTo>
                <a:lnTo>
                  <a:pt x="368300" y="2673350"/>
                </a:lnTo>
                <a:lnTo>
                  <a:pt x="317500" y="2590800"/>
                </a:lnTo>
                <a:lnTo>
                  <a:pt x="292100" y="2520950"/>
                </a:lnTo>
                <a:cubicBezTo>
                  <a:pt x="285516" y="2461696"/>
                  <a:pt x="285750" y="2482967"/>
                  <a:pt x="285750" y="2457450"/>
                </a:cubicBezTo>
                <a:lnTo>
                  <a:pt x="285750" y="2419350"/>
                </a:lnTo>
                <a:lnTo>
                  <a:pt x="298450" y="2292350"/>
                </a:lnTo>
                <a:lnTo>
                  <a:pt x="311150" y="2025650"/>
                </a:lnTo>
                <a:lnTo>
                  <a:pt x="317500" y="1943100"/>
                </a:lnTo>
                <a:lnTo>
                  <a:pt x="330200" y="1873250"/>
                </a:lnTo>
                <a:lnTo>
                  <a:pt x="330200" y="1873250"/>
                </a:lnTo>
                <a:lnTo>
                  <a:pt x="355600" y="1797050"/>
                </a:lnTo>
                <a:lnTo>
                  <a:pt x="368300" y="1746250"/>
                </a:lnTo>
                <a:lnTo>
                  <a:pt x="355600" y="1574800"/>
                </a:lnTo>
                <a:lnTo>
                  <a:pt x="355600" y="1492250"/>
                </a:lnTo>
                <a:lnTo>
                  <a:pt x="330200" y="1384300"/>
                </a:lnTo>
                <a:lnTo>
                  <a:pt x="279400" y="1320800"/>
                </a:lnTo>
                <a:lnTo>
                  <a:pt x="228600" y="1320800"/>
                </a:lnTo>
                <a:lnTo>
                  <a:pt x="190500" y="1371600"/>
                </a:lnTo>
                <a:lnTo>
                  <a:pt x="190500" y="1466850"/>
                </a:lnTo>
                <a:lnTo>
                  <a:pt x="190500" y="1574800"/>
                </a:lnTo>
                <a:lnTo>
                  <a:pt x="177800" y="1651000"/>
                </a:lnTo>
                <a:lnTo>
                  <a:pt x="177800" y="1714500"/>
                </a:lnTo>
                <a:lnTo>
                  <a:pt x="171450" y="1778000"/>
                </a:lnTo>
                <a:lnTo>
                  <a:pt x="171450" y="1822450"/>
                </a:lnTo>
                <a:lnTo>
                  <a:pt x="171450" y="1955800"/>
                </a:lnTo>
                <a:lnTo>
                  <a:pt x="146050" y="2051050"/>
                </a:lnTo>
                <a:lnTo>
                  <a:pt x="146050" y="2159000"/>
                </a:lnTo>
                <a:lnTo>
                  <a:pt x="146050" y="2241550"/>
                </a:lnTo>
                <a:lnTo>
                  <a:pt x="146050" y="2305050"/>
                </a:lnTo>
                <a:lnTo>
                  <a:pt x="171450" y="2355850"/>
                </a:lnTo>
                <a:lnTo>
                  <a:pt x="196850" y="2444750"/>
                </a:lnTo>
                <a:lnTo>
                  <a:pt x="209550" y="2495550"/>
                </a:lnTo>
                <a:lnTo>
                  <a:pt x="209550" y="2559050"/>
                </a:lnTo>
                <a:lnTo>
                  <a:pt x="203200" y="2628900"/>
                </a:lnTo>
                <a:lnTo>
                  <a:pt x="165100" y="2641600"/>
                </a:lnTo>
                <a:lnTo>
                  <a:pt x="139700" y="2641600"/>
                </a:lnTo>
                <a:lnTo>
                  <a:pt x="82550" y="2616200"/>
                </a:lnTo>
                <a:lnTo>
                  <a:pt x="57150" y="2540000"/>
                </a:lnTo>
                <a:lnTo>
                  <a:pt x="31750" y="2451100"/>
                </a:lnTo>
                <a:lnTo>
                  <a:pt x="31750" y="2387600"/>
                </a:lnTo>
                <a:lnTo>
                  <a:pt x="31750" y="2228850"/>
                </a:lnTo>
                <a:lnTo>
                  <a:pt x="25400" y="2025650"/>
                </a:lnTo>
                <a:lnTo>
                  <a:pt x="0" y="1847850"/>
                </a:lnTo>
                <a:lnTo>
                  <a:pt x="12700" y="1714500"/>
                </a:lnTo>
                <a:lnTo>
                  <a:pt x="25400" y="1651000"/>
                </a:lnTo>
                <a:lnTo>
                  <a:pt x="44450" y="1504950"/>
                </a:lnTo>
                <a:lnTo>
                  <a:pt x="50800" y="1416050"/>
                </a:lnTo>
                <a:lnTo>
                  <a:pt x="50800" y="1333500"/>
                </a:lnTo>
                <a:lnTo>
                  <a:pt x="50800" y="1263650"/>
                </a:lnTo>
                <a:lnTo>
                  <a:pt x="57150" y="1174750"/>
                </a:lnTo>
                <a:lnTo>
                  <a:pt x="63500" y="1143000"/>
                </a:lnTo>
                <a:lnTo>
                  <a:pt x="82550" y="1022350"/>
                </a:lnTo>
                <a:lnTo>
                  <a:pt x="88900" y="895350"/>
                </a:lnTo>
                <a:lnTo>
                  <a:pt x="120650" y="850900"/>
                </a:lnTo>
                <a:lnTo>
                  <a:pt x="152400" y="800100"/>
                </a:lnTo>
                <a:lnTo>
                  <a:pt x="209550" y="749300"/>
                </a:lnTo>
                <a:lnTo>
                  <a:pt x="279400" y="749300"/>
                </a:lnTo>
                <a:lnTo>
                  <a:pt x="400050" y="723900"/>
                </a:lnTo>
                <a:lnTo>
                  <a:pt x="469900" y="692150"/>
                </a:lnTo>
                <a:lnTo>
                  <a:pt x="539750" y="596900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92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600;p14" descr="http://www.clker.com/cliparts/o/7/O/v/i/F/pig-silhouette-hi.png">
            <a:extLst>
              <a:ext uri="{FF2B5EF4-FFF2-40B4-BE49-F238E27FC236}">
                <a16:creationId xmlns:a16="http://schemas.microsoft.com/office/drawing/2014/main" id="{68E1F90C-C9C4-6FE5-1FB7-2CFDB09C298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48462" y="4529495"/>
            <a:ext cx="254462" cy="12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01;p14" descr="http://i.istockimg.com/file_thumbview_approve/37266640/3/stock-illustration-37266640-silueta-perro-beagle.jpg">
            <a:extLst>
              <a:ext uri="{FF2B5EF4-FFF2-40B4-BE49-F238E27FC236}">
                <a16:creationId xmlns:a16="http://schemas.microsoft.com/office/drawing/2014/main" id="{25069DF5-5FC3-35BE-6268-AAA3364DE24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H="1">
            <a:off x="7495452" y="4238494"/>
            <a:ext cx="228370" cy="18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02;p14">
            <a:extLst>
              <a:ext uri="{FF2B5EF4-FFF2-40B4-BE49-F238E27FC236}">
                <a16:creationId xmlns:a16="http://schemas.microsoft.com/office/drawing/2014/main" id="{1227BEA2-D64E-11DE-C46F-AF300BA92103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951659" y="4485163"/>
            <a:ext cx="111786" cy="20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03;p14">
            <a:extLst>
              <a:ext uri="{FF2B5EF4-FFF2-40B4-BE49-F238E27FC236}">
                <a16:creationId xmlns:a16="http://schemas.microsoft.com/office/drawing/2014/main" id="{9D4ED97A-B87E-D7DB-4BE7-F6622AC1997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7096244" y="4455498"/>
            <a:ext cx="111786" cy="20009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37;p28">
            <a:extLst>
              <a:ext uri="{FF2B5EF4-FFF2-40B4-BE49-F238E27FC236}">
                <a16:creationId xmlns:a16="http://schemas.microsoft.com/office/drawing/2014/main" id="{5B5336E7-AE67-7D37-4A98-EB1A95A1176D}"/>
              </a:ext>
            </a:extLst>
          </p:cNvPr>
          <p:cNvSpPr txBox="1"/>
          <p:nvPr/>
        </p:nvSpPr>
        <p:spPr>
          <a:xfrm>
            <a:off x="7536150" y="4101095"/>
            <a:ext cx="15240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Vector bionomics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8484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46E91-0A29-5B48-B5A0-796603B2A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6" y="273844"/>
            <a:ext cx="9033164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Whole Genome Sequencing (WGS) costs have fallen dramatically over time
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108900-F943-F045-90CB-5784D7BBD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5473"/>
            <a:ext cx="6731278" cy="378802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8E2472-02F0-4C45-B222-3B0D1158E609}"/>
              </a:ext>
            </a:extLst>
          </p:cNvPr>
          <p:cNvCxnSpPr>
            <a:cxnSpLocks/>
          </p:cNvCxnSpPr>
          <p:nvPr/>
        </p:nvCxnSpPr>
        <p:spPr>
          <a:xfrm>
            <a:off x="651164" y="2388177"/>
            <a:ext cx="3863387" cy="2124509"/>
          </a:xfrm>
          <a:prstGeom prst="line">
            <a:avLst/>
          </a:prstGeom>
          <a:ln w="603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28AEFD-9ADC-EA48-9BFB-65532197654E}"/>
              </a:ext>
            </a:extLst>
          </p:cNvPr>
          <p:cNvCxnSpPr>
            <a:cxnSpLocks/>
          </p:cNvCxnSpPr>
          <p:nvPr/>
        </p:nvCxnSpPr>
        <p:spPr>
          <a:xfrm>
            <a:off x="4514550" y="4512686"/>
            <a:ext cx="1662545" cy="0"/>
          </a:xfrm>
          <a:prstGeom prst="line">
            <a:avLst/>
          </a:prstGeom>
          <a:ln w="603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063B3FE-082D-A441-ACB4-909485514122}"/>
              </a:ext>
            </a:extLst>
          </p:cNvPr>
          <p:cNvSpPr txBox="1"/>
          <p:nvPr/>
        </p:nvSpPr>
        <p:spPr>
          <a:xfrm>
            <a:off x="6731278" y="4296215"/>
            <a:ext cx="2412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70C0"/>
                </a:solidFill>
              </a:rPr>
              <a:t>Anopheles</a:t>
            </a:r>
            <a:r>
              <a:rPr lang="en-US" sz="1600" dirty="0">
                <a:solidFill>
                  <a:srgbClr val="0070C0"/>
                </a:solidFill>
              </a:rPr>
              <a:t>: ~$250 USD</a:t>
            </a:r>
          </a:p>
        </p:txBody>
      </p:sp>
    </p:spTree>
    <p:extLst>
      <p:ext uri="{BB962C8B-B14F-4D97-AF65-F5344CB8AC3E}">
        <p14:creationId xmlns:p14="http://schemas.microsoft.com/office/powerpoint/2010/main" val="215832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B9D26-3D1F-A443-B994-7EDD724B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37"/>
            <a:ext cx="9128763" cy="99417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Illumina amplicon sequencing (</a:t>
            </a:r>
            <a:r>
              <a:rPr lang="en-US" dirty="0" err="1"/>
              <a:t>AmpSeq</a:t>
            </a:r>
            <a:r>
              <a:rPr lang="en-US" dirty="0"/>
              <a:t>)</a:t>
            </a:r>
          </a:p>
        </p:txBody>
      </p:sp>
      <p:pic>
        <p:nvPicPr>
          <p:cNvPr id="3" name="Google Shape;582;p31">
            <a:extLst>
              <a:ext uri="{FF2B5EF4-FFF2-40B4-BE49-F238E27FC236}">
                <a16:creationId xmlns:a16="http://schemas.microsoft.com/office/drawing/2014/main" id="{7F73FDF3-C554-2E4E-B93E-6AC4B881871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9373" t="8077" r="3568" b="10229"/>
          <a:stretch/>
        </p:blipFill>
        <p:spPr>
          <a:xfrm>
            <a:off x="6863645" y="1738489"/>
            <a:ext cx="1241778" cy="1467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97641-DB49-1747-A42F-30E9D6853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48" b="-979"/>
          <a:stretch/>
        </p:blipFill>
        <p:spPr>
          <a:xfrm>
            <a:off x="592875" y="1381632"/>
            <a:ext cx="2478065" cy="26175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24EAAE-FD26-7B4F-BC5A-F4FFB956D848}"/>
              </a:ext>
            </a:extLst>
          </p:cNvPr>
          <p:cNvSpPr txBox="1"/>
          <p:nvPr/>
        </p:nvSpPr>
        <p:spPr>
          <a:xfrm>
            <a:off x="649332" y="4038816"/>
            <a:ext cx="5915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Illumina HiSeq
$900K USD
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79071-A92B-8A49-A3BA-8E095508F43E}"/>
              </a:ext>
            </a:extLst>
          </p:cNvPr>
          <p:cNvSpPr txBox="1"/>
          <p:nvPr/>
        </p:nvSpPr>
        <p:spPr>
          <a:xfrm>
            <a:off x="6773333" y="3238442"/>
            <a:ext cx="2370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Illumina </a:t>
            </a:r>
            <a:r>
              <a:rPr lang="en-US" sz="2400" dirty="0" err="1"/>
              <a:t>iSeq</a:t>
            </a:r>
            <a:r>
              <a:rPr lang="en-US" sz="2400" dirty="0"/>
              <a:t>
$20K USD
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45AD16-4F8E-E242-82A4-FEC6332CF8C3}"/>
              </a:ext>
            </a:extLst>
          </p:cNvPr>
          <p:cNvSpPr txBox="1"/>
          <p:nvPr/>
        </p:nvSpPr>
        <p:spPr>
          <a:xfrm>
            <a:off x="3460134" y="1738489"/>
            <a:ext cx="2968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Using PCR to focus sequencing coverage on genes of interest, we can sequence parasite or vector samples for just a few dollars per sample, on a relatively inexpensive instrument
</a:t>
            </a:r>
          </a:p>
        </p:txBody>
      </p:sp>
    </p:spTree>
    <p:extLst>
      <p:ext uri="{BB962C8B-B14F-4D97-AF65-F5344CB8AC3E}">
        <p14:creationId xmlns:p14="http://schemas.microsoft.com/office/powerpoint/2010/main" val="2562887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14811</TotalTime>
  <Words>644</Words>
  <Application>Microsoft Macintosh PowerPoint</Application>
  <PresentationFormat>On-screen Show (16:9)</PresentationFormat>
  <Paragraphs>171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Building molecular barcoding capacity in Guyana  Global Health, Biodiversity, and Therapeutics  June 9th, 2023</vt:lpstr>
      <vt:lpstr>Premise:   Creating local DNA sequencing capacity is important.   Applications of DNA sequencing for public health and general biodiversity inventories can mutually reinforce sequencing capacity establishment.</vt:lpstr>
      <vt:lpstr>PowerPoint Presentation</vt:lpstr>
      <vt:lpstr>Guyana</vt:lpstr>
      <vt:lpstr>PowerPoint Presentation</vt:lpstr>
      <vt:lpstr>PowerPoint Presentation</vt:lpstr>
      <vt:lpstr>PowerPoint Presentation</vt:lpstr>
      <vt:lpstr>Whole Genome Sequencing (WGS) costs have fallen dramatically over time
</vt:lpstr>
      <vt:lpstr>Illumina amplicon sequencing (AmpSeq)</vt:lpstr>
      <vt:lpstr>PowerPoint Presentation</vt:lpstr>
      <vt:lpstr>What have we learned?</vt:lpstr>
      <vt:lpstr>PowerPoint Presentation</vt:lpstr>
      <vt:lpstr>Challenges</vt:lpstr>
      <vt:lpstr>How to sustain sequencing capacity?</vt:lpstr>
      <vt:lpstr>Acknowledgements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Insights the Malaria vectorial capacity using high-through sequencing</dc:title>
  <dc:creator>Raquel Asuncion Lima Cordon</dc:creator>
  <cp:lastModifiedBy>Neafsey, Daniel Edward</cp:lastModifiedBy>
  <cp:revision>48</cp:revision>
  <cp:lastPrinted>2022-08-12T13:30:05Z</cp:lastPrinted>
  <dcterms:created xsi:type="dcterms:W3CDTF">2021-10-06T16:09:03Z</dcterms:created>
  <dcterms:modified xsi:type="dcterms:W3CDTF">2023-06-09T14:33:08Z</dcterms:modified>
</cp:coreProperties>
</file>