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96" r:id="rId3"/>
    <p:sldId id="327" r:id="rId4"/>
    <p:sldId id="261" r:id="rId5"/>
    <p:sldId id="257" r:id="rId6"/>
    <p:sldId id="328" r:id="rId7"/>
    <p:sldId id="416" r:id="rId8"/>
    <p:sldId id="422" r:id="rId9"/>
    <p:sldId id="415" r:id="rId10"/>
    <p:sldId id="408" r:id="rId11"/>
    <p:sldId id="410" r:id="rId12"/>
    <p:sldId id="409" r:id="rId13"/>
    <p:sldId id="407" r:id="rId14"/>
    <p:sldId id="339" r:id="rId15"/>
    <p:sldId id="303" r:id="rId16"/>
    <p:sldId id="411" r:id="rId17"/>
    <p:sldId id="430" r:id="rId18"/>
    <p:sldId id="431" r:id="rId19"/>
    <p:sldId id="314" r:id="rId20"/>
    <p:sldId id="315" r:id="rId21"/>
    <p:sldId id="306" r:id="rId22"/>
    <p:sldId id="304" r:id="rId23"/>
    <p:sldId id="313" r:id="rId24"/>
    <p:sldId id="305" r:id="rId25"/>
    <p:sldId id="316" r:id="rId26"/>
    <p:sldId id="317" r:id="rId27"/>
    <p:sldId id="423" r:id="rId28"/>
    <p:sldId id="424" r:id="rId29"/>
    <p:sldId id="324" r:id="rId30"/>
    <p:sldId id="432" r:id="rId31"/>
    <p:sldId id="319" r:id="rId32"/>
    <p:sldId id="325" r:id="rId33"/>
  </p:sldIdLst>
  <p:sldSz cx="9144000" cy="6858000" type="screen4x3"/>
  <p:notesSz cx="6888163" cy="9671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03" autoAdjust="0"/>
    <p:restoredTop sz="94660"/>
  </p:normalViewPr>
  <p:slideViewPr>
    <p:cSldViewPr snapToGrid="0">
      <p:cViewPr varScale="1">
        <p:scale>
          <a:sx n="60" d="100"/>
          <a:sy n="60" d="100"/>
        </p:scale>
        <p:origin x="127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485232"/>
          </a:xfrm>
          <a:prstGeom prst="rect">
            <a:avLst/>
          </a:prstGeom>
        </p:spPr>
        <p:txBody>
          <a:bodyPr vert="horz" lIns="94622" tIns="47311" rIns="94622" bIns="47311" rtlCol="0"/>
          <a:lstStyle>
            <a:lvl1pPr algn="l">
              <a:defRPr sz="1200"/>
            </a:lvl1pPr>
          </a:lstStyle>
          <a:p>
            <a:endParaRPr lang="hu-HU"/>
          </a:p>
        </p:txBody>
      </p:sp>
      <p:sp>
        <p:nvSpPr>
          <p:cNvPr id="3" name="Date Placeholder 2"/>
          <p:cNvSpPr>
            <a:spLocks noGrp="1"/>
          </p:cNvSpPr>
          <p:nvPr>
            <p:ph type="dt" idx="1"/>
          </p:nvPr>
        </p:nvSpPr>
        <p:spPr>
          <a:xfrm>
            <a:off x="3901698" y="0"/>
            <a:ext cx="2984871" cy="485232"/>
          </a:xfrm>
          <a:prstGeom prst="rect">
            <a:avLst/>
          </a:prstGeom>
        </p:spPr>
        <p:txBody>
          <a:bodyPr vert="horz" lIns="94622" tIns="47311" rIns="94622" bIns="47311" rtlCol="0"/>
          <a:lstStyle>
            <a:lvl1pPr algn="r">
              <a:defRPr sz="1200"/>
            </a:lvl1pPr>
          </a:lstStyle>
          <a:p>
            <a:fld id="{2555F0DF-EA01-4788-905C-CD340030F936}" type="datetimeFigureOut">
              <a:rPr lang="hu-HU" smtClean="0"/>
              <a:t>2023. 06. 13.</a:t>
            </a:fld>
            <a:endParaRPr lang="hu-HU"/>
          </a:p>
        </p:txBody>
      </p:sp>
      <p:sp>
        <p:nvSpPr>
          <p:cNvPr id="4" name="Slide Image Placeholder 3"/>
          <p:cNvSpPr>
            <a:spLocks noGrp="1" noRot="1" noChangeAspect="1"/>
          </p:cNvSpPr>
          <p:nvPr>
            <p:ph type="sldImg" idx="2"/>
          </p:nvPr>
        </p:nvSpPr>
        <p:spPr>
          <a:xfrm>
            <a:off x="1268413" y="1208088"/>
            <a:ext cx="4351337" cy="3265487"/>
          </a:xfrm>
          <a:prstGeom prst="rect">
            <a:avLst/>
          </a:prstGeom>
          <a:noFill/>
          <a:ln w="12700">
            <a:solidFill>
              <a:prstClr val="black"/>
            </a:solidFill>
          </a:ln>
        </p:spPr>
        <p:txBody>
          <a:bodyPr vert="horz" lIns="94622" tIns="47311" rIns="94622" bIns="47311" rtlCol="0" anchor="ctr"/>
          <a:lstStyle/>
          <a:p>
            <a:endParaRPr lang="hu-HU"/>
          </a:p>
        </p:txBody>
      </p:sp>
      <p:sp>
        <p:nvSpPr>
          <p:cNvPr id="5" name="Notes Placeholder 4"/>
          <p:cNvSpPr>
            <a:spLocks noGrp="1"/>
          </p:cNvSpPr>
          <p:nvPr>
            <p:ph type="body" sz="quarter" idx="3"/>
          </p:nvPr>
        </p:nvSpPr>
        <p:spPr>
          <a:xfrm>
            <a:off x="688817" y="4654193"/>
            <a:ext cx="5510530" cy="3807976"/>
          </a:xfrm>
          <a:prstGeom prst="rect">
            <a:avLst/>
          </a:prstGeom>
        </p:spPr>
        <p:txBody>
          <a:bodyPr vert="horz" lIns="94622" tIns="47311" rIns="94622" bIns="4731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u-HU"/>
          </a:p>
        </p:txBody>
      </p:sp>
      <p:sp>
        <p:nvSpPr>
          <p:cNvPr id="6" name="Footer Placeholder 5"/>
          <p:cNvSpPr>
            <a:spLocks noGrp="1"/>
          </p:cNvSpPr>
          <p:nvPr>
            <p:ph type="ftr" sz="quarter" idx="4"/>
          </p:nvPr>
        </p:nvSpPr>
        <p:spPr>
          <a:xfrm>
            <a:off x="0" y="9185820"/>
            <a:ext cx="2984871" cy="485231"/>
          </a:xfrm>
          <a:prstGeom prst="rect">
            <a:avLst/>
          </a:prstGeom>
        </p:spPr>
        <p:txBody>
          <a:bodyPr vert="horz" lIns="94622" tIns="47311" rIns="94622" bIns="47311" rtlCol="0" anchor="b"/>
          <a:lstStyle>
            <a:lvl1pPr algn="l">
              <a:defRPr sz="1200"/>
            </a:lvl1pPr>
          </a:lstStyle>
          <a:p>
            <a:endParaRPr lang="hu-HU"/>
          </a:p>
        </p:txBody>
      </p:sp>
      <p:sp>
        <p:nvSpPr>
          <p:cNvPr id="7" name="Slide Number Placeholder 6"/>
          <p:cNvSpPr>
            <a:spLocks noGrp="1"/>
          </p:cNvSpPr>
          <p:nvPr>
            <p:ph type="sldNum" sz="quarter" idx="5"/>
          </p:nvPr>
        </p:nvSpPr>
        <p:spPr>
          <a:xfrm>
            <a:off x="3901698" y="9185820"/>
            <a:ext cx="2984871" cy="485231"/>
          </a:xfrm>
          <a:prstGeom prst="rect">
            <a:avLst/>
          </a:prstGeom>
        </p:spPr>
        <p:txBody>
          <a:bodyPr vert="horz" lIns="94622" tIns="47311" rIns="94622" bIns="47311" rtlCol="0" anchor="b"/>
          <a:lstStyle>
            <a:lvl1pPr algn="r">
              <a:defRPr sz="1200"/>
            </a:lvl1pPr>
          </a:lstStyle>
          <a:p>
            <a:fld id="{3C39D12E-3B68-44A5-B624-2B79F8959B67}" type="slidenum">
              <a:rPr lang="hu-HU" smtClean="0"/>
              <a:t>‹#›</a:t>
            </a:fld>
            <a:endParaRPr lang="hu-HU"/>
          </a:p>
        </p:txBody>
      </p:sp>
    </p:spTree>
    <p:extLst>
      <p:ext uri="{BB962C8B-B14F-4D97-AF65-F5344CB8AC3E}">
        <p14:creationId xmlns:p14="http://schemas.microsoft.com/office/powerpoint/2010/main" val="1135988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500">
                <a:solidFill>
                  <a:schemeClr val="tx1"/>
                </a:solidFill>
                <a:latin typeface="Times New Roman" pitchFamily="18" charset="0"/>
              </a:defRPr>
            </a:lvl1pPr>
            <a:lvl2pPr marL="768805" indent="-295694" eaLnBrk="0" hangingPunct="0">
              <a:defRPr sz="2500">
                <a:solidFill>
                  <a:schemeClr val="tx1"/>
                </a:solidFill>
                <a:latin typeface="Times New Roman" pitchFamily="18" charset="0"/>
              </a:defRPr>
            </a:lvl2pPr>
            <a:lvl3pPr marL="1182776" indent="-236555" eaLnBrk="0" hangingPunct="0">
              <a:defRPr sz="2500">
                <a:solidFill>
                  <a:schemeClr val="tx1"/>
                </a:solidFill>
                <a:latin typeface="Times New Roman" pitchFamily="18" charset="0"/>
              </a:defRPr>
            </a:lvl3pPr>
            <a:lvl4pPr marL="1655887" indent="-236555" eaLnBrk="0" hangingPunct="0">
              <a:defRPr sz="2500">
                <a:solidFill>
                  <a:schemeClr val="tx1"/>
                </a:solidFill>
                <a:latin typeface="Times New Roman" pitchFamily="18" charset="0"/>
              </a:defRPr>
            </a:lvl4pPr>
            <a:lvl5pPr marL="2128998" indent="-236555" eaLnBrk="0" hangingPunct="0">
              <a:defRPr sz="2500">
                <a:solidFill>
                  <a:schemeClr val="tx1"/>
                </a:solidFill>
                <a:latin typeface="Times New Roman" pitchFamily="18" charset="0"/>
              </a:defRPr>
            </a:lvl5pPr>
            <a:lvl6pPr marL="2602108" indent="-236555" eaLnBrk="0" fontAlgn="base" hangingPunct="0">
              <a:spcBef>
                <a:spcPct val="0"/>
              </a:spcBef>
              <a:spcAft>
                <a:spcPct val="0"/>
              </a:spcAft>
              <a:defRPr sz="2500">
                <a:solidFill>
                  <a:schemeClr val="tx1"/>
                </a:solidFill>
                <a:latin typeface="Times New Roman" pitchFamily="18" charset="0"/>
              </a:defRPr>
            </a:lvl6pPr>
            <a:lvl7pPr marL="3075219" indent="-236555" eaLnBrk="0" fontAlgn="base" hangingPunct="0">
              <a:spcBef>
                <a:spcPct val="0"/>
              </a:spcBef>
              <a:spcAft>
                <a:spcPct val="0"/>
              </a:spcAft>
              <a:defRPr sz="2500">
                <a:solidFill>
                  <a:schemeClr val="tx1"/>
                </a:solidFill>
                <a:latin typeface="Times New Roman" pitchFamily="18" charset="0"/>
              </a:defRPr>
            </a:lvl7pPr>
            <a:lvl8pPr marL="3548329" indent="-236555" eaLnBrk="0" fontAlgn="base" hangingPunct="0">
              <a:spcBef>
                <a:spcPct val="0"/>
              </a:spcBef>
              <a:spcAft>
                <a:spcPct val="0"/>
              </a:spcAft>
              <a:defRPr sz="2500">
                <a:solidFill>
                  <a:schemeClr val="tx1"/>
                </a:solidFill>
                <a:latin typeface="Times New Roman" pitchFamily="18" charset="0"/>
              </a:defRPr>
            </a:lvl8pPr>
            <a:lvl9pPr marL="4021440" indent="-236555" eaLnBrk="0" fontAlgn="base" hangingPunct="0">
              <a:spcBef>
                <a:spcPct val="0"/>
              </a:spcBef>
              <a:spcAft>
                <a:spcPct val="0"/>
              </a:spcAft>
              <a:defRPr sz="2500">
                <a:solidFill>
                  <a:schemeClr val="tx1"/>
                </a:solidFill>
                <a:latin typeface="Times New Roman" pitchFamily="18" charset="0"/>
              </a:defRPr>
            </a:lvl9pPr>
          </a:lstStyle>
          <a:p>
            <a:pPr eaLnBrk="1" hangingPunct="1"/>
            <a:fld id="{B1F83D89-7A51-4F02-89F4-57CA61F3BF3C}" type="slidenum">
              <a:rPr lang="en-US" altLang="es-MX" sz="1200">
                <a:solidFill>
                  <a:srgbClr val="000000"/>
                </a:solidFill>
              </a:rPr>
              <a:pPr eaLnBrk="1" hangingPunct="1"/>
              <a:t>2</a:t>
            </a:fld>
            <a:endParaRPr lang="en-US" altLang="es-MX" sz="1200">
              <a:solidFill>
                <a:srgbClr val="000000"/>
              </a:solidFill>
            </a:endParaRPr>
          </a:p>
        </p:txBody>
      </p:sp>
      <p:sp>
        <p:nvSpPr>
          <p:cNvPr id="56934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69348" name="Rectangle 3"/>
          <p:cNvSpPr>
            <a:spLocks noGrp="1" noChangeArrowheads="1"/>
          </p:cNvSpPr>
          <p:nvPr>
            <p:ph type="body" idx="1"/>
          </p:nvPr>
        </p:nvSpPr>
        <p:spPr bwMode="auto">
          <a:xfrm>
            <a:off x="918422" y="4593749"/>
            <a:ext cx="5051320" cy="4351973"/>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s-MX" altLang="es-MX"/>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3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500">
                <a:solidFill>
                  <a:schemeClr val="tx1"/>
                </a:solidFill>
                <a:latin typeface="Times New Roman" pitchFamily="18" charset="0"/>
              </a:defRPr>
            </a:lvl1pPr>
            <a:lvl2pPr marL="768805" indent="-295694" eaLnBrk="0" hangingPunct="0">
              <a:defRPr sz="2500">
                <a:solidFill>
                  <a:schemeClr val="tx1"/>
                </a:solidFill>
                <a:latin typeface="Times New Roman" pitchFamily="18" charset="0"/>
              </a:defRPr>
            </a:lvl2pPr>
            <a:lvl3pPr marL="1182776" indent="-236555" eaLnBrk="0" hangingPunct="0">
              <a:defRPr sz="2500">
                <a:solidFill>
                  <a:schemeClr val="tx1"/>
                </a:solidFill>
                <a:latin typeface="Times New Roman" pitchFamily="18" charset="0"/>
              </a:defRPr>
            </a:lvl3pPr>
            <a:lvl4pPr marL="1655887" indent="-236555" eaLnBrk="0" hangingPunct="0">
              <a:defRPr sz="2500">
                <a:solidFill>
                  <a:schemeClr val="tx1"/>
                </a:solidFill>
                <a:latin typeface="Times New Roman" pitchFamily="18" charset="0"/>
              </a:defRPr>
            </a:lvl4pPr>
            <a:lvl5pPr marL="2128998" indent="-236555" eaLnBrk="0" hangingPunct="0">
              <a:defRPr sz="2500">
                <a:solidFill>
                  <a:schemeClr val="tx1"/>
                </a:solidFill>
                <a:latin typeface="Times New Roman" pitchFamily="18" charset="0"/>
              </a:defRPr>
            </a:lvl5pPr>
            <a:lvl6pPr marL="2602108" indent="-236555" eaLnBrk="0" fontAlgn="base" hangingPunct="0">
              <a:spcBef>
                <a:spcPct val="0"/>
              </a:spcBef>
              <a:spcAft>
                <a:spcPct val="0"/>
              </a:spcAft>
              <a:defRPr sz="2500">
                <a:solidFill>
                  <a:schemeClr val="tx1"/>
                </a:solidFill>
                <a:latin typeface="Times New Roman" pitchFamily="18" charset="0"/>
              </a:defRPr>
            </a:lvl6pPr>
            <a:lvl7pPr marL="3075219" indent="-236555" eaLnBrk="0" fontAlgn="base" hangingPunct="0">
              <a:spcBef>
                <a:spcPct val="0"/>
              </a:spcBef>
              <a:spcAft>
                <a:spcPct val="0"/>
              </a:spcAft>
              <a:defRPr sz="2500">
                <a:solidFill>
                  <a:schemeClr val="tx1"/>
                </a:solidFill>
                <a:latin typeface="Times New Roman" pitchFamily="18" charset="0"/>
              </a:defRPr>
            </a:lvl7pPr>
            <a:lvl8pPr marL="3548329" indent="-236555" eaLnBrk="0" fontAlgn="base" hangingPunct="0">
              <a:spcBef>
                <a:spcPct val="0"/>
              </a:spcBef>
              <a:spcAft>
                <a:spcPct val="0"/>
              </a:spcAft>
              <a:defRPr sz="2500">
                <a:solidFill>
                  <a:schemeClr val="tx1"/>
                </a:solidFill>
                <a:latin typeface="Times New Roman" pitchFamily="18" charset="0"/>
              </a:defRPr>
            </a:lvl8pPr>
            <a:lvl9pPr marL="4021440" indent="-236555" eaLnBrk="0" fontAlgn="base" hangingPunct="0">
              <a:spcBef>
                <a:spcPct val="0"/>
              </a:spcBef>
              <a:spcAft>
                <a:spcPct val="0"/>
              </a:spcAft>
              <a:defRPr sz="2500">
                <a:solidFill>
                  <a:schemeClr val="tx1"/>
                </a:solidFill>
                <a:latin typeface="Times New Roman" pitchFamily="18" charset="0"/>
              </a:defRPr>
            </a:lvl9pPr>
          </a:lstStyle>
          <a:p>
            <a:pPr eaLnBrk="1" hangingPunct="1"/>
            <a:fld id="{63BA349E-57A4-42B2-93B5-8ACD9EA0F6B0}" type="slidenum">
              <a:rPr lang="en-US" altLang="es-MX" sz="1200">
                <a:solidFill>
                  <a:srgbClr val="000000"/>
                </a:solidFill>
              </a:rPr>
              <a:pPr eaLnBrk="1" hangingPunct="1"/>
              <a:t>3</a:t>
            </a:fld>
            <a:endParaRPr lang="en-US" altLang="es-MX" sz="1200">
              <a:solidFill>
                <a:srgbClr val="000000"/>
              </a:solidFill>
            </a:endParaRPr>
          </a:p>
        </p:txBody>
      </p:sp>
      <p:sp>
        <p:nvSpPr>
          <p:cNvPr id="57037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70372" name="Rectangle 3"/>
          <p:cNvSpPr>
            <a:spLocks noGrp="1" noChangeArrowheads="1"/>
          </p:cNvSpPr>
          <p:nvPr>
            <p:ph type="body" idx="1"/>
          </p:nvPr>
        </p:nvSpPr>
        <p:spPr bwMode="auto">
          <a:xfrm>
            <a:off x="918422" y="4593749"/>
            <a:ext cx="5051320" cy="4351973"/>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s-MX" altLang="es-MX"/>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5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500">
                <a:solidFill>
                  <a:schemeClr val="tx1"/>
                </a:solidFill>
                <a:latin typeface="Times New Roman" pitchFamily="18" charset="0"/>
              </a:defRPr>
            </a:lvl1pPr>
            <a:lvl2pPr marL="768805" indent="-295694" eaLnBrk="0" hangingPunct="0">
              <a:defRPr sz="2500">
                <a:solidFill>
                  <a:schemeClr val="tx1"/>
                </a:solidFill>
                <a:latin typeface="Times New Roman" pitchFamily="18" charset="0"/>
              </a:defRPr>
            </a:lvl2pPr>
            <a:lvl3pPr marL="1182776" indent="-236555" eaLnBrk="0" hangingPunct="0">
              <a:defRPr sz="2500">
                <a:solidFill>
                  <a:schemeClr val="tx1"/>
                </a:solidFill>
                <a:latin typeface="Times New Roman" pitchFamily="18" charset="0"/>
              </a:defRPr>
            </a:lvl3pPr>
            <a:lvl4pPr marL="1655887" indent="-236555" eaLnBrk="0" hangingPunct="0">
              <a:defRPr sz="2500">
                <a:solidFill>
                  <a:schemeClr val="tx1"/>
                </a:solidFill>
                <a:latin typeface="Times New Roman" pitchFamily="18" charset="0"/>
              </a:defRPr>
            </a:lvl4pPr>
            <a:lvl5pPr marL="2128998" indent="-236555" eaLnBrk="0" hangingPunct="0">
              <a:defRPr sz="2500">
                <a:solidFill>
                  <a:schemeClr val="tx1"/>
                </a:solidFill>
                <a:latin typeface="Times New Roman" pitchFamily="18" charset="0"/>
              </a:defRPr>
            </a:lvl5pPr>
            <a:lvl6pPr marL="2602108" indent="-236555" eaLnBrk="0" fontAlgn="base" hangingPunct="0">
              <a:spcBef>
                <a:spcPct val="0"/>
              </a:spcBef>
              <a:spcAft>
                <a:spcPct val="0"/>
              </a:spcAft>
              <a:defRPr sz="2500">
                <a:solidFill>
                  <a:schemeClr val="tx1"/>
                </a:solidFill>
                <a:latin typeface="Times New Roman" pitchFamily="18" charset="0"/>
              </a:defRPr>
            </a:lvl6pPr>
            <a:lvl7pPr marL="3075219" indent="-236555" eaLnBrk="0" fontAlgn="base" hangingPunct="0">
              <a:spcBef>
                <a:spcPct val="0"/>
              </a:spcBef>
              <a:spcAft>
                <a:spcPct val="0"/>
              </a:spcAft>
              <a:defRPr sz="2500">
                <a:solidFill>
                  <a:schemeClr val="tx1"/>
                </a:solidFill>
                <a:latin typeface="Times New Roman" pitchFamily="18" charset="0"/>
              </a:defRPr>
            </a:lvl7pPr>
            <a:lvl8pPr marL="3548329" indent="-236555" eaLnBrk="0" fontAlgn="base" hangingPunct="0">
              <a:spcBef>
                <a:spcPct val="0"/>
              </a:spcBef>
              <a:spcAft>
                <a:spcPct val="0"/>
              </a:spcAft>
              <a:defRPr sz="2500">
                <a:solidFill>
                  <a:schemeClr val="tx1"/>
                </a:solidFill>
                <a:latin typeface="Times New Roman" pitchFamily="18" charset="0"/>
              </a:defRPr>
            </a:lvl8pPr>
            <a:lvl9pPr marL="4021440" indent="-236555" eaLnBrk="0" fontAlgn="base" hangingPunct="0">
              <a:spcBef>
                <a:spcPct val="0"/>
              </a:spcBef>
              <a:spcAft>
                <a:spcPct val="0"/>
              </a:spcAft>
              <a:defRPr sz="2500">
                <a:solidFill>
                  <a:schemeClr val="tx1"/>
                </a:solidFill>
                <a:latin typeface="Times New Roman" pitchFamily="18" charset="0"/>
              </a:defRPr>
            </a:lvl9pPr>
          </a:lstStyle>
          <a:p>
            <a:pPr eaLnBrk="1" hangingPunct="1"/>
            <a:fld id="{69B85500-1622-401B-82B9-15938757A67F}" type="slidenum">
              <a:rPr lang="en-US" altLang="es-MX" sz="1200">
                <a:solidFill>
                  <a:srgbClr val="000000"/>
                </a:solidFill>
              </a:rPr>
              <a:pPr eaLnBrk="1" hangingPunct="1"/>
              <a:t>15</a:t>
            </a:fld>
            <a:endParaRPr lang="en-US" altLang="es-MX" sz="1200">
              <a:solidFill>
                <a:srgbClr val="000000"/>
              </a:solidFill>
            </a:endParaRPr>
          </a:p>
        </p:txBody>
      </p:sp>
      <p:sp>
        <p:nvSpPr>
          <p:cNvPr id="57651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76516" name="Rectangle 3"/>
          <p:cNvSpPr>
            <a:spLocks noGrp="1" noChangeArrowheads="1"/>
          </p:cNvSpPr>
          <p:nvPr>
            <p:ph type="body" idx="1"/>
          </p:nvPr>
        </p:nvSpPr>
        <p:spPr bwMode="auto">
          <a:xfrm>
            <a:off x="918422" y="4593749"/>
            <a:ext cx="5051320" cy="4351973"/>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s-MX" altLang="es-MX"/>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67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500">
                <a:solidFill>
                  <a:schemeClr val="tx1"/>
                </a:solidFill>
                <a:latin typeface="Times New Roman" pitchFamily="18" charset="0"/>
              </a:defRPr>
            </a:lvl1pPr>
            <a:lvl2pPr marL="768805" indent="-295694" eaLnBrk="0" hangingPunct="0">
              <a:defRPr sz="2500">
                <a:solidFill>
                  <a:schemeClr val="tx1"/>
                </a:solidFill>
                <a:latin typeface="Times New Roman" pitchFamily="18" charset="0"/>
              </a:defRPr>
            </a:lvl2pPr>
            <a:lvl3pPr marL="1182776" indent="-236555" eaLnBrk="0" hangingPunct="0">
              <a:defRPr sz="2500">
                <a:solidFill>
                  <a:schemeClr val="tx1"/>
                </a:solidFill>
                <a:latin typeface="Times New Roman" pitchFamily="18" charset="0"/>
              </a:defRPr>
            </a:lvl3pPr>
            <a:lvl4pPr marL="1655887" indent="-236555" eaLnBrk="0" hangingPunct="0">
              <a:defRPr sz="2500">
                <a:solidFill>
                  <a:schemeClr val="tx1"/>
                </a:solidFill>
                <a:latin typeface="Times New Roman" pitchFamily="18" charset="0"/>
              </a:defRPr>
            </a:lvl4pPr>
            <a:lvl5pPr marL="2128998" indent="-236555" eaLnBrk="0" hangingPunct="0">
              <a:defRPr sz="2500">
                <a:solidFill>
                  <a:schemeClr val="tx1"/>
                </a:solidFill>
                <a:latin typeface="Times New Roman" pitchFamily="18" charset="0"/>
              </a:defRPr>
            </a:lvl5pPr>
            <a:lvl6pPr marL="2602108" indent="-236555" eaLnBrk="0" fontAlgn="base" hangingPunct="0">
              <a:spcBef>
                <a:spcPct val="0"/>
              </a:spcBef>
              <a:spcAft>
                <a:spcPct val="0"/>
              </a:spcAft>
              <a:defRPr sz="2500">
                <a:solidFill>
                  <a:schemeClr val="tx1"/>
                </a:solidFill>
                <a:latin typeface="Times New Roman" pitchFamily="18" charset="0"/>
              </a:defRPr>
            </a:lvl6pPr>
            <a:lvl7pPr marL="3075219" indent="-236555" eaLnBrk="0" fontAlgn="base" hangingPunct="0">
              <a:spcBef>
                <a:spcPct val="0"/>
              </a:spcBef>
              <a:spcAft>
                <a:spcPct val="0"/>
              </a:spcAft>
              <a:defRPr sz="2500">
                <a:solidFill>
                  <a:schemeClr val="tx1"/>
                </a:solidFill>
                <a:latin typeface="Times New Roman" pitchFamily="18" charset="0"/>
              </a:defRPr>
            </a:lvl7pPr>
            <a:lvl8pPr marL="3548329" indent="-236555" eaLnBrk="0" fontAlgn="base" hangingPunct="0">
              <a:spcBef>
                <a:spcPct val="0"/>
              </a:spcBef>
              <a:spcAft>
                <a:spcPct val="0"/>
              </a:spcAft>
              <a:defRPr sz="2500">
                <a:solidFill>
                  <a:schemeClr val="tx1"/>
                </a:solidFill>
                <a:latin typeface="Times New Roman" pitchFamily="18" charset="0"/>
              </a:defRPr>
            </a:lvl8pPr>
            <a:lvl9pPr marL="4021440" indent="-236555" eaLnBrk="0" fontAlgn="base" hangingPunct="0">
              <a:spcBef>
                <a:spcPct val="0"/>
              </a:spcBef>
              <a:spcAft>
                <a:spcPct val="0"/>
              </a:spcAft>
              <a:defRPr sz="2500">
                <a:solidFill>
                  <a:schemeClr val="tx1"/>
                </a:solidFill>
                <a:latin typeface="Times New Roman" pitchFamily="18" charset="0"/>
              </a:defRPr>
            </a:lvl9pPr>
          </a:lstStyle>
          <a:p>
            <a:pPr eaLnBrk="1" hangingPunct="1"/>
            <a:fld id="{504AA84E-F76A-4944-B5F6-882E3B09CA13}" type="slidenum">
              <a:rPr lang="en-US" altLang="es-MX" sz="1200">
                <a:solidFill>
                  <a:srgbClr val="000000"/>
                </a:solidFill>
              </a:rPr>
              <a:pPr eaLnBrk="1" hangingPunct="1"/>
              <a:t>23</a:t>
            </a:fld>
            <a:endParaRPr lang="en-US" altLang="es-MX" sz="1200">
              <a:solidFill>
                <a:srgbClr val="000000"/>
              </a:solidFill>
            </a:endParaRPr>
          </a:p>
        </p:txBody>
      </p:sp>
      <p:sp>
        <p:nvSpPr>
          <p:cNvPr id="586755"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86756" name="Rectangle 3"/>
          <p:cNvSpPr>
            <a:spLocks noGrp="1" noChangeArrowheads="1"/>
          </p:cNvSpPr>
          <p:nvPr>
            <p:ph type="body" idx="1"/>
          </p:nvPr>
        </p:nvSpPr>
        <p:spPr bwMode="auto">
          <a:xfrm>
            <a:off x="918422" y="4593749"/>
            <a:ext cx="5051320" cy="4351973"/>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s-MX" altLang="es-MX"/>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019662C-649A-493D-937C-DF5EC1D28DCC}" type="datetimeFigureOut">
              <a:rPr lang="hu-HU" smtClean="0"/>
              <a:t>2023. 06. 13.</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A3F503A6-CF4A-4377-B7B7-4DDF94FF8F42}" type="slidenum">
              <a:rPr lang="hu-HU" smtClean="0"/>
              <a:t>‹#›</a:t>
            </a:fld>
            <a:endParaRPr lang="hu-HU"/>
          </a:p>
        </p:txBody>
      </p:sp>
    </p:spTree>
    <p:extLst>
      <p:ext uri="{BB962C8B-B14F-4D97-AF65-F5344CB8AC3E}">
        <p14:creationId xmlns:p14="http://schemas.microsoft.com/office/powerpoint/2010/main" val="765808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19662C-649A-493D-937C-DF5EC1D28DCC}" type="datetimeFigureOut">
              <a:rPr lang="hu-HU" smtClean="0"/>
              <a:t>2023. 06. 13.</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A3F503A6-CF4A-4377-B7B7-4DDF94FF8F42}" type="slidenum">
              <a:rPr lang="hu-HU" smtClean="0"/>
              <a:t>‹#›</a:t>
            </a:fld>
            <a:endParaRPr lang="hu-HU"/>
          </a:p>
        </p:txBody>
      </p:sp>
    </p:spTree>
    <p:extLst>
      <p:ext uri="{BB962C8B-B14F-4D97-AF65-F5344CB8AC3E}">
        <p14:creationId xmlns:p14="http://schemas.microsoft.com/office/powerpoint/2010/main" val="1209157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19662C-649A-493D-937C-DF5EC1D28DCC}" type="datetimeFigureOut">
              <a:rPr lang="hu-HU" smtClean="0"/>
              <a:t>2023. 06. 13.</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A3F503A6-CF4A-4377-B7B7-4DDF94FF8F42}" type="slidenum">
              <a:rPr lang="hu-HU" smtClean="0"/>
              <a:t>‹#›</a:t>
            </a:fld>
            <a:endParaRPr lang="hu-HU"/>
          </a:p>
        </p:txBody>
      </p:sp>
    </p:spTree>
    <p:extLst>
      <p:ext uri="{BB962C8B-B14F-4D97-AF65-F5344CB8AC3E}">
        <p14:creationId xmlns:p14="http://schemas.microsoft.com/office/powerpoint/2010/main" val="4100294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19662C-649A-493D-937C-DF5EC1D28DCC}" type="datetimeFigureOut">
              <a:rPr lang="hu-HU" smtClean="0"/>
              <a:t>2023. 06. 13.</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A3F503A6-CF4A-4377-B7B7-4DDF94FF8F42}" type="slidenum">
              <a:rPr lang="hu-HU" smtClean="0"/>
              <a:t>‹#›</a:t>
            </a:fld>
            <a:endParaRPr lang="hu-HU"/>
          </a:p>
        </p:txBody>
      </p:sp>
    </p:spTree>
    <p:extLst>
      <p:ext uri="{BB962C8B-B14F-4D97-AF65-F5344CB8AC3E}">
        <p14:creationId xmlns:p14="http://schemas.microsoft.com/office/powerpoint/2010/main" val="1087312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19662C-649A-493D-937C-DF5EC1D28DCC}" type="datetimeFigureOut">
              <a:rPr lang="hu-HU" smtClean="0"/>
              <a:t>2023. 06. 13.</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A3F503A6-CF4A-4377-B7B7-4DDF94FF8F42}" type="slidenum">
              <a:rPr lang="hu-HU" smtClean="0"/>
              <a:t>‹#›</a:t>
            </a:fld>
            <a:endParaRPr lang="hu-HU"/>
          </a:p>
        </p:txBody>
      </p:sp>
    </p:spTree>
    <p:extLst>
      <p:ext uri="{BB962C8B-B14F-4D97-AF65-F5344CB8AC3E}">
        <p14:creationId xmlns:p14="http://schemas.microsoft.com/office/powerpoint/2010/main" val="3899090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019662C-649A-493D-937C-DF5EC1D28DCC}" type="datetimeFigureOut">
              <a:rPr lang="hu-HU" smtClean="0"/>
              <a:t>2023. 06. 13.</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A3F503A6-CF4A-4377-B7B7-4DDF94FF8F42}" type="slidenum">
              <a:rPr lang="hu-HU" smtClean="0"/>
              <a:t>‹#›</a:t>
            </a:fld>
            <a:endParaRPr lang="hu-HU"/>
          </a:p>
        </p:txBody>
      </p:sp>
    </p:spTree>
    <p:extLst>
      <p:ext uri="{BB962C8B-B14F-4D97-AF65-F5344CB8AC3E}">
        <p14:creationId xmlns:p14="http://schemas.microsoft.com/office/powerpoint/2010/main" val="4134070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019662C-649A-493D-937C-DF5EC1D28DCC}" type="datetimeFigureOut">
              <a:rPr lang="hu-HU" smtClean="0"/>
              <a:t>2023. 06. 13.</a:t>
            </a:fld>
            <a:endParaRPr lang="hu-HU"/>
          </a:p>
        </p:txBody>
      </p:sp>
      <p:sp>
        <p:nvSpPr>
          <p:cNvPr id="8" name="Footer Placeholder 7"/>
          <p:cNvSpPr>
            <a:spLocks noGrp="1"/>
          </p:cNvSpPr>
          <p:nvPr>
            <p:ph type="ftr" sz="quarter" idx="11"/>
          </p:nvPr>
        </p:nvSpPr>
        <p:spPr/>
        <p:txBody>
          <a:bodyPr/>
          <a:lstStyle/>
          <a:p>
            <a:endParaRPr lang="hu-HU"/>
          </a:p>
        </p:txBody>
      </p:sp>
      <p:sp>
        <p:nvSpPr>
          <p:cNvPr id="9" name="Slide Number Placeholder 8"/>
          <p:cNvSpPr>
            <a:spLocks noGrp="1"/>
          </p:cNvSpPr>
          <p:nvPr>
            <p:ph type="sldNum" sz="quarter" idx="12"/>
          </p:nvPr>
        </p:nvSpPr>
        <p:spPr/>
        <p:txBody>
          <a:bodyPr/>
          <a:lstStyle/>
          <a:p>
            <a:fld id="{A3F503A6-CF4A-4377-B7B7-4DDF94FF8F42}" type="slidenum">
              <a:rPr lang="hu-HU" smtClean="0"/>
              <a:t>‹#›</a:t>
            </a:fld>
            <a:endParaRPr lang="hu-HU"/>
          </a:p>
        </p:txBody>
      </p:sp>
    </p:spTree>
    <p:extLst>
      <p:ext uri="{BB962C8B-B14F-4D97-AF65-F5344CB8AC3E}">
        <p14:creationId xmlns:p14="http://schemas.microsoft.com/office/powerpoint/2010/main" val="2569784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019662C-649A-493D-937C-DF5EC1D28DCC}" type="datetimeFigureOut">
              <a:rPr lang="hu-HU" smtClean="0"/>
              <a:t>2023. 06. 13.</a:t>
            </a:fld>
            <a:endParaRPr lang="hu-HU"/>
          </a:p>
        </p:txBody>
      </p:sp>
      <p:sp>
        <p:nvSpPr>
          <p:cNvPr id="4" name="Footer Placeholder 3"/>
          <p:cNvSpPr>
            <a:spLocks noGrp="1"/>
          </p:cNvSpPr>
          <p:nvPr>
            <p:ph type="ftr" sz="quarter" idx="11"/>
          </p:nvPr>
        </p:nvSpPr>
        <p:spPr/>
        <p:txBody>
          <a:bodyPr/>
          <a:lstStyle/>
          <a:p>
            <a:endParaRPr lang="hu-HU"/>
          </a:p>
        </p:txBody>
      </p:sp>
      <p:sp>
        <p:nvSpPr>
          <p:cNvPr id="5" name="Slide Number Placeholder 4"/>
          <p:cNvSpPr>
            <a:spLocks noGrp="1"/>
          </p:cNvSpPr>
          <p:nvPr>
            <p:ph type="sldNum" sz="quarter" idx="12"/>
          </p:nvPr>
        </p:nvSpPr>
        <p:spPr/>
        <p:txBody>
          <a:bodyPr/>
          <a:lstStyle/>
          <a:p>
            <a:fld id="{A3F503A6-CF4A-4377-B7B7-4DDF94FF8F42}" type="slidenum">
              <a:rPr lang="hu-HU" smtClean="0"/>
              <a:t>‹#›</a:t>
            </a:fld>
            <a:endParaRPr lang="hu-HU"/>
          </a:p>
        </p:txBody>
      </p:sp>
    </p:spTree>
    <p:extLst>
      <p:ext uri="{BB962C8B-B14F-4D97-AF65-F5344CB8AC3E}">
        <p14:creationId xmlns:p14="http://schemas.microsoft.com/office/powerpoint/2010/main" val="1589592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19662C-649A-493D-937C-DF5EC1D28DCC}" type="datetimeFigureOut">
              <a:rPr lang="hu-HU" smtClean="0"/>
              <a:t>2023. 06. 13.</a:t>
            </a:fld>
            <a:endParaRPr lang="hu-HU"/>
          </a:p>
        </p:txBody>
      </p:sp>
      <p:sp>
        <p:nvSpPr>
          <p:cNvPr id="3" name="Footer Placeholder 2"/>
          <p:cNvSpPr>
            <a:spLocks noGrp="1"/>
          </p:cNvSpPr>
          <p:nvPr>
            <p:ph type="ftr" sz="quarter" idx="11"/>
          </p:nvPr>
        </p:nvSpPr>
        <p:spPr/>
        <p:txBody>
          <a:bodyPr/>
          <a:lstStyle/>
          <a:p>
            <a:endParaRPr lang="hu-HU"/>
          </a:p>
        </p:txBody>
      </p:sp>
      <p:sp>
        <p:nvSpPr>
          <p:cNvPr id="4" name="Slide Number Placeholder 3"/>
          <p:cNvSpPr>
            <a:spLocks noGrp="1"/>
          </p:cNvSpPr>
          <p:nvPr>
            <p:ph type="sldNum" sz="quarter" idx="12"/>
          </p:nvPr>
        </p:nvSpPr>
        <p:spPr/>
        <p:txBody>
          <a:bodyPr/>
          <a:lstStyle/>
          <a:p>
            <a:fld id="{A3F503A6-CF4A-4377-B7B7-4DDF94FF8F42}" type="slidenum">
              <a:rPr lang="hu-HU" smtClean="0"/>
              <a:t>‹#›</a:t>
            </a:fld>
            <a:endParaRPr lang="hu-HU"/>
          </a:p>
        </p:txBody>
      </p:sp>
    </p:spTree>
    <p:extLst>
      <p:ext uri="{BB962C8B-B14F-4D97-AF65-F5344CB8AC3E}">
        <p14:creationId xmlns:p14="http://schemas.microsoft.com/office/powerpoint/2010/main" val="1314368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019662C-649A-493D-937C-DF5EC1D28DCC}" type="datetimeFigureOut">
              <a:rPr lang="hu-HU" smtClean="0"/>
              <a:t>2023. 06. 13.</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A3F503A6-CF4A-4377-B7B7-4DDF94FF8F42}" type="slidenum">
              <a:rPr lang="hu-HU" smtClean="0"/>
              <a:t>‹#›</a:t>
            </a:fld>
            <a:endParaRPr lang="hu-HU"/>
          </a:p>
        </p:txBody>
      </p:sp>
    </p:spTree>
    <p:extLst>
      <p:ext uri="{BB962C8B-B14F-4D97-AF65-F5344CB8AC3E}">
        <p14:creationId xmlns:p14="http://schemas.microsoft.com/office/powerpoint/2010/main" val="2306123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019662C-649A-493D-937C-DF5EC1D28DCC}" type="datetimeFigureOut">
              <a:rPr lang="hu-HU" smtClean="0"/>
              <a:t>2023. 06. 13.</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A3F503A6-CF4A-4377-B7B7-4DDF94FF8F42}" type="slidenum">
              <a:rPr lang="hu-HU" smtClean="0"/>
              <a:t>‹#›</a:t>
            </a:fld>
            <a:endParaRPr lang="hu-HU"/>
          </a:p>
        </p:txBody>
      </p:sp>
    </p:spTree>
    <p:extLst>
      <p:ext uri="{BB962C8B-B14F-4D97-AF65-F5344CB8AC3E}">
        <p14:creationId xmlns:p14="http://schemas.microsoft.com/office/powerpoint/2010/main" val="1837253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19662C-649A-493D-937C-DF5EC1D28DCC}" type="datetimeFigureOut">
              <a:rPr lang="hu-HU" smtClean="0"/>
              <a:t>2023. 06. 13.</a:t>
            </a:fld>
            <a:endParaRPr lang="hu-H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F503A6-CF4A-4377-B7B7-4DDF94FF8F42}" type="slidenum">
              <a:rPr lang="hu-HU" smtClean="0"/>
              <a:t>‹#›</a:t>
            </a:fld>
            <a:endParaRPr lang="hu-HU"/>
          </a:p>
        </p:txBody>
      </p:sp>
    </p:spTree>
    <p:extLst>
      <p:ext uri="{BB962C8B-B14F-4D97-AF65-F5344CB8AC3E}">
        <p14:creationId xmlns:p14="http://schemas.microsoft.com/office/powerpoint/2010/main" val="4117065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4.jp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hyperlink" Target="https://www.pa.undp.org/content/panama/es/home/operations/projects/environment_and_energy/aplicacion_protocolo_nagoya.html" TargetMode="External"/><Relationship Id="rId7"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8.jpg"/><Relationship Id="rId4" Type="http://schemas.openxmlformats.org/officeDocument/2006/relationships/image" Target="../media/image27.jpeg"/><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es-m-wikipedia-org.translate.goog/wiki/Francisco_Flores?_x_tr_sl=auto&amp;_x_tr_tl=en&amp;_x_tr_hl=en" TargetMode="External"/><Relationship Id="rId2" Type="http://schemas.openxmlformats.org/officeDocument/2006/relationships/image" Target="../media/image35.jpg"/><Relationship Id="rId1" Type="http://schemas.openxmlformats.org/officeDocument/2006/relationships/slideLayout" Target="../slideLayouts/slideLayout2.xml"/><Relationship Id="rId5" Type="http://schemas.openxmlformats.org/officeDocument/2006/relationships/hyperlink" Target="https://es-m-wikipedia-org.translate.goog/wiki/Instituto_M%C3%A9dico_Nacional?_x_tr_sl=auto&amp;_x_tr_tl=en&amp;_x_tr_hl=en" TargetMode="External"/><Relationship Id="rId4" Type="http://schemas.openxmlformats.org/officeDocument/2006/relationships/hyperlink" Target="https://es-m-wikipedia-org.translate.goog/wiki/Sociedad_Mexicana_de_Historia_Natural?_x_tr_sl=auto&amp;_x_tr_tl=en&amp;_x_tr_hl=en"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47.jpeg"/></Relationships>
</file>

<file path=ppt/slides/_rels/slide32.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011BD3B-3C38-4A35-9A50-44E8CD489B67}"/>
              </a:ext>
            </a:extLst>
          </p:cNvPr>
          <p:cNvSpPr>
            <a:spLocks noGrp="1"/>
          </p:cNvSpPr>
          <p:nvPr>
            <p:ph type="subTitle" idx="1"/>
          </p:nvPr>
        </p:nvSpPr>
        <p:spPr>
          <a:xfrm>
            <a:off x="1143000" y="2970489"/>
            <a:ext cx="6858000" cy="1655762"/>
          </a:xfrm>
        </p:spPr>
        <p:txBody>
          <a:bodyPr/>
          <a:lstStyle/>
          <a:p>
            <a:r>
              <a:rPr lang="en-US" sz="1800" b="1" i="0" u="none" strike="noStrike" baseline="0" dirty="0">
                <a:latin typeface="SegoeUI-Bold"/>
              </a:rPr>
              <a:t>Latest advances on the INDICASAT Panama project:</a:t>
            </a:r>
          </a:p>
          <a:p>
            <a:r>
              <a:rPr lang="en-US" sz="1800" b="1" i="0" u="none" strike="noStrike" baseline="0" dirty="0">
                <a:latin typeface="SegoeUI-Bold"/>
              </a:rPr>
              <a:t>Natural product development without borders</a:t>
            </a:r>
          </a:p>
          <a:p>
            <a:r>
              <a:rPr lang="en-US" sz="1800" b="1" dirty="0">
                <a:latin typeface="SegoeUI-Bold"/>
              </a:rPr>
              <a:t>Carmenza Spadafora, PhD</a:t>
            </a:r>
          </a:p>
          <a:p>
            <a:r>
              <a:rPr lang="en-US" sz="1800" b="1" dirty="0">
                <a:latin typeface="SegoeUI-Bold"/>
              </a:rPr>
              <a:t>2023</a:t>
            </a:r>
            <a:endParaRPr lang="hu-HU" dirty="0"/>
          </a:p>
        </p:txBody>
      </p:sp>
      <p:pic>
        <p:nvPicPr>
          <p:cNvPr id="5" name="Picture 4">
            <a:extLst>
              <a:ext uri="{FF2B5EF4-FFF2-40B4-BE49-F238E27FC236}">
                <a16:creationId xmlns:a16="http://schemas.microsoft.com/office/drawing/2014/main" id="{B611C1CE-A226-486D-A219-92393E7A31D0}"/>
              </a:ext>
            </a:extLst>
          </p:cNvPr>
          <p:cNvPicPr>
            <a:picLocks noChangeAspect="1"/>
          </p:cNvPicPr>
          <p:nvPr/>
        </p:nvPicPr>
        <p:blipFill>
          <a:blip r:embed="rId2"/>
          <a:stretch>
            <a:fillRect/>
          </a:stretch>
        </p:blipFill>
        <p:spPr>
          <a:xfrm>
            <a:off x="1020726" y="904874"/>
            <a:ext cx="6804837" cy="2065615"/>
          </a:xfrm>
          <a:prstGeom prst="rect">
            <a:avLst/>
          </a:prstGeom>
        </p:spPr>
      </p:pic>
      <p:pic>
        <p:nvPicPr>
          <p:cNvPr id="7" name="Picture 6">
            <a:extLst>
              <a:ext uri="{FF2B5EF4-FFF2-40B4-BE49-F238E27FC236}">
                <a16:creationId xmlns:a16="http://schemas.microsoft.com/office/drawing/2014/main" id="{027067B4-5588-4DC2-823E-89172EBFD214}"/>
              </a:ext>
            </a:extLst>
          </p:cNvPr>
          <p:cNvPicPr>
            <a:picLocks noChangeAspect="1"/>
          </p:cNvPicPr>
          <p:nvPr/>
        </p:nvPicPr>
        <p:blipFill rotWithShape="1">
          <a:blip r:embed="rId3"/>
          <a:srcRect l="16512" t="46636" r="35465" b="38320"/>
          <a:stretch/>
        </p:blipFill>
        <p:spPr>
          <a:xfrm>
            <a:off x="2280682" y="239841"/>
            <a:ext cx="4391248" cy="773778"/>
          </a:xfrm>
          <a:prstGeom prst="rect">
            <a:avLst/>
          </a:prstGeom>
        </p:spPr>
      </p:pic>
      <p:pic>
        <p:nvPicPr>
          <p:cNvPr id="8" name="Picture 2">
            <a:extLst>
              <a:ext uri="{FF2B5EF4-FFF2-40B4-BE49-F238E27FC236}">
                <a16:creationId xmlns:a16="http://schemas.microsoft.com/office/drawing/2014/main" id="{3FA7FC91-E625-4E12-B86A-98068CCF2EE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120" r="6112"/>
          <a:stretch/>
        </p:blipFill>
        <p:spPr bwMode="auto">
          <a:xfrm>
            <a:off x="2891089" y="4397209"/>
            <a:ext cx="3361822" cy="1912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9997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CD5B6CF1-3134-4AC0-9B61-453DB2F1AE79}"/>
              </a:ext>
            </a:extLst>
          </p:cNvPr>
          <p:cNvSpPr>
            <a:spLocks noGrp="1"/>
          </p:cNvSpPr>
          <p:nvPr>
            <p:ph type="sldNum" sz="quarter" idx="10"/>
          </p:nvPr>
        </p:nvSpPr>
        <p:spPr/>
        <p:txBody>
          <a:bodyPr/>
          <a:lstStyle/>
          <a:p>
            <a:pPr>
              <a:defRPr/>
            </a:pPr>
            <a:fld id="{720FECD6-CA5A-4B94-AE58-9B515D730EB4}" type="slidenum">
              <a:rPr lang="en-US" altLang="en-US" smtClean="0"/>
              <a:pPr>
                <a:defRPr/>
              </a:pPr>
              <a:t>10</a:t>
            </a:fld>
            <a:endParaRPr lang="en-US" altLang="en-US"/>
          </a:p>
        </p:txBody>
      </p:sp>
      <p:pic>
        <p:nvPicPr>
          <p:cNvPr id="6" name="Imagen 5">
            <a:extLst>
              <a:ext uri="{FF2B5EF4-FFF2-40B4-BE49-F238E27FC236}">
                <a16:creationId xmlns:a16="http://schemas.microsoft.com/office/drawing/2014/main" id="{D8AFC332-485D-4A4E-9890-2C4EE64246A0}"/>
              </a:ext>
            </a:extLst>
          </p:cNvPr>
          <p:cNvPicPr>
            <a:picLocks noChangeAspect="1"/>
          </p:cNvPicPr>
          <p:nvPr/>
        </p:nvPicPr>
        <p:blipFill>
          <a:blip r:embed="rId2"/>
          <a:stretch>
            <a:fillRect/>
          </a:stretch>
        </p:blipFill>
        <p:spPr>
          <a:xfrm>
            <a:off x="3051139" y="0"/>
            <a:ext cx="5972280" cy="6858000"/>
          </a:xfrm>
          <a:prstGeom prst="rect">
            <a:avLst/>
          </a:prstGeom>
        </p:spPr>
      </p:pic>
      <p:sp>
        <p:nvSpPr>
          <p:cNvPr id="3" name="CuadroTexto 2">
            <a:extLst>
              <a:ext uri="{FF2B5EF4-FFF2-40B4-BE49-F238E27FC236}">
                <a16:creationId xmlns:a16="http://schemas.microsoft.com/office/drawing/2014/main" id="{403C368F-C794-44EB-B441-2D404F344D14}"/>
              </a:ext>
            </a:extLst>
          </p:cNvPr>
          <p:cNvSpPr txBox="1"/>
          <p:nvPr/>
        </p:nvSpPr>
        <p:spPr>
          <a:xfrm>
            <a:off x="413859" y="2259449"/>
            <a:ext cx="2192323" cy="2308324"/>
          </a:xfrm>
          <a:prstGeom prst="rect">
            <a:avLst/>
          </a:prstGeom>
          <a:noFill/>
        </p:spPr>
        <p:txBody>
          <a:bodyPr wrap="square" rtlCol="0">
            <a:spAutoFit/>
          </a:bodyPr>
          <a:lstStyle/>
          <a:p>
            <a:r>
              <a:rPr lang="en-US" sz="2400" dirty="0"/>
              <a:t>Explanatory Pamphlet on ABS and how to carry out the process in Panama</a:t>
            </a:r>
          </a:p>
        </p:txBody>
      </p:sp>
    </p:spTree>
    <p:extLst>
      <p:ext uri="{BB962C8B-B14F-4D97-AF65-F5344CB8AC3E}">
        <p14:creationId xmlns:p14="http://schemas.microsoft.com/office/powerpoint/2010/main" val="1190643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743B99B0-BAC0-4579-9C68-1B2434D3947C}"/>
              </a:ext>
            </a:extLst>
          </p:cNvPr>
          <p:cNvSpPr>
            <a:spLocks noGrp="1"/>
          </p:cNvSpPr>
          <p:nvPr>
            <p:ph type="sldNum" sz="quarter" idx="10"/>
          </p:nvPr>
        </p:nvSpPr>
        <p:spPr/>
        <p:txBody>
          <a:bodyPr/>
          <a:lstStyle/>
          <a:p>
            <a:pPr>
              <a:defRPr/>
            </a:pPr>
            <a:fld id="{720FECD6-CA5A-4B94-AE58-9B515D730EB4}" type="slidenum">
              <a:rPr lang="en-US" altLang="en-US" smtClean="0"/>
              <a:pPr>
                <a:defRPr/>
              </a:pPr>
              <a:t>11</a:t>
            </a:fld>
            <a:endParaRPr lang="en-US" altLang="en-US"/>
          </a:p>
        </p:txBody>
      </p:sp>
      <p:pic>
        <p:nvPicPr>
          <p:cNvPr id="4" name="Imagen 3">
            <a:extLst>
              <a:ext uri="{FF2B5EF4-FFF2-40B4-BE49-F238E27FC236}">
                <a16:creationId xmlns:a16="http://schemas.microsoft.com/office/drawing/2014/main" id="{7C894DE4-A62B-47BC-89E5-ECED87A0EDA8}"/>
              </a:ext>
            </a:extLst>
          </p:cNvPr>
          <p:cNvPicPr>
            <a:picLocks noChangeAspect="1"/>
          </p:cNvPicPr>
          <p:nvPr/>
        </p:nvPicPr>
        <p:blipFill>
          <a:blip r:embed="rId2"/>
          <a:stretch>
            <a:fillRect/>
          </a:stretch>
        </p:blipFill>
        <p:spPr>
          <a:xfrm>
            <a:off x="1162024" y="0"/>
            <a:ext cx="6819952" cy="6858000"/>
          </a:xfrm>
          <a:prstGeom prst="rect">
            <a:avLst/>
          </a:prstGeom>
        </p:spPr>
      </p:pic>
      <p:cxnSp>
        <p:nvCxnSpPr>
          <p:cNvPr id="5" name="Conector recto de flecha 4">
            <a:extLst>
              <a:ext uri="{FF2B5EF4-FFF2-40B4-BE49-F238E27FC236}">
                <a16:creationId xmlns:a16="http://schemas.microsoft.com/office/drawing/2014/main" id="{79CD0E49-4C28-4999-BE17-6F638A551521}"/>
              </a:ext>
            </a:extLst>
          </p:cNvPr>
          <p:cNvCxnSpPr/>
          <p:nvPr/>
        </p:nvCxnSpPr>
        <p:spPr>
          <a:xfrm>
            <a:off x="906011" y="5066951"/>
            <a:ext cx="3789028"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0467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5C1D29C-57B4-42C4-803C-312387530411}"/>
              </a:ext>
            </a:extLst>
          </p:cNvPr>
          <p:cNvSpPr>
            <a:spLocks noGrp="1"/>
          </p:cNvSpPr>
          <p:nvPr>
            <p:ph type="sldNum" sz="quarter" idx="10"/>
          </p:nvPr>
        </p:nvSpPr>
        <p:spPr/>
        <p:txBody>
          <a:bodyPr/>
          <a:lstStyle/>
          <a:p>
            <a:pPr>
              <a:defRPr/>
            </a:pPr>
            <a:fld id="{720FECD6-CA5A-4B94-AE58-9B515D730EB4}" type="slidenum">
              <a:rPr lang="en-US" altLang="en-US" smtClean="0"/>
              <a:pPr>
                <a:defRPr/>
              </a:pPr>
              <a:t>12</a:t>
            </a:fld>
            <a:endParaRPr lang="en-US" altLang="en-US"/>
          </a:p>
        </p:txBody>
      </p:sp>
      <p:pic>
        <p:nvPicPr>
          <p:cNvPr id="4" name="Imagen 3">
            <a:extLst>
              <a:ext uri="{FF2B5EF4-FFF2-40B4-BE49-F238E27FC236}">
                <a16:creationId xmlns:a16="http://schemas.microsoft.com/office/drawing/2014/main" id="{7ED0EA56-B267-45C6-856F-FCD1E6F31CB1}"/>
              </a:ext>
            </a:extLst>
          </p:cNvPr>
          <p:cNvPicPr>
            <a:picLocks noChangeAspect="1"/>
          </p:cNvPicPr>
          <p:nvPr/>
        </p:nvPicPr>
        <p:blipFill>
          <a:blip r:embed="rId2"/>
          <a:stretch>
            <a:fillRect/>
          </a:stretch>
        </p:blipFill>
        <p:spPr>
          <a:xfrm>
            <a:off x="60614" y="0"/>
            <a:ext cx="9022772" cy="6858000"/>
          </a:xfrm>
          <a:prstGeom prst="rect">
            <a:avLst/>
          </a:prstGeom>
        </p:spPr>
      </p:pic>
    </p:spTree>
    <p:extLst>
      <p:ext uri="{BB962C8B-B14F-4D97-AF65-F5344CB8AC3E}">
        <p14:creationId xmlns:p14="http://schemas.microsoft.com/office/powerpoint/2010/main" val="1838584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9A1E7A37-9E4D-420C-B74C-74015EF94BC6}"/>
              </a:ext>
            </a:extLst>
          </p:cNvPr>
          <p:cNvSpPr>
            <a:spLocks noGrp="1"/>
          </p:cNvSpPr>
          <p:nvPr>
            <p:ph type="sldNum" sz="quarter" idx="10"/>
          </p:nvPr>
        </p:nvSpPr>
        <p:spPr/>
        <p:txBody>
          <a:bodyPr/>
          <a:lstStyle/>
          <a:p>
            <a:pPr>
              <a:defRPr/>
            </a:pPr>
            <a:fld id="{720FECD6-CA5A-4B94-AE58-9B515D730EB4}" type="slidenum">
              <a:rPr lang="en-US" altLang="en-US" smtClean="0"/>
              <a:pPr>
                <a:defRPr/>
              </a:pPr>
              <a:t>13</a:t>
            </a:fld>
            <a:endParaRPr lang="en-US" altLang="en-US"/>
          </a:p>
        </p:txBody>
      </p:sp>
      <p:pic>
        <p:nvPicPr>
          <p:cNvPr id="4" name="Imagen 3">
            <a:extLst>
              <a:ext uri="{FF2B5EF4-FFF2-40B4-BE49-F238E27FC236}">
                <a16:creationId xmlns:a16="http://schemas.microsoft.com/office/drawing/2014/main" id="{E62F38D1-9CBD-415B-B859-02F6A66D4B28}"/>
              </a:ext>
            </a:extLst>
          </p:cNvPr>
          <p:cNvPicPr>
            <a:picLocks noChangeAspect="1"/>
          </p:cNvPicPr>
          <p:nvPr/>
        </p:nvPicPr>
        <p:blipFill>
          <a:blip r:embed="rId2"/>
          <a:stretch>
            <a:fillRect/>
          </a:stretch>
        </p:blipFill>
        <p:spPr>
          <a:xfrm>
            <a:off x="0" y="2278267"/>
            <a:ext cx="9144000" cy="2301467"/>
          </a:xfrm>
          <a:prstGeom prst="rect">
            <a:avLst/>
          </a:prstGeom>
        </p:spPr>
      </p:pic>
      <p:sp>
        <p:nvSpPr>
          <p:cNvPr id="3" name="Rectángulo: esquinas redondeadas 2">
            <a:extLst>
              <a:ext uri="{FF2B5EF4-FFF2-40B4-BE49-F238E27FC236}">
                <a16:creationId xmlns:a16="http://schemas.microsoft.com/office/drawing/2014/main" id="{B759DB78-D7C6-49CF-848A-C45607457FB3}"/>
              </a:ext>
            </a:extLst>
          </p:cNvPr>
          <p:cNvSpPr/>
          <p:nvPr/>
        </p:nvSpPr>
        <p:spPr>
          <a:xfrm>
            <a:off x="4988653" y="2964111"/>
            <a:ext cx="3948419" cy="71586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4053997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1" name="Picture 3" descr="C:\Documents and Settings\Administrator\Desktop\Adriamycine and malaria\APANAC 2012\Proyecto coco\Logo-sencillo ancon.tif">
            <a:extLst>
              <a:ext uri="{FF2B5EF4-FFF2-40B4-BE49-F238E27FC236}">
                <a16:creationId xmlns:a16="http://schemas.microsoft.com/office/drawing/2014/main" id="{6312179A-2912-4D37-AEDF-83E259F6F8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341" y="2997549"/>
            <a:ext cx="3886200" cy="871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7" descr="C:\Documents and Settings\Administrator\Desktop\Adriamycine and malaria\APANAC 2012\Proyecto coco\P1110980--Patiño.jpg">
            <a:extLst>
              <a:ext uri="{FF2B5EF4-FFF2-40B4-BE49-F238E27FC236}">
                <a16:creationId xmlns:a16="http://schemas.microsoft.com/office/drawing/2014/main" id="{C36A5B6D-6FFC-49B3-AB9E-FECD787F21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7464" y="3958571"/>
            <a:ext cx="5276536" cy="2899429"/>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7653" name="Picture 3" descr="C:\Documents and Settings\Administrator\Desktop\Adriamycine and malaria\APANAC 2012\Proyecto coco\Palmeras cortado.jpg">
            <a:extLst>
              <a:ext uri="{FF2B5EF4-FFF2-40B4-BE49-F238E27FC236}">
                <a16:creationId xmlns:a16="http://schemas.microsoft.com/office/drawing/2014/main" id="{29AD0303-8218-4840-B13D-EE81BB5FF2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9374" y="490843"/>
            <a:ext cx="4363127" cy="294934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B08DCE1B-7B6B-4963-9E9D-3C8E1BE3BABA}"/>
              </a:ext>
            </a:extLst>
          </p:cNvPr>
          <p:cNvPicPr>
            <a:picLocks noChangeAspect="1"/>
          </p:cNvPicPr>
          <p:nvPr/>
        </p:nvPicPr>
        <p:blipFill rotWithShape="1">
          <a:blip r:embed="rId5"/>
          <a:srcRect r="2077"/>
          <a:stretch/>
        </p:blipFill>
        <p:spPr>
          <a:xfrm>
            <a:off x="21500" y="130449"/>
            <a:ext cx="4664075" cy="2682240"/>
          </a:xfrm>
          <a:prstGeom prst="rect">
            <a:avLst/>
          </a:prstGeom>
          <a:ln>
            <a:solidFill>
              <a:srgbClr val="FF0000"/>
            </a:solidFill>
          </a:ln>
        </p:spPr>
      </p:pic>
      <p:sp>
        <p:nvSpPr>
          <p:cNvPr id="2" name="CuadroTexto 1">
            <a:extLst>
              <a:ext uri="{FF2B5EF4-FFF2-40B4-BE49-F238E27FC236}">
                <a16:creationId xmlns:a16="http://schemas.microsoft.com/office/drawing/2014/main" id="{70C4D809-3B9C-46BF-9F22-084957CDF061}"/>
              </a:ext>
            </a:extLst>
          </p:cNvPr>
          <p:cNvSpPr txBox="1"/>
          <p:nvPr/>
        </p:nvSpPr>
        <p:spPr>
          <a:xfrm>
            <a:off x="302003" y="4037900"/>
            <a:ext cx="3168431" cy="420564"/>
          </a:xfrm>
          <a:prstGeom prst="rect">
            <a:avLst/>
          </a:prstGeom>
          <a:noFill/>
        </p:spPr>
        <p:txBody>
          <a:bodyPr wrap="none" rtlCol="0">
            <a:spAutoFit/>
          </a:bodyPr>
          <a:lstStyle/>
          <a:p>
            <a:r>
              <a:rPr lang="en-US" sz="2133" dirty="0"/>
              <a:t>BIOCOMMERCE INTERESTS</a:t>
            </a:r>
          </a:p>
        </p:txBody>
      </p:sp>
      <p:cxnSp>
        <p:nvCxnSpPr>
          <p:cNvPr id="4" name="Conector recto de flecha 3">
            <a:extLst>
              <a:ext uri="{FF2B5EF4-FFF2-40B4-BE49-F238E27FC236}">
                <a16:creationId xmlns:a16="http://schemas.microsoft.com/office/drawing/2014/main" id="{5035760A-E1BD-440A-88E9-9353C9C19A8C}"/>
              </a:ext>
            </a:extLst>
          </p:cNvPr>
          <p:cNvCxnSpPr>
            <a:cxnSpLocks/>
            <a:stCxn id="2" idx="2"/>
          </p:cNvCxnSpPr>
          <p:nvPr/>
        </p:nvCxnSpPr>
        <p:spPr>
          <a:xfrm>
            <a:off x="1886219" y="4458464"/>
            <a:ext cx="33964" cy="32269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 name="CuadroTexto 6">
            <a:extLst>
              <a:ext uri="{FF2B5EF4-FFF2-40B4-BE49-F238E27FC236}">
                <a16:creationId xmlns:a16="http://schemas.microsoft.com/office/drawing/2014/main" id="{249A3CFA-8F6E-408E-94ED-40CA915B1239}"/>
              </a:ext>
            </a:extLst>
          </p:cNvPr>
          <p:cNvSpPr txBox="1"/>
          <p:nvPr/>
        </p:nvSpPr>
        <p:spPr>
          <a:xfrm>
            <a:off x="82946" y="4690798"/>
            <a:ext cx="3676840" cy="748795"/>
          </a:xfrm>
          <a:prstGeom prst="rect">
            <a:avLst/>
          </a:prstGeom>
          <a:noFill/>
        </p:spPr>
        <p:txBody>
          <a:bodyPr wrap="none" rtlCol="0">
            <a:spAutoFit/>
          </a:bodyPr>
          <a:lstStyle/>
          <a:p>
            <a:pPr algn="ctr"/>
            <a:r>
              <a:rPr lang="es-PA" sz="2133" dirty="0"/>
              <a:t>German Agency of </a:t>
            </a:r>
            <a:r>
              <a:rPr lang="es-PA" sz="2133" dirty="0" err="1"/>
              <a:t>Cooperation</a:t>
            </a:r>
            <a:endParaRPr lang="es-PA" sz="2133" dirty="0"/>
          </a:p>
          <a:p>
            <a:pPr algn="ctr"/>
            <a:r>
              <a:rPr lang="es-PA" sz="2133" dirty="0"/>
              <a:t>(GIZ)</a:t>
            </a:r>
            <a:endParaRPr lang="en-US" sz="2133" dirty="0"/>
          </a:p>
        </p:txBody>
      </p:sp>
      <p:cxnSp>
        <p:nvCxnSpPr>
          <p:cNvPr id="12" name="Conector recto de flecha 11">
            <a:extLst>
              <a:ext uri="{FF2B5EF4-FFF2-40B4-BE49-F238E27FC236}">
                <a16:creationId xmlns:a16="http://schemas.microsoft.com/office/drawing/2014/main" id="{5B2EA13C-C6E6-45CB-B673-3C01892553FD}"/>
              </a:ext>
            </a:extLst>
          </p:cNvPr>
          <p:cNvCxnSpPr>
            <a:cxnSpLocks/>
          </p:cNvCxnSpPr>
          <p:nvPr/>
        </p:nvCxnSpPr>
        <p:spPr>
          <a:xfrm>
            <a:off x="1920181" y="5470497"/>
            <a:ext cx="0" cy="2918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9" name="CuadroTexto 8">
            <a:extLst>
              <a:ext uri="{FF2B5EF4-FFF2-40B4-BE49-F238E27FC236}">
                <a16:creationId xmlns:a16="http://schemas.microsoft.com/office/drawing/2014/main" id="{8FEB1013-14F3-4E3C-BDF2-F54C6167573D}"/>
              </a:ext>
            </a:extLst>
          </p:cNvPr>
          <p:cNvSpPr txBox="1"/>
          <p:nvPr/>
        </p:nvSpPr>
        <p:spPr>
          <a:xfrm>
            <a:off x="51966" y="5659772"/>
            <a:ext cx="3738801" cy="1200329"/>
          </a:xfrm>
          <a:prstGeom prst="rect">
            <a:avLst/>
          </a:prstGeom>
          <a:noFill/>
        </p:spPr>
        <p:txBody>
          <a:bodyPr wrap="square" rtlCol="0">
            <a:spAutoFit/>
          </a:bodyPr>
          <a:lstStyle/>
          <a:p>
            <a:pPr algn="ctr"/>
            <a:r>
              <a:rPr lang="es-PA" sz="2400" dirty="0" err="1"/>
              <a:t>Funding</a:t>
            </a:r>
            <a:r>
              <a:rPr lang="es-PA" sz="2400" dirty="0"/>
              <a:t> </a:t>
            </a:r>
            <a:r>
              <a:rPr lang="es-PA" sz="2400" dirty="0" err="1"/>
              <a:t>for</a:t>
            </a:r>
            <a:r>
              <a:rPr lang="es-PA" sz="2400" dirty="0"/>
              <a:t> </a:t>
            </a:r>
            <a:r>
              <a:rPr lang="es-PA" sz="2400" dirty="0" err="1"/>
              <a:t>basic</a:t>
            </a:r>
            <a:r>
              <a:rPr lang="es-PA" sz="2400" dirty="0"/>
              <a:t> </a:t>
            </a:r>
            <a:r>
              <a:rPr lang="es-PA" sz="2400" dirty="0" err="1"/>
              <a:t>research</a:t>
            </a:r>
            <a:r>
              <a:rPr lang="es-PA" sz="2400" dirty="0"/>
              <a:t>, workshops </a:t>
            </a:r>
            <a:r>
              <a:rPr lang="en-US" sz="2400" dirty="0"/>
              <a:t>&amp; commercial partners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body" idx="1"/>
          </p:nvPr>
        </p:nvSpPr>
        <p:spPr>
          <a:xfrm>
            <a:off x="2133600" y="1952844"/>
            <a:ext cx="7239000" cy="2057400"/>
          </a:xfrm>
        </p:spPr>
        <p:txBody>
          <a:bodyPr>
            <a:normAutofit lnSpcReduction="10000"/>
          </a:bodyPr>
          <a:lstStyle/>
          <a:p>
            <a:pPr eaLnBrk="1" hangingPunct="1">
              <a:lnSpc>
                <a:spcPct val="95000"/>
              </a:lnSpc>
              <a:buFont typeface="Wingdings" pitchFamily="2" charset="2"/>
              <a:buChar char="l"/>
            </a:pPr>
            <a:r>
              <a:rPr lang="en-US" altLang="es-MX" sz="2400" dirty="0">
                <a:latin typeface="Arial" pitchFamily="34" charset="0"/>
              </a:rPr>
              <a:t>Tropical disease targets:</a:t>
            </a:r>
          </a:p>
          <a:p>
            <a:pPr eaLnBrk="1" hangingPunct="1">
              <a:lnSpc>
                <a:spcPct val="85000"/>
              </a:lnSpc>
              <a:buFont typeface="Wingdings" pitchFamily="2" charset="2"/>
              <a:buNone/>
            </a:pPr>
            <a:r>
              <a:rPr lang="en-US" altLang="es-MX" sz="2400" dirty="0">
                <a:latin typeface="Arial" pitchFamily="34" charset="0"/>
              </a:rPr>
              <a:t>		Malaria</a:t>
            </a:r>
          </a:p>
          <a:p>
            <a:pPr eaLnBrk="1" hangingPunct="1">
              <a:lnSpc>
                <a:spcPct val="85000"/>
              </a:lnSpc>
              <a:buFont typeface="Wingdings" pitchFamily="2" charset="2"/>
              <a:buNone/>
            </a:pPr>
            <a:r>
              <a:rPr lang="en-US" altLang="es-MX" sz="2400" dirty="0">
                <a:latin typeface="Arial" pitchFamily="34" charset="0"/>
              </a:rPr>
              <a:t>		Trypanosomiasis</a:t>
            </a:r>
          </a:p>
          <a:p>
            <a:pPr eaLnBrk="1" hangingPunct="1">
              <a:lnSpc>
                <a:spcPct val="85000"/>
              </a:lnSpc>
              <a:buFont typeface="Wingdings" pitchFamily="2" charset="2"/>
              <a:buNone/>
            </a:pPr>
            <a:r>
              <a:rPr lang="en-US" altLang="es-MX" sz="2400" dirty="0">
                <a:latin typeface="Arial" pitchFamily="34" charset="0"/>
              </a:rPr>
              <a:t>		   (Chagas’ disease)</a:t>
            </a:r>
          </a:p>
          <a:p>
            <a:pPr eaLnBrk="1" hangingPunct="1">
              <a:lnSpc>
                <a:spcPct val="85000"/>
              </a:lnSpc>
              <a:buFont typeface="Wingdings" pitchFamily="2" charset="2"/>
              <a:buNone/>
            </a:pPr>
            <a:r>
              <a:rPr lang="en-US" altLang="es-MX" sz="2400" dirty="0">
                <a:latin typeface="Arial" pitchFamily="34" charset="0"/>
              </a:rPr>
              <a:t>		</a:t>
            </a:r>
            <a:r>
              <a:rPr lang="en-US" altLang="es-MX" sz="2400" dirty="0" err="1">
                <a:latin typeface="Arial" pitchFamily="34" charset="0"/>
              </a:rPr>
              <a:t>Leishmaniasis</a:t>
            </a:r>
            <a:endParaRPr lang="en-US" altLang="es-MX" sz="2400" dirty="0">
              <a:latin typeface="Arial" pitchFamily="34" charset="0"/>
            </a:endParaRPr>
          </a:p>
          <a:p>
            <a:pPr eaLnBrk="1" hangingPunct="1">
              <a:lnSpc>
                <a:spcPct val="85000"/>
              </a:lnSpc>
              <a:buFont typeface="Wingdings" pitchFamily="2" charset="2"/>
              <a:buNone/>
            </a:pPr>
            <a:endParaRPr lang="en-US" altLang="es-MX" sz="2400" dirty="0">
              <a:latin typeface="Arial" pitchFamily="34" charset="0"/>
            </a:endParaRPr>
          </a:p>
        </p:txBody>
      </p:sp>
      <p:sp>
        <p:nvSpPr>
          <p:cNvPr id="231427" name="Rectangle 3"/>
          <p:cNvSpPr>
            <a:spLocks noChangeArrowheads="1"/>
          </p:cNvSpPr>
          <p:nvPr/>
        </p:nvSpPr>
        <p:spPr bwMode="auto">
          <a:xfrm>
            <a:off x="2133600" y="4262378"/>
            <a:ext cx="7239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spcBef>
                <a:spcPct val="20000"/>
              </a:spcBef>
              <a:buFont typeface="Wingdings" pitchFamily="2" charset="2"/>
              <a:buChar char="l"/>
            </a:pPr>
            <a:r>
              <a:rPr lang="en-US" altLang="es-MX" dirty="0">
                <a:solidFill>
                  <a:srgbClr val="000000"/>
                </a:solidFill>
                <a:latin typeface="Arial" pitchFamily="34" charset="0"/>
              </a:rPr>
              <a:t>Antibiotic and antifungal</a:t>
            </a:r>
          </a:p>
          <a:p>
            <a:pPr eaLnBrk="1" hangingPunct="1">
              <a:lnSpc>
                <a:spcPct val="95000"/>
              </a:lnSpc>
              <a:spcBef>
                <a:spcPct val="20000"/>
              </a:spcBef>
              <a:buFont typeface="Wingdings" pitchFamily="2" charset="2"/>
              <a:buChar char="l"/>
            </a:pPr>
            <a:r>
              <a:rPr lang="en-US" altLang="es-MX" dirty="0">
                <a:solidFill>
                  <a:srgbClr val="000000"/>
                </a:solidFill>
                <a:latin typeface="Arial" pitchFamily="34" charset="0"/>
              </a:rPr>
              <a:t>Agricultural pests</a:t>
            </a:r>
          </a:p>
          <a:p>
            <a:pPr eaLnBrk="1" hangingPunct="1">
              <a:lnSpc>
                <a:spcPct val="95000"/>
              </a:lnSpc>
              <a:spcBef>
                <a:spcPct val="20000"/>
              </a:spcBef>
              <a:buFont typeface="Wingdings" pitchFamily="2" charset="2"/>
              <a:buChar char="l"/>
            </a:pPr>
            <a:r>
              <a:rPr lang="en-US" altLang="es-MX" dirty="0">
                <a:solidFill>
                  <a:srgbClr val="000000"/>
                </a:solidFill>
                <a:latin typeface="Arial" pitchFamily="34" charset="0"/>
              </a:rPr>
              <a:t>Angiotensin inhibitors (Hypertension)</a:t>
            </a:r>
          </a:p>
          <a:p>
            <a:pPr eaLnBrk="1" hangingPunct="1">
              <a:lnSpc>
                <a:spcPct val="95000"/>
              </a:lnSpc>
              <a:spcBef>
                <a:spcPct val="20000"/>
              </a:spcBef>
              <a:buFont typeface="Wingdings" pitchFamily="2" charset="2"/>
              <a:buChar char="l"/>
            </a:pPr>
            <a:r>
              <a:rPr lang="en-US" altLang="es-MX" dirty="0">
                <a:solidFill>
                  <a:srgbClr val="000000"/>
                </a:solidFill>
                <a:latin typeface="Arial" pitchFamily="34" charset="0"/>
              </a:rPr>
              <a:t>Alzheimer’s Disease Plaque Formation</a:t>
            </a:r>
          </a:p>
          <a:p>
            <a:pPr eaLnBrk="1" hangingPunct="1">
              <a:lnSpc>
                <a:spcPct val="95000"/>
              </a:lnSpc>
              <a:spcBef>
                <a:spcPct val="20000"/>
              </a:spcBef>
              <a:buFont typeface="Wingdings" pitchFamily="2" charset="2"/>
              <a:buChar char="l"/>
            </a:pPr>
            <a:r>
              <a:rPr lang="en-US" altLang="es-MX" dirty="0">
                <a:solidFill>
                  <a:srgbClr val="000000"/>
                </a:solidFill>
                <a:latin typeface="Arial" pitchFamily="34" charset="0"/>
              </a:rPr>
              <a:t>Glucose Production</a:t>
            </a:r>
          </a:p>
          <a:p>
            <a:pPr eaLnBrk="1" hangingPunct="1">
              <a:lnSpc>
                <a:spcPct val="95000"/>
              </a:lnSpc>
              <a:spcBef>
                <a:spcPct val="20000"/>
              </a:spcBef>
              <a:buFont typeface="Wingdings" pitchFamily="2" charset="2"/>
              <a:buChar char="l"/>
            </a:pPr>
            <a:r>
              <a:rPr lang="en-US" altLang="es-MX" dirty="0">
                <a:latin typeface="Arial" pitchFamily="34" charset="0"/>
              </a:rPr>
              <a:t>Dengue</a:t>
            </a:r>
          </a:p>
          <a:p>
            <a:pPr marL="0" indent="0" eaLnBrk="1" hangingPunct="1">
              <a:lnSpc>
                <a:spcPct val="95000"/>
              </a:lnSpc>
              <a:spcBef>
                <a:spcPct val="20000"/>
              </a:spcBef>
            </a:pPr>
            <a:endParaRPr lang="en-US" altLang="es-MX" dirty="0">
              <a:solidFill>
                <a:srgbClr val="000000"/>
              </a:solidFill>
              <a:latin typeface="Arial" pitchFamily="34" charset="0"/>
            </a:endParaRPr>
          </a:p>
        </p:txBody>
      </p:sp>
      <p:sp>
        <p:nvSpPr>
          <p:cNvPr id="231428" name="Text Box 4"/>
          <p:cNvSpPr txBox="1">
            <a:spLocks noChangeArrowheads="1"/>
          </p:cNvSpPr>
          <p:nvPr/>
        </p:nvSpPr>
        <p:spPr bwMode="auto">
          <a:xfrm>
            <a:off x="1981200" y="86835"/>
            <a:ext cx="4756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s-MX" sz="3200">
                <a:solidFill>
                  <a:srgbClr val="000000"/>
                </a:solidFill>
                <a:latin typeface="Arial" pitchFamily="34" charset="0"/>
              </a:rPr>
              <a:t>Bioassays in Panama	</a:t>
            </a:r>
          </a:p>
        </p:txBody>
      </p:sp>
      <p:sp>
        <p:nvSpPr>
          <p:cNvPr id="231429" name="Line 5"/>
          <p:cNvSpPr>
            <a:spLocks noChangeShapeType="1"/>
          </p:cNvSpPr>
          <p:nvPr/>
        </p:nvSpPr>
        <p:spPr bwMode="auto">
          <a:xfrm>
            <a:off x="356191" y="666273"/>
            <a:ext cx="8382000" cy="0"/>
          </a:xfrm>
          <a:prstGeom prst="line">
            <a:avLst/>
          </a:prstGeom>
          <a:noFill/>
          <a:ln w="57150">
            <a:solidFill>
              <a:srgbClr val="0066CC"/>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231430" name="Rectangle 6"/>
          <p:cNvSpPr>
            <a:spLocks noChangeArrowheads="1"/>
          </p:cNvSpPr>
          <p:nvPr/>
        </p:nvSpPr>
        <p:spPr bwMode="auto">
          <a:xfrm>
            <a:off x="2133600" y="854142"/>
            <a:ext cx="7239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spcBef>
                <a:spcPct val="20000"/>
              </a:spcBef>
              <a:buFont typeface="Wingdings" pitchFamily="2" charset="2"/>
              <a:buChar char="l"/>
            </a:pPr>
            <a:r>
              <a:rPr lang="en-US" altLang="es-MX" dirty="0">
                <a:solidFill>
                  <a:srgbClr val="000000"/>
                </a:solidFill>
                <a:latin typeface="Arial" pitchFamily="34" charset="0"/>
              </a:rPr>
              <a:t>Major disease targets:</a:t>
            </a:r>
          </a:p>
          <a:p>
            <a:pPr marL="0" indent="0" eaLnBrk="1" hangingPunct="1">
              <a:lnSpc>
                <a:spcPct val="95000"/>
              </a:lnSpc>
              <a:spcBef>
                <a:spcPct val="20000"/>
              </a:spcBef>
            </a:pPr>
            <a:r>
              <a:rPr lang="en-US" altLang="es-MX" dirty="0">
                <a:solidFill>
                  <a:srgbClr val="000000"/>
                </a:solidFill>
                <a:latin typeface="Arial" pitchFamily="34" charset="0"/>
              </a:rPr>
              <a:t>	Cancer (lung, breast, CNS Cancer)</a:t>
            </a:r>
          </a:p>
        </p:txBody>
      </p:sp>
      <p:pic>
        <p:nvPicPr>
          <p:cNvPr id="231432" name="Picture 8" descr="Afido"/>
          <p:cNvPicPr>
            <a:picLocks noChangeAspect="1" noChangeArrowheads="1"/>
          </p:cNvPicPr>
          <p:nvPr/>
        </p:nvPicPr>
        <p:blipFill>
          <a:blip r:embed="rId3">
            <a:lum contrast="42000"/>
            <a:extLst>
              <a:ext uri="{28A0092B-C50C-407E-A947-70E740481C1C}">
                <a14:useLocalDpi xmlns:a14="http://schemas.microsoft.com/office/drawing/2010/main" val="0"/>
              </a:ext>
            </a:extLst>
          </a:blip>
          <a:srcRect r="56824"/>
          <a:stretch>
            <a:fillRect/>
          </a:stretch>
        </p:blipFill>
        <p:spPr bwMode="auto">
          <a:xfrm>
            <a:off x="6354578" y="1969286"/>
            <a:ext cx="190817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Abrir llave"/>
          <p:cNvSpPr/>
          <p:nvPr/>
        </p:nvSpPr>
        <p:spPr>
          <a:xfrm>
            <a:off x="1752600" y="854142"/>
            <a:ext cx="381000" cy="30480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3" name="2 CuadroTexto"/>
          <p:cNvSpPr txBox="1"/>
          <p:nvPr/>
        </p:nvSpPr>
        <p:spPr>
          <a:xfrm>
            <a:off x="304800" y="1539942"/>
            <a:ext cx="1510606" cy="369332"/>
          </a:xfrm>
          <a:prstGeom prst="rect">
            <a:avLst/>
          </a:prstGeom>
          <a:noFill/>
        </p:spPr>
        <p:txBody>
          <a:bodyPr wrap="none" rtlCol="0">
            <a:spAutoFit/>
          </a:bodyPr>
          <a:lstStyle/>
          <a:p>
            <a:r>
              <a:rPr lang="en-US" dirty="0" err="1"/>
              <a:t>Spadafora</a:t>
            </a:r>
            <a:r>
              <a:rPr lang="en-US" dirty="0"/>
              <a:t> Lab</a:t>
            </a:r>
            <a:endParaRPr lang="es-ES" dirty="0"/>
          </a:p>
        </p:txBody>
      </p:sp>
      <p:sp>
        <p:nvSpPr>
          <p:cNvPr id="12" name="11 CuadroTexto"/>
          <p:cNvSpPr txBox="1"/>
          <p:nvPr/>
        </p:nvSpPr>
        <p:spPr>
          <a:xfrm>
            <a:off x="304800" y="5127703"/>
            <a:ext cx="1541961" cy="369332"/>
          </a:xfrm>
          <a:prstGeom prst="rect">
            <a:avLst/>
          </a:prstGeom>
          <a:noFill/>
        </p:spPr>
        <p:txBody>
          <a:bodyPr wrap="none" rtlCol="0">
            <a:spAutoFit/>
          </a:bodyPr>
          <a:lstStyle/>
          <a:p>
            <a:r>
              <a:rPr lang="en-US" dirty="0"/>
              <a:t>INDICASAT AIP</a:t>
            </a:r>
            <a:endParaRPr lang="es-ES" dirty="0"/>
          </a:p>
        </p:txBody>
      </p:sp>
    </p:spTree>
    <p:extLst>
      <p:ext uri="{BB962C8B-B14F-4D97-AF65-F5344CB8AC3E}">
        <p14:creationId xmlns:p14="http://schemas.microsoft.com/office/powerpoint/2010/main" val="2848904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4C39826B-ADD0-43A6-9843-C5F6548943E4}"/>
              </a:ext>
            </a:extLst>
          </p:cNvPr>
          <p:cNvSpPr>
            <a:spLocks noGrp="1"/>
          </p:cNvSpPr>
          <p:nvPr>
            <p:ph type="sldNum" sz="quarter" idx="10"/>
          </p:nvPr>
        </p:nvSpPr>
        <p:spPr/>
        <p:txBody>
          <a:bodyPr/>
          <a:lstStyle/>
          <a:p>
            <a:pPr>
              <a:defRPr/>
            </a:pPr>
            <a:endParaRPr lang="en-US" altLang="en-US" dirty="0"/>
          </a:p>
        </p:txBody>
      </p:sp>
      <p:pic>
        <p:nvPicPr>
          <p:cNvPr id="4" name="Imagen 3">
            <a:extLst>
              <a:ext uri="{FF2B5EF4-FFF2-40B4-BE49-F238E27FC236}">
                <a16:creationId xmlns:a16="http://schemas.microsoft.com/office/drawing/2014/main" id="{6617D159-6927-4A5D-8491-49166C49BCC7}"/>
              </a:ext>
            </a:extLst>
          </p:cNvPr>
          <p:cNvPicPr>
            <a:picLocks noChangeAspect="1"/>
          </p:cNvPicPr>
          <p:nvPr/>
        </p:nvPicPr>
        <p:blipFill>
          <a:blip r:embed="rId2"/>
          <a:stretch>
            <a:fillRect/>
          </a:stretch>
        </p:blipFill>
        <p:spPr>
          <a:xfrm>
            <a:off x="0" y="1243542"/>
            <a:ext cx="9144000" cy="4370917"/>
          </a:xfrm>
          <a:prstGeom prst="rect">
            <a:avLst/>
          </a:prstGeom>
        </p:spPr>
      </p:pic>
      <p:sp>
        <p:nvSpPr>
          <p:cNvPr id="6" name="CuadroTexto 5">
            <a:extLst>
              <a:ext uri="{FF2B5EF4-FFF2-40B4-BE49-F238E27FC236}">
                <a16:creationId xmlns:a16="http://schemas.microsoft.com/office/drawing/2014/main" id="{3E85B39A-11B8-47E2-82B4-5F68F46BCBC7}"/>
              </a:ext>
            </a:extLst>
          </p:cNvPr>
          <p:cNvSpPr txBox="1"/>
          <p:nvPr/>
        </p:nvSpPr>
        <p:spPr>
          <a:xfrm>
            <a:off x="190152" y="5743194"/>
            <a:ext cx="8623883" cy="830997"/>
          </a:xfrm>
          <a:prstGeom prst="rect">
            <a:avLst/>
          </a:prstGeom>
          <a:noFill/>
        </p:spPr>
        <p:txBody>
          <a:bodyPr wrap="square">
            <a:spAutoFit/>
          </a:bodyPr>
          <a:lstStyle/>
          <a:p>
            <a:r>
              <a:rPr lang="en-US" sz="1600" dirty="0">
                <a:hlinkClick r:id="rId3"/>
              </a:rPr>
              <a:t>https://www.pa.undp.org/content/panama/es/home/operations/projects/environment_and_energy/aplicacion_protocolo_nagoya.html</a:t>
            </a:r>
            <a:endParaRPr lang="en-US" sz="1600" dirty="0"/>
          </a:p>
          <a:p>
            <a:endParaRPr lang="en-US" sz="1600" dirty="0"/>
          </a:p>
        </p:txBody>
      </p:sp>
      <p:pic>
        <p:nvPicPr>
          <p:cNvPr id="8" name="Imagen 7">
            <a:extLst>
              <a:ext uri="{FF2B5EF4-FFF2-40B4-BE49-F238E27FC236}">
                <a16:creationId xmlns:a16="http://schemas.microsoft.com/office/drawing/2014/main" id="{0C716F29-5B3D-4B48-BF33-997771F89797}"/>
              </a:ext>
            </a:extLst>
          </p:cNvPr>
          <p:cNvPicPr>
            <a:picLocks noChangeAspect="1"/>
          </p:cNvPicPr>
          <p:nvPr/>
        </p:nvPicPr>
        <p:blipFill>
          <a:blip r:embed="rId4"/>
          <a:stretch>
            <a:fillRect/>
          </a:stretch>
        </p:blipFill>
        <p:spPr>
          <a:xfrm>
            <a:off x="1129718" y="1"/>
            <a:ext cx="1882396" cy="1882396"/>
          </a:xfrm>
          <a:prstGeom prst="rect">
            <a:avLst/>
          </a:prstGeom>
        </p:spPr>
      </p:pic>
      <p:pic>
        <p:nvPicPr>
          <p:cNvPr id="5" name="Imagen 4">
            <a:extLst>
              <a:ext uri="{FF2B5EF4-FFF2-40B4-BE49-F238E27FC236}">
                <a16:creationId xmlns:a16="http://schemas.microsoft.com/office/drawing/2014/main" id="{AB3F8EAD-AE7D-434F-8C0F-2D9EA9F56D59}"/>
              </a:ext>
            </a:extLst>
          </p:cNvPr>
          <p:cNvPicPr>
            <a:picLocks noChangeAspect="1"/>
          </p:cNvPicPr>
          <p:nvPr/>
        </p:nvPicPr>
        <p:blipFill rotWithShape="1">
          <a:blip r:embed="rId5"/>
          <a:srcRect r="14749"/>
          <a:stretch/>
        </p:blipFill>
        <p:spPr>
          <a:xfrm>
            <a:off x="6687013" y="412226"/>
            <a:ext cx="2456988" cy="1331449"/>
          </a:xfrm>
          <a:prstGeom prst="rect">
            <a:avLst/>
          </a:prstGeom>
        </p:spPr>
      </p:pic>
      <p:pic>
        <p:nvPicPr>
          <p:cNvPr id="9" name="Picture 2">
            <a:extLst>
              <a:ext uri="{FF2B5EF4-FFF2-40B4-BE49-F238E27FC236}">
                <a16:creationId xmlns:a16="http://schemas.microsoft.com/office/drawing/2014/main" id="{D0CB6B21-0A60-4616-9CA7-7D6710D27F8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7120" r="6112"/>
          <a:stretch/>
        </p:blipFill>
        <p:spPr bwMode="auto">
          <a:xfrm>
            <a:off x="4516631" y="304844"/>
            <a:ext cx="2529060" cy="1438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El PNUD en Panamá">
            <a:extLst>
              <a:ext uri="{FF2B5EF4-FFF2-40B4-BE49-F238E27FC236}">
                <a16:creationId xmlns:a16="http://schemas.microsoft.com/office/drawing/2014/main" id="{2A42DCE7-A1DE-4623-B2EA-13A950E3386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298" y="0"/>
            <a:ext cx="1051420" cy="2102840"/>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a:extLst>
              <a:ext uri="{FF2B5EF4-FFF2-40B4-BE49-F238E27FC236}">
                <a16:creationId xmlns:a16="http://schemas.microsoft.com/office/drawing/2014/main" id="{F26268D9-ADCC-4FAF-9982-A366B3C0E450}"/>
              </a:ext>
            </a:extLst>
          </p:cNvPr>
          <p:cNvPicPr>
            <a:picLocks noChangeAspect="1"/>
          </p:cNvPicPr>
          <p:nvPr/>
        </p:nvPicPr>
        <p:blipFill>
          <a:blip r:embed="rId8"/>
          <a:stretch>
            <a:fillRect/>
          </a:stretch>
        </p:blipFill>
        <p:spPr>
          <a:xfrm>
            <a:off x="3122838" y="178966"/>
            <a:ext cx="1346916" cy="1610687"/>
          </a:xfrm>
          <a:prstGeom prst="rect">
            <a:avLst/>
          </a:prstGeom>
        </p:spPr>
      </p:pic>
      <p:sp>
        <p:nvSpPr>
          <p:cNvPr id="13" name="Rectángulo 12">
            <a:extLst>
              <a:ext uri="{FF2B5EF4-FFF2-40B4-BE49-F238E27FC236}">
                <a16:creationId xmlns:a16="http://schemas.microsoft.com/office/drawing/2014/main" id="{1E57FF07-F35D-47DF-A181-07802951ED9A}"/>
              </a:ext>
            </a:extLst>
          </p:cNvPr>
          <p:cNvSpPr/>
          <p:nvPr/>
        </p:nvSpPr>
        <p:spPr>
          <a:xfrm>
            <a:off x="5251509" y="1959215"/>
            <a:ext cx="3892492" cy="84903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2" name="Imagen 11">
            <a:extLst>
              <a:ext uri="{FF2B5EF4-FFF2-40B4-BE49-F238E27FC236}">
                <a16:creationId xmlns:a16="http://schemas.microsoft.com/office/drawing/2014/main" id="{ABE57B18-1A1E-4333-9E55-B040A576A7D5}"/>
              </a:ext>
            </a:extLst>
          </p:cNvPr>
          <p:cNvPicPr>
            <a:picLocks noChangeAspect="1"/>
          </p:cNvPicPr>
          <p:nvPr/>
        </p:nvPicPr>
        <p:blipFill>
          <a:blip r:embed="rId9"/>
          <a:stretch>
            <a:fillRect/>
          </a:stretch>
        </p:blipFill>
        <p:spPr>
          <a:xfrm>
            <a:off x="5251508" y="1959215"/>
            <a:ext cx="3814195" cy="849036"/>
          </a:xfrm>
          <a:prstGeom prst="rect">
            <a:avLst/>
          </a:prstGeom>
        </p:spPr>
      </p:pic>
    </p:spTree>
    <p:extLst>
      <p:ext uri="{BB962C8B-B14F-4D97-AF65-F5344CB8AC3E}">
        <p14:creationId xmlns:p14="http://schemas.microsoft.com/office/powerpoint/2010/main" val="30575849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5120E3-07A8-45E9-8355-F2EB580864C5}"/>
              </a:ext>
            </a:extLst>
          </p:cNvPr>
          <p:cNvPicPr>
            <a:picLocks noChangeAspect="1"/>
          </p:cNvPicPr>
          <p:nvPr/>
        </p:nvPicPr>
        <p:blipFill>
          <a:blip r:embed="rId2"/>
          <a:stretch>
            <a:fillRect/>
          </a:stretch>
        </p:blipFill>
        <p:spPr>
          <a:xfrm>
            <a:off x="0" y="3429000"/>
            <a:ext cx="9144000" cy="3193837"/>
          </a:xfrm>
          <a:prstGeom prst="rect">
            <a:avLst/>
          </a:prstGeom>
        </p:spPr>
      </p:pic>
      <p:pic>
        <p:nvPicPr>
          <p:cNvPr id="9" name="Picture 8">
            <a:extLst>
              <a:ext uri="{FF2B5EF4-FFF2-40B4-BE49-F238E27FC236}">
                <a16:creationId xmlns:a16="http://schemas.microsoft.com/office/drawing/2014/main" id="{CA0C774A-851B-4E05-8E96-D5F4B0AF5C36}"/>
              </a:ext>
            </a:extLst>
          </p:cNvPr>
          <p:cNvPicPr>
            <a:picLocks noChangeAspect="1"/>
          </p:cNvPicPr>
          <p:nvPr/>
        </p:nvPicPr>
        <p:blipFill>
          <a:blip r:embed="rId3"/>
          <a:stretch>
            <a:fillRect/>
          </a:stretch>
        </p:blipFill>
        <p:spPr>
          <a:xfrm>
            <a:off x="287079" y="112365"/>
            <a:ext cx="9144000" cy="3439432"/>
          </a:xfrm>
          <a:prstGeom prst="rect">
            <a:avLst/>
          </a:prstGeom>
        </p:spPr>
      </p:pic>
    </p:spTree>
    <p:extLst>
      <p:ext uri="{BB962C8B-B14F-4D97-AF65-F5344CB8AC3E}">
        <p14:creationId xmlns:p14="http://schemas.microsoft.com/office/powerpoint/2010/main" val="476396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ECABDAC-5CB6-419A-9352-E6791D6D9B1E}"/>
              </a:ext>
            </a:extLst>
          </p:cNvPr>
          <p:cNvSpPr txBox="1"/>
          <p:nvPr/>
        </p:nvSpPr>
        <p:spPr>
          <a:xfrm>
            <a:off x="1001760" y="531629"/>
            <a:ext cx="6406690" cy="3416320"/>
          </a:xfrm>
          <a:prstGeom prst="rect">
            <a:avLst/>
          </a:prstGeom>
          <a:noFill/>
        </p:spPr>
        <p:txBody>
          <a:bodyPr wrap="none" rtlCol="0">
            <a:spAutoFit/>
          </a:bodyPr>
          <a:lstStyle/>
          <a:p>
            <a:r>
              <a:rPr lang="hu-HU" sz="3600" b="1" dirty="0">
                <a:effectLst/>
                <a:latin typeface="Calibri" panose="020F0502020204030204" pitchFamily="34" charset="0"/>
                <a:ea typeface="Times New Roman" panose="02020603050405020304" pitchFamily="18" charset="0"/>
              </a:rPr>
              <a:t>OXFORD </a:t>
            </a:r>
            <a:r>
              <a:rPr lang="hu-HU" sz="3600" b="1" dirty="0" err="1">
                <a:effectLst/>
                <a:latin typeface="Calibri" panose="020F0502020204030204" pitchFamily="34" charset="0"/>
                <a:ea typeface="Times New Roman" panose="02020603050405020304" pitchFamily="18" charset="0"/>
              </a:rPr>
              <a:t>Biotrans</a:t>
            </a:r>
            <a:r>
              <a:rPr lang="hu-HU" sz="3600" dirty="0">
                <a:effectLst/>
                <a:latin typeface="Calibri" panose="020F0502020204030204" pitchFamily="34" charset="0"/>
                <a:ea typeface="Times New Roman" panose="02020603050405020304" pitchFamily="18" charset="0"/>
              </a:rPr>
              <a:t>, UK</a:t>
            </a:r>
            <a:endParaRPr lang="es-CO" sz="3600" dirty="0">
              <a:effectLst/>
              <a:latin typeface="Calibri" panose="020F0502020204030204" pitchFamily="34" charset="0"/>
              <a:ea typeface="Times New Roman" panose="02020603050405020304" pitchFamily="18" charset="0"/>
            </a:endParaRPr>
          </a:p>
          <a:p>
            <a:endParaRPr lang="es-CO" sz="3600" dirty="0">
              <a:latin typeface="Calibri" panose="020F0502020204030204" pitchFamily="34" charset="0"/>
              <a:ea typeface="Times New Roman" panose="02020603050405020304" pitchFamily="18" charset="0"/>
            </a:endParaRPr>
          </a:p>
          <a:p>
            <a:r>
              <a:rPr lang="hu-HU" sz="3600" b="1" dirty="0" err="1">
                <a:effectLst/>
                <a:latin typeface="Calibri" panose="020F0502020204030204" pitchFamily="34" charset="0"/>
                <a:ea typeface="Calibri" panose="020F0502020204030204" pitchFamily="34" charset="0"/>
              </a:rPr>
              <a:t>BioPharm</a:t>
            </a:r>
            <a:r>
              <a:rPr lang="hu-HU" sz="3600" b="1" dirty="0">
                <a:effectLst/>
                <a:latin typeface="Calibri" panose="020F0502020204030204" pitchFamily="34" charset="0"/>
                <a:ea typeface="Calibri" panose="020F0502020204030204" pitchFamily="34" charset="0"/>
              </a:rPr>
              <a:t> </a:t>
            </a:r>
            <a:r>
              <a:rPr lang="hu-HU" sz="3600" b="1" dirty="0" err="1">
                <a:effectLst/>
                <a:latin typeface="Calibri" panose="020F0502020204030204" pitchFamily="34" charset="0"/>
                <a:ea typeface="Calibri" panose="020F0502020204030204" pitchFamily="34" charset="0"/>
              </a:rPr>
              <a:t>Enterprises</a:t>
            </a:r>
            <a:r>
              <a:rPr lang="es-CO" sz="3600" b="1" dirty="0">
                <a:effectLst/>
                <a:latin typeface="Calibri" panose="020F0502020204030204" pitchFamily="34" charset="0"/>
                <a:ea typeface="Calibri" panose="020F0502020204030204" pitchFamily="34" charset="0"/>
              </a:rPr>
              <a:t>, UK</a:t>
            </a:r>
          </a:p>
          <a:p>
            <a:endParaRPr lang="es-CO" sz="3600" b="1" dirty="0">
              <a:effectLst/>
              <a:latin typeface="Calibri" panose="020F0502020204030204" pitchFamily="34" charset="0"/>
              <a:ea typeface="Times New Roman" panose="02020603050405020304" pitchFamily="18" charset="0"/>
            </a:endParaRPr>
          </a:p>
          <a:p>
            <a:r>
              <a:rPr lang="es-CO" sz="3600" b="1" dirty="0" err="1"/>
              <a:t>Costwold</a:t>
            </a:r>
            <a:r>
              <a:rPr lang="es-CO" sz="3600" b="1" dirty="0"/>
              <a:t> </a:t>
            </a:r>
            <a:r>
              <a:rPr lang="es-CO" sz="3600" b="1" dirty="0" err="1"/>
              <a:t>Perfumery</a:t>
            </a:r>
            <a:r>
              <a:rPr lang="es-CO" sz="3600" b="1" dirty="0"/>
              <a:t> </a:t>
            </a:r>
            <a:r>
              <a:rPr lang="es-CO" sz="3600" b="1" dirty="0" err="1"/>
              <a:t>Limited</a:t>
            </a:r>
            <a:r>
              <a:rPr lang="es-CO" sz="3600" b="1" dirty="0"/>
              <a:t>, UK</a:t>
            </a:r>
          </a:p>
          <a:p>
            <a:endParaRPr lang="hu-HU" sz="3600" dirty="0"/>
          </a:p>
        </p:txBody>
      </p:sp>
      <p:sp>
        <p:nvSpPr>
          <p:cNvPr id="3" name="TextBox 2">
            <a:extLst>
              <a:ext uri="{FF2B5EF4-FFF2-40B4-BE49-F238E27FC236}">
                <a16:creationId xmlns:a16="http://schemas.microsoft.com/office/drawing/2014/main" id="{73A40910-7AC1-476B-B1C3-F26E74259EA4}"/>
              </a:ext>
            </a:extLst>
          </p:cNvPr>
          <p:cNvSpPr txBox="1"/>
          <p:nvPr/>
        </p:nvSpPr>
        <p:spPr>
          <a:xfrm>
            <a:off x="1735550" y="4327452"/>
            <a:ext cx="5672900" cy="1200329"/>
          </a:xfrm>
          <a:prstGeom prst="rect">
            <a:avLst/>
          </a:prstGeom>
          <a:noFill/>
        </p:spPr>
        <p:txBody>
          <a:bodyPr wrap="none" rtlCol="0">
            <a:spAutoFit/>
          </a:bodyPr>
          <a:lstStyle/>
          <a:p>
            <a:r>
              <a:rPr lang="es-CO" sz="3600" b="1" dirty="0" err="1"/>
              <a:t>University</a:t>
            </a:r>
            <a:r>
              <a:rPr lang="es-CO" sz="3600" b="1" dirty="0"/>
              <a:t> </a:t>
            </a:r>
            <a:r>
              <a:rPr lang="es-CO" sz="3600" b="1" dirty="0" err="1"/>
              <a:t>College</a:t>
            </a:r>
            <a:r>
              <a:rPr lang="es-CO" sz="3600" b="1" dirty="0"/>
              <a:t> of London</a:t>
            </a:r>
          </a:p>
          <a:p>
            <a:endParaRPr lang="hu-HU" sz="3600" b="1" dirty="0"/>
          </a:p>
        </p:txBody>
      </p:sp>
    </p:spTree>
    <p:extLst>
      <p:ext uri="{BB962C8B-B14F-4D97-AF65-F5344CB8AC3E}">
        <p14:creationId xmlns:p14="http://schemas.microsoft.com/office/powerpoint/2010/main" val="92395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33039-77E2-47CC-BF1B-F39ED66D64F9}"/>
              </a:ext>
            </a:extLst>
          </p:cNvPr>
          <p:cNvSpPr>
            <a:spLocks noGrp="1"/>
          </p:cNvSpPr>
          <p:nvPr>
            <p:ph type="title"/>
          </p:nvPr>
        </p:nvSpPr>
        <p:spPr/>
        <p:txBody>
          <a:bodyPr/>
          <a:lstStyle/>
          <a:p>
            <a:pPr algn="ctr"/>
            <a:r>
              <a:rPr lang="es-CO" dirty="0" err="1"/>
              <a:t>University</a:t>
            </a:r>
            <a:r>
              <a:rPr lang="es-CO" dirty="0"/>
              <a:t> </a:t>
            </a:r>
            <a:r>
              <a:rPr lang="es-CO" dirty="0" err="1"/>
              <a:t>College</a:t>
            </a:r>
            <a:r>
              <a:rPr lang="es-CO" dirty="0"/>
              <a:t> of London </a:t>
            </a:r>
            <a:r>
              <a:rPr lang="es-CO" dirty="0" err="1"/>
              <a:t>collaboration</a:t>
            </a:r>
            <a:endParaRPr lang="hu-HU" dirty="0"/>
          </a:p>
        </p:txBody>
      </p:sp>
      <p:sp>
        <p:nvSpPr>
          <p:cNvPr id="3" name="Content Placeholder 2">
            <a:extLst>
              <a:ext uri="{FF2B5EF4-FFF2-40B4-BE49-F238E27FC236}">
                <a16:creationId xmlns:a16="http://schemas.microsoft.com/office/drawing/2014/main" id="{46406925-5408-4B5E-B6B0-E2815476BB0A}"/>
              </a:ext>
            </a:extLst>
          </p:cNvPr>
          <p:cNvSpPr>
            <a:spLocks noGrp="1"/>
          </p:cNvSpPr>
          <p:nvPr>
            <p:ph idx="1"/>
          </p:nvPr>
        </p:nvSpPr>
        <p:spPr/>
        <p:txBody>
          <a:bodyPr/>
          <a:lstStyle/>
          <a:p>
            <a:r>
              <a:rPr lang="es-CO" dirty="0"/>
              <a:t>Michael Heinrich et al, 1998</a:t>
            </a:r>
          </a:p>
          <a:p>
            <a:pPr marL="0" indent="0" algn="l">
              <a:buNone/>
            </a:pPr>
            <a:r>
              <a:rPr lang="en-US" sz="1800" b="0" i="0" u="none" strike="noStrike" baseline="0" dirty="0">
                <a:latin typeface="AdvTimes"/>
              </a:rPr>
              <a:t>	</a:t>
            </a:r>
            <a:endParaRPr lang="es-CO" sz="1800" b="0" i="0" u="none" strike="noStrike" baseline="0" dirty="0">
              <a:latin typeface="AdvTimes"/>
            </a:endParaRPr>
          </a:p>
          <a:p>
            <a:pPr marL="0" indent="0" algn="l">
              <a:buNone/>
            </a:pPr>
            <a:endParaRPr lang="es-CO" sz="1800" dirty="0">
              <a:latin typeface="AdvTimes"/>
            </a:endParaRPr>
          </a:p>
          <a:p>
            <a:pPr marL="0" indent="0" algn="l">
              <a:buNone/>
            </a:pPr>
            <a:endParaRPr lang="hu-HU" dirty="0"/>
          </a:p>
        </p:txBody>
      </p:sp>
      <p:pic>
        <p:nvPicPr>
          <p:cNvPr id="5" name="Picture 4">
            <a:extLst>
              <a:ext uri="{FF2B5EF4-FFF2-40B4-BE49-F238E27FC236}">
                <a16:creationId xmlns:a16="http://schemas.microsoft.com/office/drawing/2014/main" id="{45D990FF-2735-48A4-B26E-CC8E74E9B206}"/>
              </a:ext>
            </a:extLst>
          </p:cNvPr>
          <p:cNvPicPr>
            <a:picLocks noChangeAspect="1"/>
          </p:cNvPicPr>
          <p:nvPr/>
        </p:nvPicPr>
        <p:blipFill>
          <a:blip r:embed="rId2"/>
          <a:stretch>
            <a:fillRect/>
          </a:stretch>
        </p:blipFill>
        <p:spPr>
          <a:xfrm>
            <a:off x="873198" y="2315383"/>
            <a:ext cx="7207545" cy="4177491"/>
          </a:xfrm>
          <a:prstGeom prst="rect">
            <a:avLst/>
          </a:prstGeom>
        </p:spPr>
      </p:pic>
    </p:spTree>
    <p:extLst>
      <p:ext uri="{BB962C8B-B14F-4D97-AF65-F5344CB8AC3E}">
        <p14:creationId xmlns:p14="http://schemas.microsoft.com/office/powerpoint/2010/main" val="2294239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3" name="Picture 3" descr="Koompassia excelsa Danum 300kb"/>
          <p:cNvPicPr>
            <a:picLocks noChangeAspect="1" noChangeArrowheads="1"/>
          </p:cNvPicPr>
          <p:nvPr/>
        </p:nvPicPr>
        <p:blipFill>
          <a:blip r:embed="rId3">
            <a:extLst>
              <a:ext uri="{28A0092B-C50C-407E-A947-70E740481C1C}">
                <a14:useLocalDpi xmlns:a14="http://schemas.microsoft.com/office/drawing/2010/main" val="0"/>
              </a:ext>
            </a:extLst>
          </a:blip>
          <a:srcRect l="1016" t="2499"/>
          <a:stretch>
            <a:fillRect/>
          </a:stretch>
        </p:blipFill>
        <p:spPr bwMode="auto">
          <a:xfrm>
            <a:off x="5237382" y="627321"/>
            <a:ext cx="2771554" cy="427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284" name="Picture 4" descr="Cor03 mo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6840" y="627321"/>
            <a:ext cx="3923313" cy="424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285" name="Text Box 5"/>
          <p:cNvSpPr txBox="1">
            <a:spLocks noChangeArrowheads="1"/>
          </p:cNvSpPr>
          <p:nvPr/>
        </p:nvSpPr>
        <p:spPr bwMode="auto">
          <a:xfrm>
            <a:off x="996840" y="5066414"/>
            <a:ext cx="8243887"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s-MX" sz="2800" dirty="0">
                <a:solidFill>
                  <a:srgbClr val="000000"/>
                </a:solidFill>
                <a:latin typeface="Arial" pitchFamily="34" charset="0"/>
              </a:rPr>
              <a:t>For &gt;20 </a:t>
            </a:r>
            <a:r>
              <a:rPr lang="en-US" altLang="es-MX" sz="2800" dirty="0" err="1">
                <a:solidFill>
                  <a:srgbClr val="000000"/>
                </a:solidFill>
                <a:latin typeface="Arial" pitchFamily="34" charset="0"/>
              </a:rPr>
              <a:t>yrs</a:t>
            </a:r>
            <a:r>
              <a:rPr lang="en-US" altLang="es-MX" sz="2800" dirty="0">
                <a:solidFill>
                  <a:srgbClr val="000000"/>
                </a:solidFill>
                <a:latin typeface="Arial" pitchFamily="34" charset="0"/>
              </a:rPr>
              <a:t>, including today, 30-50% of new pharmaceutical drugs come from natural products</a:t>
            </a:r>
          </a:p>
        </p:txBody>
      </p:sp>
      <p:sp>
        <p:nvSpPr>
          <p:cNvPr id="6" name="5 CuadroTexto"/>
          <p:cNvSpPr txBox="1"/>
          <p:nvPr/>
        </p:nvSpPr>
        <p:spPr>
          <a:xfrm>
            <a:off x="7928500" y="6525344"/>
            <a:ext cx="1107996" cy="307777"/>
          </a:xfrm>
          <a:prstGeom prst="rect">
            <a:avLst/>
          </a:prstGeom>
          <a:noFill/>
        </p:spPr>
        <p:txBody>
          <a:bodyPr wrap="none" rtlCol="0">
            <a:spAutoFit/>
          </a:bodyPr>
          <a:lstStyle/>
          <a:p>
            <a:r>
              <a:rPr lang="en-US" sz="1400" dirty="0" err="1"/>
              <a:t>Phylis</a:t>
            </a:r>
            <a:r>
              <a:rPr lang="en-US" sz="1400" dirty="0"/>
              <a:t> </a:t>
            </a:r>
            <a:r>
              <a:rPr lang="es-ES" sz="1400" dirty="0" err="1"/>
              <a:t>Coley</a:t>
            </a:r>
            <a:endParaRPr lang="en-US" sz="1400" dirty="0"/>
          </a:p>
        </p:txBody>
      </p:sp>
    </p:spTree>
    <p:extLst>
      <p:ext uri="{BB962C8B-B14F-4D97-AF65-F5344CB8AC3E}">
        <p14:creationId xmlns:p14="http://schemas.microsoft.com/office/powerpoint/2010/main" val="3791619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38136-AFAB-4AE5-9B9A-69D72C5E8D47}"/>
              </a:ext>
            </a:extLst>
          </p:cNvPr>
          <p:cNvSpPr>
            <a:spLocks noGrp="1"/>
          </p:cNvSpPr>
          <p:nvPr>
            <p:ph type="title"/>
          </p:nvPr>
        </p:nvSpPr>
        <p:spPr/>
        <p:txBody>
          <a:bodyPr/>
          <a:lstStyle/>
          <a:p>
            <a:pPr algn="ctr"/>
            <a:r>
              <a:rPr lang="en-US" sz="4400" b="0" i="0" u="none" strike="noStrike" baseline="0" dirty="0">
                <a:latin typeface="AdvTimes"/>
              </a:rPr>
              <a:t>Mexican Indians, Maya, Nahua, Zapotec and </a:t>
            </a:r>
            <a:r>
              <a:rPr lang="hu-HU" sz="4400" b="0" i="0" u="none" strike="noStrike" baseline="0" dirty="0">
                <a:latin typeface="AdvTimes"/>
              </a:rPr>
              <a:t>Mixe</a:t>
            </a:r>
            <a:endParaRPr lang="hu-HU" dirty="0"/>
          </a:p>
        </p:txBody>
      </p:sp>
      <p:sp>
        <p:nvSpPr>
          <p:cNvPr id="3" name="Content Placeholder 2">
            <a:extLst>
              <a:ext uri="{FF2B5EF4-FFF2-40B4-BE49-F238E27FC236}">
                <a16:creationId xmlns:a16="http://schemas.microsoft.com/office/drawing/2014/main" id="{BA69678E-D9AB-4CDA-B6D0-956453AC8E64}"/>
              </a:ext>
            </a:extLst>
          </p:cNvPr>
          <p:cNvSpPr>
            <a:spLocks noGrp="1"/>
          </p:cNvSpPr>
          <p:nvPr>
            <p:ph idx="1"/>
          </p:nvPr>
        </p:nvSpPr>
        <p:spPr/>
        <p:txBody>
          <a:bodyPr/>
          <a:lstStyle/>
          <a:p>
            <a:pPr marL="0" indent="0" algn="l">
              <a:buNone/>
            </a:pPr>
            <a:r>
              <a:rPr lang="en-US" sz="2800" b="0" i="0" u="none" strike="noStrike" baseline="0" dirty="0">
                <a:latin typeface="AdvTimes"/>
              </a:rPr>
              <a:t>Important groups of indigenous healers</a:t>
            </a:r>
          </a:p>
          <a:p>
            <a:pPr algn="l"/>
            <a:r>
              <a:rPr lang="hu-HU" sz="2800" b="0" i="0" u="none" strike="noStrike" baseline="0" dirty="0">
                <a:latin typeface="AdvTimes"/>
              </a:rPr>
              <a:t>± </a:t>
            </a:r>
            <a:r>
              <a:rPr lang="hu-HU" sz="2800" b="0" i="0" u="none" strike="noStrike" baseline="0" dirty="0" err="1">
                <a:latin typeface="AdvTimes"/>
              </a:rPr>
              <a:t>specialists</a:t>
            </a:r>
            <a:r>
              <a:rPr lang="hu-HU" sz="2800" b="0" i="0" u="none" strike="noStrike" baseline="0" dirty="0">
                <a:latin typeface="AdvTimes"/>
              </a:rPr>
              <a:t> in </a:t>
            </a:r>
            <a:r>
              <a:rPr lang="hu-HU" sz="2800" b="0" i="0" u="none" strike="noStrike" baseline="0" dirty="0" err="1">
                <a:latin typeface="AdvTimes"/>
              </a:rPr>
              <a:t>home</a:t>
            </a:r>
            <a:r>
              <a:rPr lang="hu-HU" sz="2800" b="0" i="0" u="none" strike="noStrike" baseline="0" dirty="0">
                <a:latin typeface="AdvTimes"/>
              </a:rPr>
              <a:t> </a:t>
            </a:r>
            <a:r>
              <a:rPr lang="hu-HU" sz="2800" b="0" i="0" u="none" strike="noStrike" baseline="0" dirty="0" err="1">
                <a:latin typeface="AdvTimes"/>
              </a:rPr>
              <a:t>remedies</a:t>
            </a:r>
            <a:r>
              <a:rPr lang="hu-HU" sz="2800" b="0" i="0" u="none" strike="noStrike" baseline="0" dirty="0">
                <a:latin typeface="AdvTimes"/>
              </a:rPr>
              <a:t> </a:t>
            </a:r>
            <a:endParaRPr lang="es-CO" sz="2800" b="0" i="0" u="none" strike="noStrike" baseline="0" dirty="0">
              <a:latin typeface="AdvTimes"/>
            </a:endParaRPr>
          </a:p>
          <a:p>
            <a:pPr algn="l"/>
            <a:r>
              <a:rPr lang="hu-HU" sz="2800" b="0" i="0" u="none" strike="noStrike" baseline="0" dirty="0">
                <a:latin typeface="AdvTimes"/>
              </a:rPr>
              <a:t>± </a:t>
            </a:r>
            <a:r>
              <a:rPr lang="hu-HU" sz="2800" b="0" i="0" u="none" strike="noStrike" baseline="0" dirty="0" err="1">
                <a:latin typeface="AdvTimes"/>
              </a:rPr>
              <a:t>midwives</a:t>
            </a:r>
            <a:r>
              <a:rPr lang="hu-HU" sz="2800" b="0" i="0" u="none" strike="noStrike" baseline="0" dirty="0">
                <a:latin typeface="AdvTimes"/>
              </a:rPr>
              <a:t> + + + +</a:t>
            </a:r>
          </a:p>
          <a:p>
            <a:pPr algn="l"/>
            <a:r>
              <a:rPr lang="hu-HU" sz="2800" b="0" i="0" u="none" strike="noStrike" baseline="0" dirty="0">
                <a:latin typeface="AdvTimes"/>
              </a:rPr>
              <a:t>± </a:t>
            </a:r>
            <a:r>
              <a:rPr lang="hu-HU" sz="2800" b="0" i="0" u="none" strike="noStrike" baseline="0" dirty="0" err="1">
                <a:latin typeface="AdvTimes"/>
              </a:rPr>
              <a:t>specialists</a:t>
            </a:r>
            <a:r>
              <a:rPr lang="hu-HU" sz="2800" b="0" i="0" u="none" strike="noStrike" baseline="0" dirty="0">
                <a:latin typeface="AdvTimes"/>
              </a:rPr>
              <a:t> in </a:t>
            </a:r>
            <a:r>
              <a:rPr lang="hu-HU" sz="2800" b="0" i="0" u="none" strike="noStrike" baseline="0" dirty="0" err="1">
                <a:latin typeface="AdvTimes"/>
              </a:rPr>
              <a:t>medicinal</a:t>
            </a:r>
            <a:r>
              <a:rPr lang="hu-HU" sz="2800" b="0" i="0" u="none" strike="noStrike" baseline="0" dirty="0">
                <a:latin typeface="AdvTimes"/>
              </a:rPr>
              <a:t> </a:t>
            </a:r>
            <a:r>
              <a:rPr lang="hu-HU" sz="2800" b="0" i="0" u="none" strike="noStrike" baseline="0" dirty="0" err="1">
                <a:latin typeface="AdvTimes"/>
              </a:rPr>
              <a:t>plants</a:t>
            </a:r>
            <a:r>
              <a:rPr lang="hu-HU" sz="2800" b="0" i="0" u="none" strike="noStrike" baseline="0" dirty="0">
                <a:latin typeface="AdvTimes"/>
              </a:rPr>
              <a:t> </a:t>
            </a:r>
            <a:endParaRPr lang="es-CO" sz="2800" b="0" i="0" u="none" strike="noStrike" baseline="0" dirty="0">
              <a:latin typeface="AdvTimes"/>
            </a:endParaRPr>
          </a:p>
          <a:p>
            <a:pPr algn="l"/>
            <a:r>
              <a:rPr lang="en-US" sz="2800" b="0" i="0" u="none" strike="noStrike" baseline="0" dirty="0">
                <a:latin typeface="AdvTimes"/>
              </a:rPr>
              <a:t>± diverse types of ritual specialists </a:t>
            </a:r>
          </a:p>
          <a:p>
            <a:pPr algn="l"/>
            <a:r>
              <a:rPr lang="hu-HU" sz="2800" b="0" i="0" u="none" strike="noStrike" baseline="0" dirty="0">
                <a:latin typeface="AdvTimes"/>
              </a:rPr>
              <a:t>± </a:t>
            </a:r>
            <a:r>
              <a:rPr lang="hu-HU" sz="2800" b="0" i="0" u="none" strike="noStrike" baseline="0" dirty="0" err="1">
                <a:latin typeface="AdvTimes"/>
              </a:rPr>
              <a:t>bonesetters</a:t>
            </a:r>
            <a:r>
              <a:rPr lang="hu-HU" sz="2800" b="0" i="0" u="none" strike="noStrike" baseline="0" dirty="0">
                <a:latin typeface="AdvTimes"/>
              </a:rPr>
              <a:t> </a:t>
            </a:r>
            <a:endParaRPr lang="es-CO" sz="2800" b="0" i="0" u="none" strike="noStrike" baseline="0" dirty="0">
              <a:latin typeface="AdvTimes"/>
            </a:endParaRPr>
          </a:p>
          <a:p>
            <a:pPr algn="l"/>
            <a:r>
              <a:rPr lang="hu-HU" sz="2800" b="0" i="0" u="none" strike="noStrike" baseline="0" dirty="0">
                <a:latin typeface="AdvTimes"/>
              </a:rPr>
              <a:t>± </a:t>
            </a:r>
            <a:r>
              <a:rPr lang="hu-HU" sz="2800" b="0" i="0" u="none" strike="noStrike" baseline="0" dirty="0" err="1">
                <a:latin typeface="AdvTimes"/>
              </a:rPr>
              <a:t>spiritists</a:t>
            </a:r>
            <a:r>
              <a:rPr lang="hu-HU" sz="2800" b="0" i="0" u="none" strike="noStrike" baseline="0" dirty="0">
                <a:latin typeface="AdvTimes"/>
              </a:rPr>
              <a:t> and/</a:t>
            </a:r>
            <a:r>
              <a:rPr lang="hu-HU" sz="2800" b="0" i="0" u="none" strike="noStrike" baseline="0" dirty="0" err="1">
                <a:latin typeface="AdvTimes"/>
              </a:rPr>
              <a:t>or</a:t>
            </a:r>
            <a:r>
              <a:rPr lang="hu-HU" sz="2800" b="0" i="0" u="none" strike="noStrike" baseline="0" dirty="0">
                <a:latin typeface="AdvTimes"/>
              </a:rPr>
              <a:t> </a:t>
            </a:r>
            <a:r>
              <a:rPr lang="hu-HU" sz="2800" b="0" i="0" u="none" strike="noStrike" baseline="0" dirty="0" err="1">
                <a:latin typeface="AdvTimes"/>
              </a:rPr>
              <a:t>spiritualists</a:t>
            </a:r>
            <a:endParaRPr lang="hu-HU" dirty="0"/>
          </a:p>
        </p:txBody>
      </p:sp>
    </p:spTree>
    <p:extLst>
      <p:ext uri="{BB962C8B-B14F-4D97-AF65-F5344CB8AC3E}">
        <p14:creationId xmlns:p14="http://schemas.microsoft.com/office/powerpoint/2010/main" val="30237987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195A1-04B6-4E8F-99E9-342815F597A3}"/>
              </a:ext>
            </a:extLst>
          </p:cNvPr>
          <p:cNvSpPr>
            <a:spLocks noGrp="1"/>
          </p:cNvSpPr>
          <p:nvPr>
            <p:ph type="title"/>
          </p:nvPr>
        </p:nvSpPr>
        <p:spPr>
          <a:xfrm>
            <a:off x="1957719" y="-10633"/>
            <a:ext cx="5410643" cy="1325563"/>
          </a:xfrm>
        </p:spPr>
        <p:txBody>
          <a:bodyPr/>
          <a:lstStyle/>
          <a:p>
            <a:r>
              <a:rPr lang="es-CO" dirty="0" err="1"/>
              <a:t>Dorstenia</a:t>
            </a:r>
            <a:r>
              <a:rPr lang="es-CO" dirty="0"/>
              <a:t> </a:t>
            </a:r>
            <a:r>
              <a:rPr lang="es-CO" dirty="0" err="1"/>
              <a:t>contrajerba</a:t>
            </a:r>
            <a:endParaRPr lang="hu-HU" dirty="0"/>
          </a:p>
        </p:txBody>
      </p:sp>
      <p:pic>
        <p:nvPicPr>
          <p:cNvPr id="5" name="Content Placeholder 4">
            <a:extLst>
              <a:ext uri="{FF2B5EF4-FFF2-40B4-BE49-F238E27FC236}">
                <a16:creationId xmlns:a16="http://schemas.microsoft.com/office/drawing/2014/main" id="{A09C085A-1E9B-44CF-A607-7D8B49A1E25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22157" y="1488558"/>
            <a:ext cx="4776556" cy="5018568"/>
          </a:xfrm>
        </p:spPr>
      </p:pic>
      <p:sp>
        <p:nvSpPr>
          <p:cNvPr id="7" name="TextBox 6">
            <a:extLst>
              <a:ext uri="{FF2B5EF4-FFF2-40B4-BE49-F238E27FC236}">
                <a16:creationId xmlns:a16="http://schemas.microsoft.com/office/drawing/2014/main" id="{55EF4EF9-FF91-4B00-8F87-1BAFD89ED021}"/>
              </a:ext>
            </a:extLst>
          </p:cNvPr>
          <p:cNvSpPr txBox="1"/>
          <p:nvPr/>
        </p:nvSpPr>
        <p:spPr>
          <a:xfrm>
            <a:off x="5592148" y="6448784"/>
            <a:ext cx="2906565" cy="246221"/>
          </a:xfrm>
          <a:prstGeom prst="rect">
            <a:avLst/>
          </a:prstGeom>
          <a:noFill/>
        </p:spPr>
        <p:txBody>
          <a:bodyPr wrap="none" rtlCol="0">
            <a:spAutoFit/>
          </a:bodyPr>
          <a:lstStyle/>
          <a:p>
            <a:r>
              <a:rPr lang="hu-HU" sz="1000" dirty="0"/>
              <a:t>https://es.wikipedia.org/wiki/Dorstenia_contrajerva</a:t>
            </a:r>
          </a:p>
        </p:txBody>
      </p:sp>
      <p:sp>
        <p:nvSpPr>
          <p:cNvPr id="3" name="TextBox 2">
            <a:extLst>
              <a:ext uri="{FF2B5EF4-FFF2-40B4-BE49-F238E27FC236}">
                <a16:creationId xmlns:a16="http://schemas.microsoft.com/office/drawing/2014/main" id="{75716398-4E41-42F8-8C42-6A92C40DD92F}"/>
              </a:ext>
            </a:extLst>
          </p:cNvPr>
          <p:cNvSpPr txBox="1"/>
          <p:nvPr/>
        </p:nvSpPr>
        <p:spPr>
          <a:xfrm>
            <a:off x="127591" y="1233377"/>
            <a:ext cx="3327990" cy="5078313"/>
          </a:xfrm>
          <a:prstGeom prst="rect">
            <a:avLst/>
          </a:prstGeom>
          <a:noFill/>
        </p:spPr>
        <p:txBody>
          <a:bodyPr wrap="square" rtlCol="0">
            <a:spAutoFit/>
          </a:bodyPr>
          <a:lstStyle/>
          <a:p>
            <a:r>
              <a:rPr lang="en-US" dirty="0">
                <a:effectLst/>
              </a:rPr>
              <a:t>For the  </a:t>
            </a:r>
            <a:r>
              <a:rPr lang="en-US" cap="small" dirty="0">
                <a:effectLst/>
              </a:rPr>
              <a:t>19th</a:t>
            </a:r>
            <a:r>
              <a:rPr lang="en-US" dirty="0">
                <a:effectLst/>
              </a:rPr>
              <a:t> century , </a:t>
            </a:r>
            <a:r>
              <a:rPr lang="en-US" dirty="0">
                <a:effectLst/>
                <a:hlinkClick r:id="rId3" tooltip="Francisco Flores"/>
              </a:rPr>
              <a:t>Francisco Flores</a:t>
            </a:r>
            <a:r>
              <a:rPr lang="en-US" dirty="0">
                <a:effectLst/>
              </a:rPr>
              <a:t> mentions: "boils were easily cured, in addition to diseases of the cornea". For the same years as Flores, the </a:t>
            </a:r>
            <a:r>
              <a:rPr lang="en-US" dirty="0">
                <a:effectLst/>
                <a:hlinkClick r:id="rId4" tooltip="Mexican Society of Natural History"/>
              </a:rPr>
              <a:t>Mexican Society of Natural History</a:t>
            </a:r>
            <a:r>
              <a:rPr lang="en-US" dirty="0">
                <a:effectLst/>
              </a:rPr>
              <a:t> describes it as </a:t>
            </a:r>
            <a:r>
              <a:rPr lang="en-US" dirty="0" err="1">
                <a:effectLst/>
              </a:rPr>
              <a:t>alexitera</a:t>
            </a:r>
            <a:r>
              <a:rPr lang="en-US" dirty="0">
                <a:effectLst/>
              </a:rPr>
              <a:t>, antimalarial, antipyretic, </a:t>
            </a:r>
            <a:r>
              <a:rPr lang="en-US" dirty="0" err="1">
                <a:effectLst/>
              </a:rPr>
              <a:t>antipodagric</a:t>
            </a:r>
            <a:r>
              <a:rPr lang="en-US" dirty="0">
                <a:effectLst/>
              </a:rPr>
              <a:t>, antiseptic, diuretic</a:t>
            </a:r>
            <a:r>
              <a:rPr lang="en-US" dirty="0"/>
              <a:t>,  </a:t>
            </a:r>
            <a:r>
              <a:rPr lang="en-US" dirty="0">
                <a:effectLst/>
              </a:rPr>
              <a:t>for insteps, typhoid fever, sores, oxytocic, stimulant. Almost at the end of the century, the </a:t>
            </a:r>
            <a:r>
              <a:rPr lang="en-US" dirty="0">
                <a:effectLst/>
                <a:hlinkClick r:id="rId5" tooltip="National Medical Institute"/>
              </a:rPr>
              <a:t>National Medical Institute</a:t>
            </a:r>
            <a:r>
              <a:rPr lang="en-US" dirty="0">
                <a:effectLst/>
              </a:rPr>
              <a:t> reports it for gangrenous, </a:t>
            </a:r>
            <a:r>
              <a:rPr lang="en-US" dirty="0" err="1">
                <a:effectLst/>
              </a:rPr>
              <a:t>anticrotalic</a:t>
            </a:r>
            <a:r>
              <a:rPr lang="en-US" dirty="0">
                <a:effectLst/>
              </a:rPr>
              <a:t>, aperitif, carminative, stimulant, eupeptic, tonic angina and for smallpox and dermatosis.</a:t>
            </a:r>
            <a:endParaRPr lang="en-US" dirty="0"/>
          </a:p>
          <a:p>
            <a:endParaRPr lang="hu-HU" dirty="0"/>
          </a:p>
        </p:txBody>
      </p:sp>
    </p:spTree>
    <p:extLst>
      <p:ext uri="{BB962C8B-B14F-4D97-AF65-F5344CB8AC3E}">
        <p14:creationId xmlns:p14="http://schemas.microsoft.com/office/powerpoint/2010/main" val="33195083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195A1-04B6-4E8F-99E9-342815F597A3}"/>
              </a:ext>
            </a:extLst>
          </p:cNvPr>
          <p:cNvSpPr>
            <a:spLocks noGrp="1"/>
          </p:cNvSpPr>
          <p:nvPr>
            <p:ph type="title"/>
          </p:nvPr>
        </p:nvSpPr>
        <p:spPr>
          <a:xfrm>
            <a:off x="1957719" y="-10633"/>
            <a:ext cx="5410643" cy="1325563"/>
          </a:xfrm>
        </p:spPr>
        <p:txBody>
          <a:bodyPr/>
          <a:lstStyle/>
          <a:p>
            <a:r>
              <a:rPr lang="es-CO" dirty="0" err="1"/>
              <a:t>Dorstenia</a:t>
            </a:r>
            <a:r>
              <a:rPr lang="es-CO" dirty="0"/>
              <a:t> </a:t>
            </a:r>
            <a:r>
              <a:rPr lang="es-CO" dirty="0" err="1"/>
              <a:t>contrajerba</a:t>
            </a:r>
            <a:endParaRPr lang="hu-HU" dirty="0"/>
          </a:p>
        </p:txBody>
      </p:sp>
      <p:pic>
        <p:nvPicPr>
          <p:cNvPr id="5" name="Content Placeholder 4">
            <a:extLst>
              <a:ext uri="{FF2B5EF4-FFF2-40B4-BE49-F238E27FC236}">
                <a16:creationId xmlns:a16="http://schemas.microsoft.com/office/drawing/2014/main" id="{A09C085A-1E9B-44CF-A607-7D8B49A1E25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22157" y="1488558"/>
            <a:ext cx="4776556" cy="5018568"/>
          </a:xfrm>
        </p:spPr>
      </p:pic>
      <p:sp>
        <p:nvSpPr>
          <p:cNvPr id="6" name="TextBox 5">
            <a:extLst>
              <a:ext uri="{FF2B5EF4-FFF2-40B4-BE49-F238E27FC236}">
                <a16:creationId xmlns:a16="http://schemas.microsoft.com/office/drawing/2014/main" id="{9B1D593B-8CB9-427B-B419-6BC1CBB1B097}"/>
              </a:ext>
            </a:extLst>
          </p:cNvPr>
          <p:cNvSpPr txBox="1"/>
          <p:nvPr/>
        </p:nvSpPr>
        <p:spPr>
          <a:xfrm>
            <a:off x="645287" y="1796902"/>
            <a:ext cx="2477386" cy="3785652"/>
          </a:xfrm>
          <a:prstGeom prst="rect">
            <a:avLst/>
          </a:prstGeom>
          <a:noFill/>
        </p:spPr>
        <p:txBody>
          <a:bodyPr wrap="square" rtlCol="0">
            <a:spAutoFit/>
          </a:bodyPr>
          <a:lstStyle/>
          <a:p>
            <a:endParaRPr lang="es-CO" sz="2000" dirty="0"/>
          </a:p>
          <a:p>
            <a:r>
              <a:rPr lang="es-ES" sz="2000" dirty="0" err="1"/>
              <a:t>Asociated</a:t>
            </a:r>
            <a:r>
              <a:rPr lang="es-ES" sz="2000" dirty="0"/>
              <a:t> </a:t>
            </a:r>
            <a:r>
              <a:rPr lang="es-ES" sz="2000" dirty="0" err="1"/>
              <a:t>with</a:t>
            </a:r>
            <a:r>
              <a:rPr lang="es-ES" sz="2000" dirty="0"/>
              <a:t> </a:t>
            </a:r>
            <a:r>
              <a:rPr lang="es-ES" sz="2000" dirty="0" err="1"/>
              <a:t>mangroves</a:t>
            </a:r>
            <a:r>
              <a:rPr lang="es-ES" sz="2000" dirty="0"/>
              <a:t> and tropical </a:t>
            </a:r>
            <a:r>
              <a:rPr lang="es-ES" sz="2000" dirty="0" err="1"/>
              <a:t>forests</a:t>
            </a:r>
            <a:r>
              <a:rPr lang="es-ES" sz="2000" dirty="0"/>
              <a:t> of </a:t>
            </a:r>
            <a:r>
              <a:rPr lang="es-ES" sz="2000" dirty="0" err="1"/>
              <a:t>warm</a:t>
            </a:r>
            <a:r>
              <a:rPr lang="es-ES" sz="2000" dirty="0"/>
              <a:t> and </a:t>
            </a:r>
            <a:r>
              <a:rPr lang="es-ES" sz="2000" dirty="0" err="1"/>
              <a:t>semi-warm</a:t>
            </a:r>
            <a:r>
              <a:rPr lang="es-ES" sz="2000" dirty="0"/>
              <a:t> </a:t>
            </a:r>
            <a:r>
              <a:rPr lang="es-ES" sz="2000" dirty="0" err="1"/>
              <a:t>climates</a:t>
            </a:r>
            <a:endParaRPr lang="es-ES" sz="2000" dirty="0"/>
          </a:p>
          <a:p>
            <a:endParaRPr lang="es-ES" sz="2000" dirty="0"/>
          </a:p>
          <a:p>
            <a:r>
              <a:rPr lang="es-CO" sz="2000" dirty="0" err="1"/>
              <a:t>The</a:t>
            </a:r>
            <a:r>
              <a:rPr lang="es-CO" sz="2000" dirty="0"/>
              <a:t> </a:t>
            </a:r>
            <a:r>
              <a:rPr lang="es-CO" sz="2000" dirty="0" err="1"/>
              <a:t>presence</a:t>
            </a:r>
            <a:r>
              <a:rPr lang="es-CO" sz="2000" dirty="0"/>
              <a:t> of </a:t>
            </a:r>
            <a:r>
              <a:rPr lang="es-CO" sz="2000" dirty="0" err="1"/>
              <a:t>alkaloids</a:t>
            </a:r>
            <a:r>
              <a:rPr lang="es-CO" sz="2000" dirty="0"/>
              <a:t> has </a:t>
            </a:r>
            <a:r>
              <a:rPr lang="es-CO" sz="2000" dirty="0" err="1"/>
              <a:t>been</a:t>
            </a:r>
            <a:r>
              <a:rPr lang="es-CO" sz="2000" dirty="0"/>
              <a:t> </a:t>
            </a:r>
            <a:r>
              <a:rPr lang="es-CO" sz="2000" dirty="0" err="1"/>
              <a:t>detected</a:t>
            </a:r>
            <a:r>
              <a:rPr lang="es-CO" sz="2000" dirty="0"/>
              <a:t> in </a:t>
            </a:r>
            <a:r>
              <a:rPr lang="es-CO" sz="2000" dirty="0" err="1"/>
              <a:t>leaves</a:t>
            </a:r>
            <a:r>
              <a:rPr lang="es-CO" sz="2000" dirty="0"/>
              <a:t> and </a:t>
            </a:r>
            <a:r>
              <a:rPr lang="es-CO" sz="2000" dirty="0" err="1"/>
              <a:t>stems</a:t>
            </a:r>
            <a:r>
              <a:rPr lang="es-CO" sz="2000" dirty="0"/>
              <a:t>.</a:t>
            </a:r>
          </a:p>
          <a:p>
            <a:endParaRPr lang="hu-HU" sz="2000" dirty="0"/>
          </a:p>
        </p:txBody>
      </p:sp>
      <p:sp>
        <p:nvSpPr>
          <p:cNvPr id="7" name="TextBox 6">
            <a:extLst>
              <a:ext uri="{FF2B5EF4-FFF2-40B4-BE49-F238E27FC236}">
                <a16:creationId xmlns:a16="http://schemas.microsoft.com/office/drawing/2014/main" id="{55EF4EF9-FF91-4B00-8F87-1BAFD89ED021}"/>
              </a:ext>
            </a:extLst>
          </p:cNvPr>
          <p:cNvSpPr txBox="1"/>
          <p:nvPr/>
        </p:nvSpPr>
        <p:spPr>
          <a:xfrm>
            <a:off x="5592148" y="6448784"/>
            <a:ext cx="2906565" cy="246221"/>
          </a:xfrm>
          <a:prstGeom prst="rect">
            <a:avLst/>
          </a:prstGeom>
          <a:noFill/>
        </p:spPr>
        <p:txBody>
          <a:bodyPr wrap="none" rtlCol="0">
            <a:spAutoFit/>
          </a:bodyPr>
          <a:lstStyle/>
          <a:p>
            <a:r>
              <a:rPr lang="hu-HU" sz="1000" dirty="0"/>
              <a:t>https://es.wikipedia.org/wiki/Dorstenia_contrajerva</a:t>
            </a:r>
          </a:p>
        </p:txBody>
      </p:sp>
    </p:spTree>
    <p:extLst>
      <p:ext uri="{BB962C8B-B14F-4D97-AF65-F5344CB8AC3E}">
        <p14:creationId xmlns:p14="http://schemas.microsoft.com/office/powerpoint/2010/main" val="1535479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3"/>
          <p:cNvSpPr>
            <a:spLocks noGrp="1" noChangeArrowheads="1"/>
          </p:cNvSpPr>
          <p:nvPr>
            <p:ph sz="half" idx="1"/>
          </p:nvPr>
        </p:nvSpPr>
        <p:spPr>
          <a:xfrm>
            <a:off x="533400" y="3124200"/>
            <a:ext cx="4572000" cy="2590800"/>
          </a:xfrm>
        </p:spPr>
        <p:txBody>
          <a:bodyPr/>
          <a:lstStyle/>
          <a:p>
            <a:pPr eaLnBrk="1" hangingPunct="1">
              <a:lnSpc>
                <a:spcPct val="70000"/>
              </a:lnSpc>
              <a:buFont typeface="Wingdings" pitchFamily="2" charset="2"/>
              <a:buChar char="s"/>
            </a:pPr>
            <a:r>
              <a:rPr lang="en-US" altLang="es-MX">
                <a:latin typeface="Arial" pitchFamily="34" charset="0"/>
              </a:rPr>
              <a:t>Codeine (anesthetic)</a:t>
            </a:r>
          </a:p>
          <a:p>
            <a:pPr eaLnBrk="1" hangingPunct="1">
              <a:lnSpc>
                <a:spcPct val="70000"/>
              </a:lnSpc>
              <a:buFont typeface="Wingdings" pitchFamily="2" charset="2"/>
              <a:buChar char="s"/>
            </a:pPr>
            <a:endParaRPr lang="en-US" altLang="es-MX">
              <a:latin typeface="Arial" pitchFamily="34" charset="0"/>
            </a:endParaRPr>
          </a:p>
          <a:p>
            <a:pPr eaLnBrk="1" hangingPunct="1">
              <a:lnSpc>
                <a:spcPct val="70000"/>
              </a:lnSpc>
              <a:buFont typeface="Wingdings" pitchFamily="2" charset="2"/>
              <a:buChar char="s"/>
            </a:pPr>
            <a:r>
              <a:rPr lang="en-US" altLang="es-MX">
                <a:latin typeface="Arial" pitchFamily="34" charset="0"/>
              </a:rPr>
              <a:t>Morphine (anesthetic)</a:t>
            </a:r>
          </a:p>
          <a:p>
            <a:pPr eaLnBrk="1" hangingPunct="1">
              <a:lnSpc>
                <a:spcPct val="70000"/>
              </a:lnSpc>
              <a:buFont typeface="Wingdings" pitchFamily="2" charset="2"/>
              <a:buChar char="s"/>
            </a:pPr>
            <a:endParaRPr lang="en-US" altLang="es-MX">
              <a:latin typeface="Arial" pitchFamily="34" charset="0"/>
            </a:endParaRPr>
          </a:p>
          <a:p>
            <a:pPr eaLnBrk="1" hangingPunct="1">
              <a:lnSpc>
                <a:spcPct val="70000"/>
              </a:lnSpc>
              <a:buFont typeface="Wingdings" pitchFamily="2" charset="2"/>
              <a:buChar char="s"/>
            </a:pPr>
            <a:r>
              <a:rPr lang="en-US" altLang="es-MX">
                <a:latin typeface="Arial" pitchFamily="34" charset="0"/>
              </a:rPr>
              <a:t>Digoxin (cardiovascular)</a:t>
            </a:r>
          </a:p>
        </p:txBody>
      </p:sp>
      <p:sp>
        <p:nvSpPr>
          <p:cNvPr id="242691" name="Rectangle 4"/>
          <p:cNvSpPr>
            <a:spLocks noGrp="1" noChangeArrowheads="1"/>
          </p:cNvSpPr>
          <p:nvPr>
            <p:ph sz="half" idx="2"/>
          </p:nvPr>
        </p:nvSpPr>
        <p:spPr>
          <a:xfrm>
            <a:off x="4953000" y="3124200"/>
            <a:ext cx="4419600" cy="2590800"/>
          </a:xfrm>
        </p:spPr>
        <p:txBody>
          <a:bodyPr/>
          <a:lstStyle/>
          <a:p>
            <a:pPr eaLnBrk="1" hangingPunct="1">
              <a:lnSpc>
                <a:spcPct val="70000"/>
              </a:lnSpc>
              <a:buFont typeface="Wingdings" pitchFamily="2" charset="2"/>
              <a:buChar char="s"/>
            </a:pPr>
            <a:r>
              <a:rPr lang="en-US" altLang="es-MX">
                <a:latin typeface="Arial" pitchFamily="34" charset="0"/>
              </a:rPr>
              <a:t>Vincristine (cancer)</a:t>
            </a:r>
          </a:p>
          <a:p>
            <a:pPr eaLnBrk="1" hangingPunct="1">
              <a:lnSpc>
                <a:spcPct val="70000"/>
              </a:lnSpc>
              <a:buFont typeface="Wingdings" pitchFamily="2" charset="2"/>
              <a:buChar char="s"/>
            </a:pPr>
            <a:endParaRPr lang="en-US" altLang="es-MX">
              <a:latin typeface="Arial" pitchFamily="34" charset="0"/>
            </a:endParaRPr>
          </a:p>
          <a:p>
            <a:pPr eaLnBrk="1" hangingPunct="1">
              <a:lnSpc>
                <a:spcPct val="70000"/>
              </a:lnSpc>
              <a:buFont typeface="Wingdings" pitchFamily="2" charset="2"/>
              <a:buChar char="s"/>
            </a:pPr>
            <a:r>
              <a:rPr lang="en-US" altLang="es-MX">
                <a:latin typeface="Arial" pitchFamily="34" charset="0"/>
              </a:rPr>
              <a:t>Ephedrine (pulmonary)</a:t>
            </a:r>
          </a:p>
          <a:p>
            <a:pPr eaLnBrk="1" hangingPunct="1">
              <a:lnSpc>
                <a:spcPct val="70000"/>
              </a:lnSpc>
              <a:buFont typeface="Wingdings" pitchFamily="2" charset="2"/>
              <a:buChar char="s"/>
            </a:pPr>
            <a:endParaRPr lang="en-US" altLang="es-MX">
              <a:latin typeface="Arial" pitchFamily="34" charset="0"/>
            </a:endParaRPr>
          </a:p>
          <a:p>
            <a:pPr eaLnBrk="1" hangingPunct="1">
              <a:lnSpc>
                <a:spcPct val="70000"/>
              </a:lnSpc>
              <a:buFont typeface="Wingdings" pitchFamily="2" charset="2"/>
              <a:buChar char="s"/>
            </a:pPr>
            <a:r>
              <a:rPr lang="en-US" altLang="es-MX">
                <a:latin typeface="Arial" pitchFamily="34" charset="0"/>
              </a:rPr>
              <a:t>Quinine (malaria)</a:t>
            </a:r>
          </a:p>
        </p:txBody>
      </p:sp>
      <p:sp>
        <p:nvSpPr>
          <p:cNvPr id="424962" name="Rectangle 2"/>
          <p:cNvSpPr>
            <a:spLocks noGrp="1" noChangeArrowheads="1"/>
          </p:cNvSpPr>
          <p:nvPr>
            <p:ph type="title"/>
          </p:nvPr>
        </p:nvSpPr>
        <p:spPr>
          <a:xfrm>
            <a:off x="710098" y="1233128"/>
            <a:ext cx="7772400" cy="1143000"/>
          </a:xfrm>
        </p:spPr>
        <p:txBody>
          <a:bodyPr>
            <a:normAutofit/>
          </a:bodyPr>
          <a:lstStyle/>
          <a:p>
            <a:pPr eaLnBrk="1" fontAlgn="auto" hangingPunct="1">
              <a:spcAft>
                <a:spcPts val="0"/>
              </a:spcAft>
              <a:defRPr/>
            </a:pPr>
            <a:r>
              <a:rPr lang="en-US" sz="4000" dirty="0">
                <a:latin typeface="Arial" pitchFamily="34" charset="0"/>
              </a:rPr>
              <a:t>Alkaloids with therapeutic uses</a:t>
            </a:r>
            <a:endParaRPr lang="en-US" dirty="0">
              <a:latin typeface="Arial" pitchFamily="34" charset="0"/>
            </a:endParaRPr>
          </a:p>
        </p:txBody>
      </p:sp>
      <p:sp>
        <p:nvSpPr>
          <p:cNvPr id="242693" name="Text Box 5"/>
          <p:cNvSpPr txBox="1">
            <a:spLocks noChangeArrowheads="1"/>
          </p:cNvSpPr>
          <p:nvPr/>
        </p:nvSpPr>
        <p:spPr bwMode="auto">
          <a:xfrm>
            <a:off x="1066800" y="1828800"/>
            <a:ext cx="66802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s-MX" sz="2800">
                <a:solidFill>
                  <a:srgbClr val="FFFFFF"/>
                </a:solidFill>
                <a:latin typeface="Arial" pitchFamily="34" charset="0"/>
              </a:rPr>
              <a:t>10 of the 12 most important plant-derived</a:t>
            </a:r>
          </a:p>
          <a:p>
            <a:pPr algn="ctr" eaLnBrk="1" hangingPunct="1"/>
            <a:r>
              <a:rPr lang="en-US" altLang="es-MX" sz="2800">
                <a:solidFill>
                  <a:srgbClr val="FFFFFF"/>
                </a:solidFill>
                <a:latin typeface="Arial" pitchFamily="34" charset="0"/>
              </a:rPr>
              <a:t> medicines are alkaloids</a:t>
            </a:r>
          </a:p>
          <a:p>
            <a:pPr algn="ctr" eaLnBrk="1" hangingPunct="1"/>
            <a:endParaRPr lang="en-US" altLang="es-MX" sz="2800">
              <a:solidFill>
                <a:srgbClr val="FFFFFF"/>
              </a:solidFill>
              <a:latin typeface="Arial" pitchFamily="34" charset="0"/>
            </a:endParaRPr>
          </a:p>
        </p:txBody>
      </p:sp>
      <p:sp>
        <p:nvSpPr>
          <p:cNvPr id="242694" name="Line 6"/>
          <p:cNvSpPr>
            <a:spLocks noChangeShapeType="1"/>
          </p:cNvSpPr>
          <p:nvPr/>
        </p:nvSpPr>
        <p:spPr bwMode="auto">
          <a:xfrm>
            <a:off x="592766" y="2557130"/>
            <a:ext cx="8001000" cy="0"/>
          </a:xfrm>
          <a:prstGeom prst="line">
            <a:avLst/>
          </a:prstGeom>
          <a:noFill/>
          <a:ln w="5715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424967" name="Text Box 7"/>
          <p:cNvSpPr txBox="1">
            <a:spLocks noChangeArrowheads="1"/>
          </p:cNvSpPr>
          <p:nvPr/>
        </p:nvSpPr>
        <p:spPr bwMode="auto">
          <a:xfrm>
            <a:off x="838200" y="5715000"/>
            <a:ext cx="7750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s-MX" sz="1800">
                <a:solidFill>
                  <a:srgbClr val="FFFFFF"/>
                </a:solidFill>
                <a:latin typeface="Arial" pitchFamily="34" charset="0"/>
              </a:rPr>
              <a:t>(additional popular alkaloids: caffeine, nicotine, cocaine)</a:t>
            </a:r>
            <a:endParaRPr lang="en-US" altLang="es-MX" sz="3200">
              <a:solidFill>
                <a:srgbClr val="FFFFFF"/>
              </a:solidFill>
              <a:latin typeface="Arial" pitchFamily="34" charset="0"/>
            </a:endParaRPr>
          </a:p>
        </p:txBody>
      </p:sp>
      <p:sp>
        <p:nvSpPr>
          <p:cNvPr id="242696" name="Line 8"/>
          <p:cNvSpPr>
            <a:spLocks noChangeShapeType="1"/>
          </p:cNvSpPr>
          <p:nvPr/>
        </p:nvSpPr>
        <p:spPr bwMode="auto">
          <a:xfrm>
            <a:off x="609600" y="5590961"/>
            <a:ext cx="7924800" cy="0"/>
          </a:xfrm>
          <a:prstGeom prst="line">
            <a:avLst/>
          </a:prstGeom>
          <a:noFill/>
          <a:ln w="5715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sp>
        <p:nvSpPr>
          <p:cNvPr id="9" name="8 CuadroTexto"/>
          <p:cNvSpPr txBox="1"/>
          <p:nvPr/>
        </p:nvSpPr>
        <p:spPr>
          <a:xfrm>
            <a:off x="7928500" y="6525344"/>
            <a:ext cx="1107996" cy="307777"/>
          </a:xfrm>
          <a:prstGeom prst="rect">
            <a:avLst/>
          </a:prstGeom>
          <a:noFill/>
        </p:spPr>
        <p:txBody>
          <a:bodyPr wrap="none" rtlCol="0">
            <a:spAutoFit/>
          </a:bodyPr>
          <a:lstStyle/>
          <a:p>
            <a:r>
              <a:rPr lang="en-US" sz="1400" dirty="0" err="1"/>
              <a:t>Phylis</a:t>
            </a:r>
            <a:r>
              <a:rPr lang="en-US" sz="1400" dirty="0"/>
              <a:t> </a:t>
            </a:r>
            <a:r>
              <a:rPr lang="es-ES" sz="1400" dirty="0" err="1"/>
              <a:t>Coley</a:t>
            </a:r>
            <a:endParaRPr lang="en-US" sz="1400" dirty="0"/>
          </a:p>
        </p:txBody>
      </p:sp>
    </p:spTree>
    <p:extLst>
      <p:ext uri="{BB962C8B-B14F-4D97-AF65-F5344CB8AC3E}">
        <p14:creationId xmlns:p14="http://schemas.microsoft.com/office/powerpoint/2010/main" val="22762872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49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496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1017B-30E9-48AF-B1EB-AEB074F19CD6}"/>
              </a:ext>
            </a:extLst>
          </p:cNvPr>
          <p:cNvSpPr>
            <a:spLocks noGrp="1"/>
          </p:cNvSpPr>
          <p:nvPr>
            <p:ph type="title"/>
          </p:nvPr>
        </p:nvSpPr>
        <p:spPr>
          <a:xfrm>
            <a:off x="628650" y="0"/>
            <a:ext cx="7886700" cy="1325563"/>
          </a:xfrm>
        </p:spPr>
        <p:txBody>
          <a:bodyPr/>
          <a:lstStyle/>
          <a:p>
            <a:pPr algn="ctr"/>
            <a:r>
              <a:rPr lang="hu-HU" dirty="0"/>
              <a:t>Senna </a:t>
            </a:r>
            <a:r>
              <a:rPr lang="hu-HU" dirty="0" err="1"/>
              <a:t>reticulata</a:t>
            </a:r>
            <a:endParaRPr lang="hu-HU" dirty="0"/>
          </a:p>
        </p:txBody>
      </p:sp>
      <p:pic>
        <p:nvPicPr>
          <p:cNvPr id="5" name="Content Placeholder 4">
            <a:extLst>
              <a:ext uri="{FF2B5EF4-FFF2-40B4-BE49-F238E27FC236}">
                <a16:creationId xmlns:a16="http://schemas.microsoft.com/office/drawing/2014/main" id="{41C6D5EC-6CE7-486C-AFE7-678AF123C25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46847" y="1063554"/>
            <a:ext cx="4449555" cy="4922321"/>
          </a:xfrm>
        </p:spPr>
      </p:pic>
      <p:sp>
        <p:nvSpPr>
          <p:cNvPr id="7" name="TextBox 6">
            <a:extLst>
              <a:ext uri="{FF2B5EF4-FFF2-40B4-BE49-F238E27FC236}">
                <a16:creationId xmlns:a16="http://schemas.microsoft.com/office/drawing/2014/main" id="{DAD7E9EA-C82E-4AB8-97D1-6FAEB6C1A2C4}"/>
              </a:ext>
            </a:extLst>
          </p:cNvPr>
          <p:cNvSpPr txBox="1"/>
          <p:nvPr/>
        </p:nvSpPr>
        <p:spPr>
          <a:xfrm>
            <a:off x="4446847" y="5985875"/>
            <a:ext cx="4199861" cy="430887"/>
          </a:xfrm>
          <a:prstGeom prst="rect">
            <a:avLst/>
          </a:prstGeom>
          <a:noFill/>
        </p:spPr>
        <p:txBody>
          <a:bodyPr wrap="square">
            <a:spAutoFit/>
          </a:bodyPr>
          <a:lstStyle/>
          <a:p>
            <a:r>
              <a:rPr lang="hu-HU" sz="1100" dirty="0"/>
              <a:t>https://es.wikipedia.org/wiki/Senna_reticulata#/media/Archivo:Senna_reticulata,_flower_of_the_Swamp_Senna_(9336852822).jpg</a:t>
            </a:r>
          </a:p>
        </p:txBody>
      </p:sp>
      <p:pic>
        <p:nvPicPr>
          <p:cNvPr id="10" name="Picture 9">
            <a:extLst>
              <a:ext uri="{FF2B5EF4-FFF2-40B4-BE49-F238E27FC236}">
                <a16:creationId xmlns:a16="http://schemas.microsoft.com/office/drawing/2014/main" id="{228F6318-6FF0-4DC3-83CC-460C409A05EC}"/>
              </a:ext>
            </a:extLst>
          </p:cNvPr>
          <p:cNvPicPr>
            <a:picLocks noChangeAspect="1"/>
          </p:cNvPicPr>
          <p:nvPr/>
        </p:nvPicPr>
        <p:blipFill>
          <a:blip r:embed="rId3"/>
          <a:stretch>
            <a:fillRect/>
          </a:stretch>
        </p:blipFill>
        <p:spPr>
          <a:xfrm>
            <a:off x="180407" y="1127052"/>
            <a:ext cx="4047254" cy="2993246"/>
          </a:xfrm>
          <a:prstGeom prst="rect">
            <a:avLst/>
          </a:prstGeom>
        </p:spPr>
      </p:pic>
      <p:sp>
        <p:nvSpPr>
          <p:cNvPr id="11" name="TextBox 10">
            <a:extLst>
              <a:ext uri="{FF2B5EF4-FFF2-40B4-BE49-F238E27FC236}">
                <a16:creationId xmlns:a16="http://schemas.microsoft.com/office/drawing/2014/main" id="{FD8DF530-79A3-4A45-BDA3-AD0BF4434381}"/>
              </a:ext>
            </a:extLst>
          </p:cNvPr>
          <p:cNvSpPr txBox="1"/>
          <p:nvPr/>
        </p:nvSpPr>
        <p:spPr>
          <a:xfrm>
            <a:off x="107345" y="5188732"/>
            <a:ext cx="4047254" cy="1477328"/>
          </a:xfrm>
          <a:prstGeom prst="rect">
            <a:avLst/>
          </a:prstGeom>
          <a:noFill/>
        </p:spPr>
        <p:txBody>
          <a:bodyPr wrap="square" rtlCol="0">
            <a:spAutoFit/>
          </a:bodyPr>
          <a:lstStyle/>
          <a:p>
            <a:r>
              <a:rPr lang="en-US" dirty="0"/>
              <a:t>For liver and rheumatism</a:t>
            </a:r>
          </a:p>
          <a:p>
            <a:r>
              <a:rPr lang="en-US" dirty="0"/>
              <a:t>For pimples and skin infections</a:t>
            </a:r>
          </a:p>
          <a:p>
            <a:r>
              <a:rPr lang="en-US" dirty="0"/>
              <a:t>Other skin problems</a:t>
            </a:r>
          </a:p>
          <a:p>
            <a:endParaRPr lang="en-US" dirty="0"/>
          </a:p>
          <a:p>
            <a:r>
              <a:rPr lang="en-US" dirty="0"/>
              <a:t>Mexico to Brazil </a:t>
            </a:r>
            <a:endParaRPr lang="hu-HU" dirty="0"/>
          </a:p>
        </p:txBody>
      </p:sp>
    </p:spTree>
    <p:extLst>
      <p:ext uri="{BB962C8B-B14F-4D97-AF65-F5344CB8AC3E}">
        <p14:creationId xmlns:p14="http://schemas.microsoft.com/office/powerpoint/2010/main" val="1982521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44C23-0B0A-4840-B993-C303DCCEE02B}"/>
              </a:ext>
            </a:extLst>
          </p:cNvPr>
          <p:cNvSpPr>
            <a:spLocks noGrp="1"/>
          </p:cNvSpPr>
          <p:nvPr>
            <p:ph type="title"/>
          </p:nvPr>
        </p:nvSpPr>
        <p:spPr/>
        <p:txBody>
          <a:bodyPr>
            <a:normAutofit/>
          </a:bodyPr>
          <a:lstStyle/>
          <a:p>
            <a:pPr algn="ctr"/>
            <a:r>
              <a:rPr lang="hu-HU" b="0" i="1" u="none" strike="noStrike" baseline="0" dirty="0" err="1">
                <a:solidFill>
                  <a:srgbClr val="000000"/>
                </a:solidFill>
                <a:latin typeface="Centaur" panose="02030504050205020304" pitchFamily="18" charset="0"/>
              </a:rPr>
              <a:t>Mesosphaereum</a:t>
            </a:r>
            <a:r>
              <a:rPr lang="hu-HU" b="0" i="1" u="none" strike="noStrike" baseline="0" dirty="0">
                <a:solidFill>
                  <a:srgbClr val="000000"/>
                </a:solidFill>
                <a:latin typeface="Centaur" panose="02030504050205020304" pitchFamily="18" charset="0"/>
              </a:rPr>
              <a:t> </a:t>
            </a:r>
            <a:r>
              <a:rPr lang="hu-HU" b="0" i="1" u="none" strike="noStrike" baseline="0" dirty="0" err="1">
                <a:solidFill>
                  <a:srgbClr val="000000"/>
                </a:solidFill>
                <a:latin typeface="Centaur" panose="02030504050205020304" pitchFamily="18" charset="0"/>
              </a:rPr>
              <a:t>pectinatum</a:t>
            </a:r>
            <a:endParaRPr lang="hu-HU" dirty="0">
              <a:latin typeface="Centaur" panose="02030504050205020304" pitchFamily="18" charset="0"/>
            </a:endParaRPr>
          </a:p>
        </p:txBody>
      </p:sp>
      <p:pic>
        <p:nvPicPr>
          <p:cNvPr id="5" name="Content Placeholder 4">
            <a:extLst>
              <a:ext uri="{FF2B5EF4-FFF2-40B4-BE49-F238E27FC236}">
                <a16:creationId xmlns:a16="http://schemas.microsoft.com/office/drawing/2014/main" id="{58693D26-8C49-4B2E-B89C-E40FB6C5F54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83295" y="2071484"/>
            <a:ext cx="5318765" cy="3989074"/>
          </a:xfrm>
        </p:spPr>
      </p:pic>
      <p:sp>
        <p:nvSpPr>
          <p:cNvPr id="7" name="TextBox 6">
            <a:extLst>
              <a:ext uri="{FF2B5EF4-FFF2-40B4-BE49-F238E27FC236}">
                <a16:creationId xmlns:a16="http://schemas.microsoft.com/office/drawing/2014/main" id="{FF810679-10BC-4BCF-85D5-41D9AFAA1FD0}"/>
              </a:ext>
            </a:extLst>
          </p:cNvPr>
          <p:cNvSpPr txBox="1"/>
          <p:nvPr/>
        </p:nvSpPr>
        <p:spPr>
          <a:xfrm>
            <a:off x="4146698" y="6060558"/>
            <a:ext cx="4572000" cy="261610"/>
          </a:xfrm>
          <a:prstGeom prst="rect">
            <a:avLst/>
          </a:prstGeom>
          <a:noFill/>
        </p:spPr>
        <p:txBody>
          <a:bodyPr wrap="square">
            <a:spAutoFit/>
          </a:bodyPr>
          <a:lstStyle/>
          <a:p>
            <a:r>
              <a:rPr lang="hu-HU" sz="1100" dirty="0"/>
              <a:t>https://www.gbif.org/species/3889976</a:t>
            </a:r>
          </a:p>
        </p:txBody>
      </p:sp>
    </p:spTree>
    <p:extLst>
      <p:ext uri="{BB962C8B-B14F-4D97-AF65-F5344CB8AC3E}">
        <p14:creationId xmlns:p14="http://schemas.microsoft.com/office/powerpoint/2010/main" val="36878286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479F07C-8FA4-432F-A395-3A9E495BB7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1660230"/>
            <a:ext cx="7886700" cy="3151016"/>
          </a:xfrm>
        </p:spPr>
      </p:pic>
      <p:sp>
        <p:nvSpPr>
          <p:cNvPr id="6" name="Title 1">
            <a:extLst>
              <a:ext uri="{FF2B5EF4-FFF2-40B4-BE49-F238E27FC236}">
                <a16:creationId xmlns:a16="http://schemas.microsoft.com/office/drawing/2014/main" id="{E588CCDD-4767-422B-AB03-F27F946E7CED}"/>
              </a:ext>
            </a:extLst>
          </p:cNvPr>
          <p:cNvSpPr>
            <a:spLocks noGrp="1"/>
          </p:cNvSpPr>
          <p:nvPr>
            <p:ph type="title"/>
          </p:nvPr>
        </p:nvSpPr>
        <p:spPr>
          <a:xfrm>
            <a:off x="628650" y="365126"/>
            <a:ext cx="7886700" cy="1325563"/>
          </a:xfrm>
        </p:spPr>
        <p:txBody>
          <a:bodyPr>
            <a:normAutofit/>
          </a:bodyPr>
          <a:lstStyle/>
          <a:p>
            <a:pPr algn="ctr"/>
            <a:r>
              <a:rPr lang="hu-HU" b="0" i="1" u="none" strike="noStrike" baseline="0" dirty="0" err="1">
                <a:solidFill>
                  <a:srgbClr val="000000"/>
                </a:solidFill>
                <a:latin typeface="Centaur" panose="02030504050205020304" pitchFamily="18" charset="0"/>
              </a:rPr>
              <a:t>Mesosphaereum</a:t>
            </a:r>
            <a:r>
              <a:rPr lang="hu-HU" b="0" i="1" u="none" strike="noStrike" baseline="0" dirty="0">
                <a:solidFill>
                  <a:srgbClr val="000000"/>
                </a:solidFill>
                <a:latin typeface="Centaur" panose="02030504050205020304" pitchFamily="18" charset="0"/>
              </a:rPr>
              <a:t> </a:t>
            </a:r>
            <a:r>
              <a:rPr lang="hu-HU" b="0" i="1" u="none" strike="noStrike" baseline="0" dirty="0" err="1">
                <a:solidFill>
                  <a:srgbClr val="000000"/>
                </a:solidFill>
                <a:latin typeface="Centaur" panose="02030504050205020304" pitchFamily="18" charset="0"/>
              </a:rPr>
              <a:t>pectinatum</a:t>
            </a:r>
            <a:endParaRPr lang="hu-HU" dirty="0">
              <a:latin typeface="Centaur" panose="02030504050205020304" pitchFamily="18" charset="0"/>
            </a:endParaRPr>
          </a:p>
        </p:txBody>
      </p:sp>
      <p:sp>
        <p:nvSpPr>
          <p:cNvPr id="7" name="TextBox 6">
            <a:extLst>
              <a:ext uri="{FF2B5EF4-FFF2-40B4-BE49-F238E27FC236}">
                <a16:creationId xmlns:a16="http://schemas.microsoft.com/office/drawing/2014/main" id="{756C186C-FC70-4C7C-A6F9-CEA28D0D631B}"/>
              </a:ext>
            </a:extLst>
          </p:cNvPr>
          <p:cNvSpPr txBox="1"/>
          <p:nvPr/>
        </p:nvSpPr>
        <p:spPr>
          <a:xfrm>
            <a:off x="744278" y="5197770"/>
            <a:ext cx="3167790" cy="369332"/>
          </a:xfrm>
          <a:prstGeom prst="rect">
            <a:avLst/>
          </a:prstGeom>
          <a:noFill/>
        </p:spPr>
        <p:txBody>
          <a:bodyPr wrap="none" rtlCol="0">
            <a:spAutoFit/>
          </a:bodyPr>
          <a:lstStyle/>
          <a:p>
            <a:r>
              <a:rPr lang="es-CO" dirty="0"/>
              <a:t>O</a:t>
            </a:r>
            <a:r>
              <a:rPr lang="hu-HU" dirty="0" err="1"/>
              <a:t>riginally</a:t>
            </a:r>
            <a:r>
              <a:rPr lang="hu-HU" dirty="0"/>
              <a:t> </a:t>
            </a:r>
            <a:r>
              <a:rPr lang="hu-HU" dirty="0" err="1"/>
              <a:t>from</a:t>
            </a:r>
            <a:r>
              <a:rPr lang="hu-HU" dirty="0"/>
              <a:t> </a:t>
            </a:r>
            <a:r>
              <a:rPr lang="hu-HU" dirty="0" err="1"/>
              <a:t>tropical</a:t>
            </a:r>
            <a:r>
              <a:rPr lang="hu-HU" dirty="0"/>
              <a:t> </a:t>
            </a:r>
            <a:r>
              <a:rPr lang="hu-HU" dirty="0" err="1"/>
              <a:t>America</a:t>
            </a:r>
            <a:endParaRPr lang="hu-HU" dirty="0"/>
          </a:p>
        </p:txBody>
      </p:sp>
    </p:spTree>
    <p:extLst>
      <p:ext uri="{BB962C8B-B14F-4D97-AF65-F5344CB8AC3E}">
        <p14:creationId xmlns:p14="http://schemas.microsoft.com/office/powerpoint/2010/main" val="6143369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772C2-E2AB-4C70-BC82-E2C6FBB017AB}"/>
              </a:ext>
            </a:extLst>
          </p:cNvPr>
          <p:cNvSpPr>
            <a:spLocks noGrp="1"/>
          </p:cNvSpPr>
          <p:nvPr>
            <p:ph type="title"/>
          </p:nvPr>
        </p:nvSpPr>
        <p:spPr/>
        <p:txBody>
          <a:bodyPr/>
          <a:lstStyle/>
          <a:p>
            <a:r>
              <a:rPr lang="es-CO" dirty="0" err="1"/>
              <a:t>Activities</a:t>
            </a:r>
            <a:r>
              <a:rPr lang="es-CO" dirty="0"/>
              <a:t> </a:t>
            </a:r>
            <a:r>
              <a:rPr lang="es-CO" dirty="0" err="1"/>
              <a:t>for</a:t>
            </a:r>
            <a:r>
              <a:rPr lang="es-CO" dirty="0"/>
              <a:t> </a:t>
            </a:r>
            <a:r>
              <a:rPr lang="es-CO" dirty="0" err="1"/>
              <a:t>the</a:t>
            </a:r>
            <a:r>
              <a:rPr lang="es-CO" dirty="0"/>
              <a:t> </a:t>
            </a:r>
            <a:r>
              <a:rPr lang="es-CO" dirty="0" err="1"/>
              <a:t>project</a:t>
            </a:r>
            <a:endParaRPr lang="hu-HU" dirty="0"/>
          </a:p>
        </p:txBody>
      </p:sp>
      <p:sp>
        <p:nvSpPr>
          <p:cNvPr id="3" name="Content Placeholder 2">
            <a:extLst>
              <a:ext uri="{FF2B5EF4-FFF2-40B4-BE49-F238E27FC236}">
                <a16:creationId xmlns:a16="http://schemas.microsoft.com/office/drawing/2014/main" id="{D250B302-820D-43BF-AC02-4796BDA6268F}"/>
              </a:ext>
            </a:extLst>
          </p:cNvPr>
          <p:cNvSpPr>
            <a:spLocks noGrp="1"/>
          </p:cNvSpPr>
          <p:nvPr>
            <p:ph idx="1"/>
          </p:nvPr>
        </p:nvSpPr>
        <p:spPr/>
        <p:txBody>
          <a:bodyPr>
            <a:normAutofit fontScale="77500" lnSpcReduction="20000"/>
          </a:bodyPr>
          <a:lstStyle/>
          <a:p>
            <a:pPr marL="0" marR="0">
              <a:lnSpc>
                <a:spcPct val="107000"/>
              </a:lnSpc>
              <a:spcBef>
                <a:spcPts val="0"/>
              </a:spcBef>
              <a:spcAft>
                <a:spcPts val="0"/>
              </a:spcAft>
              <a:tabLst>
                <a:tab pos="2221865" algn="l"/>
                <a:tab pos="3437890" algn="l"/>
              </a:tabLst>
            </a:pPr>
            <a:r>
              <a:rPr lang="en-GB" sz="1800" dirty="0">
                <a:effectLst/>
                <a:latin typeface="Verdana" panose="020B0604030504040204" pitchFamily="34" charset="0"/>
                <a:ea typeface="Arial" panose="020B0604020202020204" pitchFamily="34" charset="0"/>
                <a:cs typeface="Arial" panose="020B0604020202020204" pitchFamily="34" charset="0"/>
              </a:rPr>
              <a:t>Stage 2  - Extraction</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2221865" algn="l"/>
                <a:tab pos="3437890" algn="l"/>
              </a:tabLst>
            </a:pPr>
            <a:r>
              <a:rPr lang="en-GB" sz="1800" dirty="0">
                <a:effectLst/>
                <a:latin typeface="Verdana" panose="020B0604030504040204" pitchFamily="34" charset="0"/>
                <a:ea typeface="Arial" panose="020B0604020202020204" pitchFamily="34" charset="0"/>
                <a:cs typeface="Arial" panose="020B0604020202020204" pitchFamily="34" charset="0"/>
              </a:rPr>
              <a:t>Each of the parts of the plant species will be extracted in solvents to provide extracts containing predominantly non-polar, medium polar and very polar compounds.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2221865" algn="l"/>
                <a:tab pos="3437890" algn="l"/>
              </a:tabLst>
            </a:pPr>
            <a:r>
              <a:rPr lang="en-GB" sz="1800" dirty="0">
                <a:effectLst/>
                <a:latin typeface="Verdana" panose="020B0604030504040204" pitchFamily="34" charset="0"/>
                <a:ea typeface="Arial" panose="020B0604020202020204" pitchFamily="34" charset="0"/>
                <a:cs typeface="Arial" panose="020B060402020202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2221865" algn="l"/>
                <a:tab pos="3437890" algn="l"/>
              </a:tabLst>
            </a:pPr>
            <a:r>
              <a:rPr lang="en-GB" sz="1800" dirty="0">
                <a:effectLst/>
                <a:latin typeface="Verdana" panose="020B0604030504040204" pitchFamily="34" charset="0"/>
                <a:ea typeface="Arial" panose="020B0604020202020204" pitchFamily="34" charset="0"/>
                <a:cs typeface="Arial" panose="020B0604020202020204" pitchFamily="34" charset="0"/>
              </a:rPr>
              <a:t>Stage 3 - Toxicity</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2221865" algn="l"/>
                <a:tab pos="3437890" algn="l"/>
              </a:tabLst>
            </a:pPr>
            <a:r>
              <a:rPr lang="en-GB" sz="1800" dirty="0">
                <a:effectLst/>
                <a:latin typeface="Verdana" panose="020B0604030504040204" pitchFamily="34" charset="0"/>
                <a:ea typeface="Arial" panose="020B0604020202020204" pitchFamily="34" charset="0"/>
                <a:cs typeface="Arial" panose="020B0604020202020204" pitchFamily="34" charset="0"/>
              </a:rPr>
              <a:t>Samples of the extracts will be subject to testing on cell lines for cytotoxicity. Optionally, testing will be carried out on skin cells including keratinocytes</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2221865" algn="l"/>
                <a:tab pos="3437890" algn="l"/>
              </a:tabLst>
            </a:pPr>
            <a:r>
              <a:rPr lang="en-GB" sz="1800" dirty="0">
                <a:effectLst/>
                <a:latin typeface="Verdana" panose="020B0604030504040204" pitchFamily="34" charset="0"/>
                <a:ea typeface="Arial" panose="020B0604020202020204" pitchFamily="34" charset="0"/>
                <a:cs typeface="Arial" panose="020B060402020202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2221865" algn="l"/>
                <a:tab pos="3437890" algn="l"/>
              </a:tabLst>
            </a:pPr>
            <a:r>
              <a:rPr lang="en-GB" sz="1800" dirty="0">
                <a:effectLst/>
                <a:latin typeface="Verdana" panose="020B0604030504040204" pitchFamily="34" charset="0"/>
                <a:ea typeface="Arial" panose="020B0604020202020204" pitchFamily="34" charset="0"/>
                <a:cs typeface="Arial" panose="020B0604020202020204" pitchFamily="34" charset="0"/>
              </a:rPr>
              <a:t>Stage 4 - Activity</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2221865" algn="l"/>
                <a:tab pos="3437890" algn="l"/>
              </a:tabLst>
            </a:pPr>
            <a:r>
              <a:rPr lang="en-GB" sz="1800" dirty="0">
                <a:effectLst/>
                <a:latin typeface="Verdana" panose="020B0604030504040204" pitchFamily="34" charset="0"/>
                <a:ea typeface="Arial" panose="020B0604020202020204" pitchFamily="34" charset="0"/>
                <a:cs typeface="Arial" panose="020B0604020202020204" pitchFamily="34" charset="0"/>
              </a:rPr>
              <a:t>Each sample which shows lack of toxicity will be tested for antimicrobial activity.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2221865" algn="l"/>
                <a:tab pos="3437890" algn="l"/>
              </a:tabLst>
            </a:pPr>
            <a:r>
              <a:rPr lang="en-GB" sz="1800" dirty="0">
                <a:effectLst/>
                <a:latin typeface="Verdana" panose="020B0604030504040204" pitchFamily="34" charset="0"/>
                <a:ea typeface="Arial" panose="020B0604020202020204" pitchFamily="34" charset="0"/>
                <a:cs typeface="Arial" panose="020B060402020202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2221865" algn="l"/>
                <a:tab pos="3437890" algn="l"/>
              </a:tabLst>
            </a:pPr>
            <a:r>
              <a:rPr lang="en-GB" sz="1800" dirty="0">
                <a:effectLst/>
                <a:latin typeface="Verdana" panose="020B0604030504040204" pitchFamily="34" charset="0"/>
                <a:ea typeface="Arial" panose="020B0604020202020204" pitchFamily="34" charset="0"/>
                <a:cs typeface="Arial" panose="020B0604020202020204" pitchFamily="34" charset="0"/>
              </a:rPr>
              <a:t>Stage 5 - Formulation</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2221865" algn="l"/>
                <a:tab pos="3437890" algn="l"/>
              </a:tabLst>
            </a:pPr>
            <a:r>
              <a:rPr lang="en-GB" sz="1800" dirty="0">
                <a:effectLst/>
                <a:latin typeface="Verdana" panose="020B0604030504040204" pitchFamily="34" charset="0"/>
                <a:ea typeface="Arial" panose="020B0604020202020204" pitchFamily="34" charset="0"/>
                <a:cs typeface="Arial" panose="020B0604020202020204" pitchFamily="34" charset="0"/>
              </a:rPr>
              <a:t>Samples that show antibacterial activity will be formulated for medical use.</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800" dirty="0">
                <a:effectLst/>
                <a:latin typeface="Verdana" panose="020B0604030504040204" pitchFamily="34" charset="0"/>
                <a:ea typeface="Calibri" panose="020F0502020204030204" pitchFamily="34" charset="0"/>
                <a:cs typeface="Times New Roman" panose="02020603050405020304" pitchFamily="18"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800" dirty="0">
                <a:effectLst/>
                <a:latin typeface="Verdana" panose="020B0604030504040204" pitchFamily="34" charset="0"/>
                <a:ea typeface="Calibri" panose="020F0502020204030204" pitchFamily="34" charset="0"/>
                <a:cs typeface="Times New Roman" panose="02020603050405020304" pitchFamily="18" charset="0"/>
              </a:rPr>
              <a:t>Stage 6 – Use of results</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800" dirty="0">
                <a:effectLst/>
                <a:latin typeface="Verdana" panose="020B0604030504040204" pitchFamily="34" charset="0"/>
                <a:ea typeface="Calibri" panose="020F0502020204030204" pitchFamily="34" charset="0"/>
                <a:cs typeface="Times New Roman" panose="02020603050405020304" pitchFamily="18" charset="0"/>
              </a:rPr>
              <a:t>The result of the research is expected to provide a wound healing agent that has effective antibacterial activity as well as lack of skin toxicity and cytotoxicity.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800" dirty="0">
                <a:effectLst/>
                <a:latin typeface="Verdana" panose="020B0604030504040204" pitchFamily="34" charset="0"/>
                <a:ea typeface="Calibri" panose="020F0502020204030204" pitchFamily="34" charset="0"/>
                <a:cs typeface="Times New Roman" panose="02020603050405020304" pitchFamily="18" charset="0"/>
              </a:rPr>
              <a:t>The information gained from the research will be shared with the indigenous community that provided the plant samples, for use by local healers.</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hu-HU" dirty="0"/>
          </a:p>
        </p:txBody>
      </p:sp>
      <p:sp>
        <p:nvSpPr>
          <p:cNvPr id="4" name="Rectangle 3">
            <a:extLst>
              <a:ext uri="{FF2B5EF4-FFF2-40B4-BE49-F238E27FC236}">
                <a16:creationId xmlns:a16="http://schemas.microsoft.com/office/drawing/2014/main" id="{6BDA31F8-3A29-4FE5-8BC7-1B2DFED21BAE}"/>
              </a:ext>
            </a:extLst>
          </p:cNvPr>
          <p:cNvSpPr/>
          <p:nvPr/>
        </p:nvSpPr>
        <p:spPr>
          <a:xfrm>
            <a:off x="628650" y="5156790"/>
            <a:ext cx="7409564" cy="49973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28746434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EF27C-3322-4EBC-979D-99B9E2C610F1}"/>
              </a:ext>
            </a:extLst>
          </p:cNvPr>
          <p:cNvSpPr>
            <a:spLocks noGrp="1"/>
          </p:cNvSpPr>
          <p:nvPr>
            <p:ph type="title"/>
          </p:nvPr>
        </p:nvSpPr>
        <p:spPr/>
        <p:txBody>
          <a:bodyPr>
            <a:normAutofit fontScale="90000"/>
          </a:bodyPr>
          <a:lstStyle/>
          <a:p>
            <a:r>
              <a:rPr lang="es-CO" dirty="0" err="1"/>
              <a:t>University</a:t>
            </a:r>
            <a:r>
              <a:rPr lang="es-CO" dirty="0"/>
              <a:t> of Salamanca</a:t>
            </a:r>
            <a:br>
              <a:rPr lang="es-CO" dirty="0"/>
            </a:br>
            <a:r>
              <a:rPr lang="es-CO" dirty="0"/>
              <a:t>	</a:t>
            </a:r>
            <a:r>
              <a:rPr lang="es-CO" sz="3100" dirty="0"/>
              <a:t>Natural </a:t>
            </a:r>
            <a:r>
              <a:rPr lang="es-CO" sz="3100" dirty="0" err="1"/>
              <a:t>products</a:t>
            </a:r>
            <a:r>
              <a:rPr lang="es-CO" sz="3100" dirty="0"/>
              <a:t> and </a:t>
            </a:r>
            <a:r>
              <a:rPr lang="es-CO" sz="3100" dirty="0" err="1"/>
              <a:t>synthetic</a:t>
            </a:r>
            <a:r>
              <a:rPr lang="es-CO" sz="3100" dirty="0"/>
              <a:t> </a:t>
            </a:r>
            <a:r>
              <a:rPr lang="es-CO" sz="3100" dirty="0" err="1"/>
              <a:t>compounds</a:t>
            </a:r>
            <a:endParaRPr lang="hu-HU" sz="3100" dirty="0"/>
          </a:p>
        </p:txBody>
      </p:sp>
      <p:pic>
        <p:nvPicPr>
          <p:cNvPr id="5" name="Content Placeholder 4">
            <a:extLst>
              <a:ext uri="{FF2B5EF4-FFF2-40B4-BE49-F238E27FC236}">
                <a16:creationId xmlns:a16="http://schemas.microsoft.com/office/drawing/2014/main" id="{C3B44611-5BBC-436F-AB41-04A9E7EE6AB6}"/>
              </a:ext>
            </a:extLst>
          </p:cNvPr>
          <p:cNvPicPr>
            <a:picLocks noGrp="1" noChangeAspect="1"/>
          </p:cNvPicPr>
          <p:nvPr>
            <p:ph idx="1"/>
          </p:nvPr>
        </p:nvPicPr>
        <p:blipFill>
          <a:blip r:embed="rId2"/>
          <a:stretch>
            <a:fillRect/>
          </a:stretch>
        </p:blipFill>
        <p:spPr>
          <a:xfrm>
            <a:off x="628650" y="2198518"/>
            <a:ext cx="7886700" cy="3605551"/>
          </a:xfrm>
        </p:spPr>
      </p:pic>
    </p:spTree>
    <p:extLst>
      <p:ext uri="{BB962C8B-B14F-4D97-AF65-F5344CB8AC3E}">
        <p14:creationId xmlns:p14="http://schemas.microsoft.com/office/powerpoint/2010/main" val="14736695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51360-CE4B-43B1-809B-566F8AF8A8DA}"/>
              </a:ext>
            </a:extLst>
          </p:cNvPr>
          <p:cNvSpPr>
            <a:spLocks noGrp="1"/>
          </p:cNvSpPr>
          <p:nvPr>
            <p:ph type="title"/>
          </p:nvPr>
        </p:nvSpPr>
        <p:spPr>
          <a:xfrm>
            <a:off x="260497" y="-132589"/>
            <a:ext cx="8623005" cy="1325563"/>
          </a:xfrm>
        </p:spPr>
        <p:txBody>
          <a:bodyPr/>
          <a:lstStyle/>
          <a:p>
            <a:r>
              <a:rPr lang="es-CO" dirty="0" err="1"/>
              <a:t>Early</a:t>
            </a:r>
            <a:r>
              <a:rPr lang="es-CO" dirty="0"/>
              <a:t> </a:t>
            </a:r>
            <a:r>
              <a:rPr lang="es-CO" dirty="0" err="1"/>
              <a:t>contacts</a:t>
            </a:r>
            <a:r>
              <a:rPr lang="es-CO" dirty="0"/>
              <a:t> </a:t>
            </a:r>
            <a:r>
              <a:rPr lang="es-CO" dirty="0" err="1"/>
              <a:t>on</a:t>
            </a:r>
            <a:r>
              <a:rPr lang="es-CO" dirty="0"/>
              <a:t> new </a:t>
            </a:r>
            <a:r>
              <a:rPr lang="es-CO" dirty="0" err="1"/>
              <a:t>collaborations</a:t>
            </a:r>
            <a:endParaRPr lang="hu-HU" dirty="0"/>
          </a:p>
        </p:txBody>
      </p:sp>
      <p:sp>
        <p:nvSpPr>
          <p:cNvPr id="7" name="Content Placeholder 6">
            <a:extLst>
              <a:ext uri="{FF2B5EF4-FFF2-40B4-BE49-F238E27FC236}">
                <a16:creationId xmlns:a16="http://schemas.microsoft.com/office/drawing/2014/main" id="{915A38CF-5241-41D9-AE97-4E08A4F57DBF}"/>
              </a:ext>
            </a:extLst>
          </p:cNvPr>
          <p:cNvSpPr>
            <a:spLocks noGrp="1"/>
          </p:cNvSpPr>
          <p:nvPr>
            <p:ph idx="1"/>
          </p:nvPr>
        </p:nvSpPr>
        <p:spPr>
          <a:xfrm>
            <a:off x="458529" y="1187521"/>
            <a:ext cx="7886700" cy="4351338"/>
          </a:xfrm>
        </p:spPr>
        <p:txBody>
          <a:bodyPr/>
          <a:lstStyle/>
          <a:p>
            <a:r>
              <a:rPr lang="es-CO" dirty="0"/>
              <a:t>Anwar Alduma </a:t>
            </a:r>
          </a:p>
          <a:p>
            <a:pPr marL="0" indent="0">
              <a:buNone/>
            </a:pPr>
            <a:r>
              <a:rPr lang="es-CO" dirty="0"/>
              <a:t>	</a:t>
            </a:r>
            <a:r>
              <a:rPr lang="es-CO" dirty="0" err="1"/>
              <a:t>University</a:t>
            </a:r>
            <a:r>
              <a:rPr lang="es-CO" dirty="0"/>
              <a:t> of </a:t>
            </a:r>
            <a:r>
              <a:rPr lang="es-CO" dirty="0" err="1"/>
              <a:t>Khartoum</a:t>
            </a:r>
            <a:endParaRPr lang="es-CO" dirty="0"/>
          </a:p>
          <a:p>
            <a:pPr marL="0" indent="0">
              <a:buNone/>
            </a:pPr>
            <a:r>
              <a:rPr lang="es-CO" dirty="0"/>
              <a:t>	Sudan</a:t>
            </a:r>
          </a:p>
          <a:p>
            <a:pPr marL="0" indent="0">
              <a:buNone/>
            </a:pPr>
            <a:endParaRPr lang="es-CO" dirty="0"/>
          </a:p>
          <a:p>
            <a:r>
              <a:rPr lang="es-CO" dirty="0"/>
              <a:t>Augusto Crespi and Tamara Rubilar</a:t>
            </a:r>
          </a:p>
          <a:p>
            <a:pPr marL="0" indent="0">
              <a:buNone/>
            </a:pPr>
            <a:r>
              <a:rPr lang="es-CO" dirty="0"/>
              <a:t>	Instituto Patagónico del Mar</a:t>
            </a:r>
          </a:p>
          <a:p>
            <a:pPr marL="0" indent="0">
              <a:buNone/>
            </a:pPr>
            <a:r>
              <a:rPr lang="es-CO" dirty="0"/>
              <a:t>	Argentina</a:t>
            </a:r>
            <a:endParaRPr lang="hu-HU" dirty="0"/>
          </a:p>
        </p:txBody>
      </p:sp>
      <p:pic>
        <p:nvPicPr>
          <p:cNvPr id="9" name="Picture 8">
            <a:extLst>
              <a:ext uri="{FF2B5EF4-FFF2-40B4-BE49-F238E27FC236}">
                <a16:creationId xmlns:a16="http://schemas.microsoft.com/office/drawing/2014/main" id="{9DBF0B58-507A-4A01-9790-EA29F5B43A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0761" y="876130"/>
            <a:ext cx="2095500" cy="2466975"/>
          </a:xfrm>
          <a:prstGeom prst="rect">
            <a:avLst/>
          </a:prstGeom>
        </p:spPr>
      </p:pic>
      <p:pic>
        <p:nvPicPr>
          <p:cNvPr id="11" name="Picture 10">
            <a:extLst>
              <a:ext uri="{FF2B5EF4-FFF2-40B4-BE49-F238E27FC236}">
                <a16:creationId xmlns:a16="http://schemas.microsoft.com/office/drawing/2014/main" id="{E06A4A49-E045-487F-98D8-CF9DB5FD7C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5840" y="4350368"/>
            <a:ext cx="3609753" cy="1320111"/>
          </a:xfrm>
          <a:prstGeom prst="rect">
            <a:avLst/>
          </a:prstGeom>
        </p:spPr>
      </p:pic>
      <p:grpSp>
        <p:nvGrpSpPr>
          <p:cNvPr id="15" name="Group 14">
            <a:extLst>
              <a:ext uri="{FF2B5EF4-FFF2-40B4-BE49-F238E27FC236}">
                <a16:creationId xmlns:a16="http://schemas.microsoft.com/office/drawing/2014/main" id="{A2B41078-B376-4D0B-90C4-6ADBF3D72211}"/>
              </a:ext>
            </a:extLst>
          </p:cNvPr>
          <p:cNvGrpSpPr/>
          <p:nvPr/>
        </p:nvGrpSpPr>
        <p:grpSpPr>
          <a:xfrm>
            <a:off x="659219" y="4242122"/>
            <a:ext cx="3483642" cy="2158678"/>
            <a:chOff x="442667" y="4242122"/>
            <a:chExt cx="3668295" cy="2381962"/>
          </a:xfrm>
        </p:grpSpPr>
        <p:pic>
          <p:nvPicPr>
            <p:cNvPr id="13" name="Picture 12">
              <a:extLst>
                <a:ext uri="{FF2B5EF4-FFF2-40B4-BE49-F238E27FC236}">
                  <a16:creationId xmlns:a16="http://schemas.microsoft.com/office/drawing/2014/main" id="{5043BE32-E808-47A2-A58C-90693E6007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667" y="4242122"/>
              <a:ext cx="2374518" cy="2381962"/>
            </a:xfrm>
            <a:prstGeom prst="rect">
              <a:avLst/>
            </a:prstGeom>
          </p:spPr>
        </p:pic>
        <p:sp>
          <p:nvSpPr>
            <p:cNvPr id="14" name="Rectangle 13">
              <a:extLst>
                <a:ext uri="{FF2B5EF4-FFF2-40B4-BE49-F238E27FC236}">
                  <a16:creationId xmlns:a16="http://schemas.microsoft.com/office/drawing/2014/main" id="{EAF7DD36-B977-4905-8F03-43FE20F6BBED}"/>
                </a:ext>
              </a:extLst>
            </p:cNvPr>
            <p:cNvSpPr/>
            <p:nvPr/>
          </p:nvSpPr>
          <p:spPr>
            <a:xfrm>
              <a:off x="2833047" y="5010423"/>
              <a:ext cx="1277915" cy="923330"/>
            </a:xfrm>
            <a:prstGeom prst="rect">
              <a:avLst/>
            </a:prstGeom>
            <a:noFill/>
          </p:spPr>
          <p:txBody>
            <a:bodyPr wrap="none" lIns="91440" tIns="45720" rIns="91440" bIns="45720">
              <a:spAutoFit/>
            </a:bodyPr>
            <a:lstStyle/>
            <a:p>
              <a:pPr algn="ctr"/>
              <a:r>
                <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t>
              </a:r>
            </a:p>
          </p:txBody>
        </p:sp>
      </p:grpSp>
      <p:grpSp>
        <p:nvGrpSpPr>
          <p:cNvPr id="19" name="Group 18">
            <a:extLst>
              <a:ext uri="{FF2B5EF4-FFF2-40B4-BE49-F238E27FC236}">
                <a16:creationId xmlns:a16="http://schemas.microsoft.com/office/drawing/2014/main" id="{EB3B1BB6-4AC4-41C9-B000-9C51C854D8E3}"/>
              </a:ext>
            </a:extLst>
          </p:cNvPr>
          <p:cNvGrpSpPr/>
          <p:nvPr/>
        </p:nvGrpSpPr>
        <p:grpSpPr>
          <a:xfrm>
            <a:off x="361506" y="1691071"/>
            <a:ext cx="4690287" cy="1325563"/>
            <a:chOff x="560203" y="2178368"/>
            <a:chExt cx="4003380" cy="923330"/>
          </a:xfrm>
          <a:solidFill>
            <a:schemeClr val="bg1"/>
          </a:solidFill>
        </p:grpSpPr>
        <p:pic>
          <p:nvPicPr>
            <p:cNvPr id="17" name="Picture 16">
              <a:extLst>
                <a:ext uri="{FF2B5EF4-FFF2-40B4-BE49-F238E27FC236}">
                  <a16:creationId xmlns:a16="http://schemas.microsoft.com/office/drawing/2014/main" id="{986C6561-5281-4B1B-8CEB-A5AF9C3CDBB7}"/>
                </a:ext>
              </a:extLst>
            </p:cNvPr>
            <p:cNvPicPr>
              <a:picLocks noChangeAspect="1"/>
            </p:cNvPicPr>
            <p:nvPr/>
          </p:nvPicPr>
          <p:blipFill>
            <a:blip r:embed="rId5"/>
            <a:stretch>
              <a:fillRect/>
            </a:stretch>
          </p:blipFill>
          <p:spPr>
            <a:xfrm>
              <a:off x="560203" y="2215873"/>
              <a:ext cx="2686050" cy="885825"/>
            </a:xfrm>
            <a:prstGeom prst="rect">
              <a:avLst/>
            </a:prstGeom>
            <a:grpFill/>
          </p:spPr>
        </p:pic>
        <p:sp>
          <p:nvSpPr>
            <p:cNvPr id="18" name="Rectangle 17">
              <a:extLst>
                <a:ext uri="{FF2B5EF4-FFF2-40B4-BE49-F238E27FC236}">
                  <a16:creationId xmlns:a16="http://schemas.microsoft.com/office/drawing/2014/main" id="{A3FCEC02-9F54-40D0-8DC2-F9C295BAFD1F}"/>
                </a:ext>
              </a:extLst>
            </p:cNvPr>
            <p:cNvSpPr/>
            <p:nvPr/>
          </p:nvSpPr>
          <p:spPr>
            <a:xfrm>
              <a:off x="3285668" y="2178368"/>
              <a:ext cx="1277915" cy="923330"/>
            </a:xfrm>
            <a:prstGeom prst="rect">
              <a:avLst/>
            </a:prstGeom>
            <a:grpFill/>
          </p:spPr>
          <p:txBody>
            <a:bodyPr wrap="none" lIns="91440" tIns="45720" rIns="91440" bIns="45720">
              <a:spAutoFit/>
            </a:bodyPr>
            <a:lstStyle/>
            <a:p>
              <a:pPr algn="ctr"/>
              <a:r>
                <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t>
              </a:r>
            </a:p>
          </p:txBody>
        </p:sp>
      </p:grpSp>
    </p:spTree>
    <p:extLst>
      <p:ext uri="{BB962C8B-B14F-4D97-AF65-F5344CB8AC3E}">
        <p14:creationId xmlns:p14="http://schemas.microsoft.com/office/powerpoint/2010/main" val="4129385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Text Box 2"/>
          <p:cNvSpPr txBox="1">
            <a:spLocks noChangeArrowheads="1"/>
          </p:cNvSpPr>
          <p:nvPr/>
        </p:nvSpPr>
        <p:spPr bwMode="auto">
          <a:xfrm>
            <a:off x="2156981" y="39083"/>
            <a:ext cx="440789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s-MX" sz="3200" b="1" dirty="0">
                <a:solidFill>
                  <a:srgbClr val="000000"/>
                </a:solidFill>
                <a:latin typeface="Arial" pitchFamily="34" charset="0"/>
              </a:rPr>
              <a:t>Chemical Arms Race</a:t>
            </a:r>
            <a:endParaRPr lang="en-US" altLang="es-MX" sz="2800" dirty="0">
              <a:solidFill>
                <a:srgbClr val="000000"/>
              </a:solidFill>
              <a:latin typeface="Arial" pitchFamily="34" charset="0"/>
            </a:endParaRPr>
          </a:p>
        </p:txBody>
      </p:sp>
      <p:grpSp>
        <p:nvGrpSpPr>
          <p:cNvPr id="9" name="Group 8">
            <a:extLst>
              <a:ext uri="{FF2B5EF4-FFF2-40B4-BE49-F238E27FC236}">
                <a16:creationId xmlns:a16="http://schemas.microsoft.com/office/drawing/2014/main" id="{C4B59A4C-1556-4FB8-BE89-EC37BD654380}"/>
              </a:ext>
            </a:extLst>
          </p:cNvPr>
          <p:cNvGrpSpPr/>
          <p:nvPr/>
        </p:nvGrpSpPr>
        <p:grpSpPr>
          <a:xfrm>
            <a:off x="325200" y="5346969"/>
            <a:ext cx="7871393" cy="1309914"/>
            <a:chOff x="367732" y="5346969"/>
            <a:chExt cx="7871393" cy="1309914"/>
          </a:xfrm>
        </p:grpSpPr>
        <p:sp>
          <p:nvSpPr>
            <p:cNvPr id="310278" name="Text Box 6"/>
            <p:cNvSpPr txBox="1">
              <a:spLocks noChangeArrowheads="1"/>
            </p:cNvSpPr>
            <p:nvPr/>
          </p:nvSpPr>
          <p:spPr bwMode="auto">
            <a:xfrm>
              <a:off x="367732" y="6195218"/>
              <a:ext cx="7871393" cy="461665"/>
            </a:xfrm>
            <a:prstGeom prst="rect">
              <a:avLst/>
            </a:prstGeom>
            <a:noFill/>
            <a:ln w="3810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s-MX" dirty="0">
                  <a:solidFill>
                    <a:srgbClr val="000000"/>
                  </a:solidFill>
                  <a:latin typeface="Arial" pitchFamily="34" charset="0"/>
                </a:rPr>
                <a:t>novel chemical defenses and high diversity of defenses</a:t>
              </a:r>
            </a:p>
          </p:txBody>
        </p:sp>
        <p:sp>
          <p:nvSpPr>
            <p:cNvPr id="310279" name="Line 7"/>
            <p:cNvSpPr>
              <a:spLocks noChangeShapeType="1"/>
            </p:cNvSpPr>
            <p:nvPr/>
          </p:nvSpPr>
          <p:spPr bwMode="auto">
            <a:xfrm flipH="1">
              <a:off x="4205418" y="5346969"/>
              <a:ext cx="53235" cy="709532"/>
            </a:xfrm>
            <a:prstGeom prst="line">
              <a:avLst/>
            </a:prstGeom>
            <a:noFill/>
            <a:ln w="57150">
              <a:solidFill>
                <a:srgbClr val="990033"/>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a:p>
          </p:txBody>
        </p:sp>
      </p:grpSp>
      <p:sp>
        <p:nvSpPr>
          <p:cNvPr id="226316" name="Line 12"/>
          <p:cNvSpPr>
            <a:spLocks noChangeShapeType="1"/>
          </p:cNvSpPr>
          <p:nvPr/>
        </p:nvSpPr>
        <p:spPr bwMode="auto">
          <a:xfrm>
            <a:off x="760228" y="662782"/>
            <a:ext cx="7772400" cy="0"/>
          </a:xfrm>
          <a:prstGeom prst="line">
            <a:avLst/>
          </a:prstGeom>
          <a:noFill/>
          <a:ln w="5715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s-ES"/>
          </a:p>
        </p:txBody>
      </p:sp>
      <p:pic>
        <p:nvPicPr>
          <p:cNvPr id="226317" name="Picture 13"/>
          <p:cNvPicPr>
            <a:picLocks noChangeAspect="1" noChangeArrowheads="1"/>
          </p:cNvPicPr>
          <p:nvPr/>
        </p:nvPicPr>
        <p:blipFill>
          <a:blip r:embed="rId3">
            <a:extLst>
              <a:ext uri="{28A0092B-C50C-407E-A947-70E740481C1C}">
                <a14:useLocalDpi xmlns:a14="http://schemas.microsoft.com/office/drawing/2010/main" val="0"/>
              </a:ext>
            </a:extLst>
          </a:blip>
          <a:srcRect l="21524" t="12526"/>
          <a:stretch>
            <a:fillRect/>
          </a:stretch>
        </p:blipFill>
        <p:spPr bwMode="auto">
          <a:xfrm>
            <a:off x="367732" y="832083"/>
            <a:ext cx="1626666" cy="1812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CuadroTexto"/>
          <p:cNvSpPr txBox="1"/>
          <p:nvPr/>
        </p:nvSpPr>
        <p:spPr>
          <a:xfrm>
            <a:off x="8173059" y="6525344"/>
            <a:ext cx="1107996" cy="307777"/>
          </a:xfrm>
          <a:prstGeom prst="rect">
            <a:avLst/>
          </a:prstGeom>
          <a:noFill/>
        </p:spPr>
        <p:txBody>
          <a:bodyPr wrap="none" rtlCol="0">
            <a:spAutoFit/>
          </a:bodyPr>
          <a:lstStyle/>
          <a:p>
            <a:r>
              <a:rPr lang="en-US" sz="1400" dirty="0" err="1"/>
              <a:t>Phylis</a:t>
            </a:r>
            <a:r>
              <a:rPr lang="en-US" sz="1400" dirty="0"/>
              <a:t> </a:t>
            </a:r>
            <a:r>
              <a:rPr lang="es-ES" sz="1400" dirty="0" err="1"/>
              <a:t>Coley</a:t>
            </a:r>
            <a:endParaRPr lang="en-US" sz="1400" dirty="0"/>
          </a:p>
        </p:txBody>
      </p:sp>
      <p:pic>
        <p:nvPicPr>
          <p:cNvPr id="16" name="Picture 4" descr="Cor03 mod">
            <a:extLst>
              <a:ext uri="{FF2B5EF4-FFF2-40B4-BE49-F238E27FC236}">
                <a16:creationId xmlns:a16="http://schemas.microsoft.com/office/drawing/2014/main" id="{1D2A51FD-F951-4C43-BC5F-DFC3969E04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814188"/>
            <a:ext cx="1848673" cy="200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53CD91D4-F46C-4381-A9B7-920E5B696153}"/>
              </a:ext>
            </a:extLst>
          </p:cNvPr>
          <p:cNvGrpSpPr/>
          <p:nvPr/>
        </p:nvGrpSpPr>
        <p:grpSpPr>
          <a:xfrm>
            <a:off x="1851178" y="968804"/>
            <a:ext cx="4547117" cy="4257038"/>
            <a:chOff x="1851178" y="968804"/>
            <a:chExt cx="4547117" cy="4257038"/>
          </a:xfrm>
        </p:grpSpPr>
        <p:sp>
          <p:nvSpPr>
            <p:cNvPr id="226308" name="Text Box 4"/>
            <p:cNvSpPr txBox="1">
              <a:spLocks noChangeArrowheads="1"/>
            </p:cNvSpPr>
            <p:nvPr/>
          </p:nvSpPr>
          <p:spPr bwMode="auto">
            <a:xfrm>
              <a:off x="1851178" y="4856510"/>
              <a:ext cx="4547117" cy="369332"/>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s-MX" sz="1800" dirty="0">
                  <a:solidFill>
                    <a:srgbClr val="000000"/>
                  </a:solidFill>
                  <a:latin typeface="Arial" pitchFamily="34" charset="0"/>
                </a:rPr>
                <a:t>Predators  evolve detox mechanisms</a:t>
              </a:r>
            </a:p>
          </p:txBody>
        </p:sp>
        <p:sp>
          <p:nvSpPr>
            <p:cNvPr id="226312" name="Line 8"/>
            <p:cNvSpPr>
              <a:spLocks noChangeShapeType="1"/>
            </p:cNvSpPr>
            <p:nvPr/>
          </p:nvSpPr>
          <p:spPr bwMode="auto">
            <a:xfrm>
              <a:off x="2223978" y="2814188"/>
              <a:ext cx="457200" cy="0"/>
            </a:xfrm>
            <a:prstGeom prst="line">
              <a:avLst/>
            </a:prstGeom>
            <a:noFill/>
            <a:ln w="5715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a:p>
          </p:txBody>
        </p:sp>
        <p:pic>
          <p:nvPicPr>
            <p:cNvPr id="226315" name="Picture 11" descr="29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5321" y="968804"/>
              <a:ext cx="1354052" cy="1618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1AACCE1E-B316-4BCF-99EE-E5E58701FB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43469" y="2893693"/>
              <a:ext cx="2762534" cy="1841690"/>
            </a:xfrm>
            <a:prstGeom prst="rect">
              <a:avLst/>
            </a:prstGeom>
          </p:spPr>
        </p:pic>
      </p:grpSp>
      <p:grpSp>
        <p:nvGrpSpPr>
          <p:cNvPr id="8" name="Group 7">
            <a:extLst>
              <a:ext uri="{FF2B5EF4-FFF2-40B4-BE49-F238E27FC236}">
                <a16:creationId xmlns:a16="http://schemas.microsoft.com/office/drawing/2014/main" id="{C3AFC7FB-330E-4DFF-B41A-576C940F0605}"/>
              </a:ext>
            </a:extLst>
          </p:cNvPr>
          <p:cNvGrpSpPr/>
          <p:nvPr/>
        </p:nvGrpSpPr>
        <p:grpSpPr>
          <a:xfrm>
            <a:off x="5725533" y="858458"/>
            <a:ext cx="3310963" cy="4688330"/>
            <a:chOff x="5725533" y="858458"/>
            <a:chExt cx="3310963" cy="4688330"/>
          </a:xfrm>
        </p:grpSpPr>
        <p:sp>
          <p:nvSpPr>
            <p:cNvPr id="226309" name="Text Box 5"/>
            <p:cNvSpPr txBox="1">
              <a:spLocks noChangeArrowheads="1"/>
            </p:cNvSpPr>
            <p:nvPr/>
          </p:nvSpPr>
          <p:spPr bwMode="auto">
            <a:xfrm>
              <a:off x="6533267" y="4900457"/>
              <a:ext cx="2503229" cy="646331"/>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es-MX" sz="1800" dirty="0">
                  <a:solidFill>
                    <a:srgbClr val="000000"/>
                  </a:solidFill>
                  <a:latin typeface="Arial" pitchFamily="34" charset="0"/>
                </a:rPr>
                <a:t> Species  evolve novel defenses</a:t>
              </a:r>
            </a:p>
          </p:txBody>
        </p:sp>
        <p:sp>
          <p:nvSpPr>
            <p:cNvPr id="226313" name="Line 9"/>
            <p:cNvSpPr>
              <a:spLocks noChangeShapeType="1"/>
            </p:cNvSpPr>
            <p:nvPr/>
          </p:nvSpPr>
          <p:spPr bwMode="auto">
            <a:xfrm>
              <a:off x="5725533" y="2893693"/>
              <a:ext cx="457200" cy="0"/>
            </a:xfrm>
            <a:prstGeom prst="line">
              <a:avLst/>
            </a:prstGeom>
            <a:noFill/>
            <a:ln w="5715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a:p>
          </p:txBody>
        </p:sp>
        <p:pic>
          <p:nvPicPr>
            <p:cNvPr id="226318" name="Picture 14"/>
            <p:cNvPicPr>
              <a:picLocks noChangeAspect="1" noChangeArrowheads="1"/>
            </p:cNvPicPr>
            <p:nvPr/>
          </p:nvPicPr>
          <p:blipFill>
            <a:blip r:embed="rId3">
              <a:extLst>
                <a:ext uri="{28A0092B-C50C-407E-A947-70E740481C1C}">
                  <a14:useLocalDpi xmlns:a14="http://schemas.microsoft.com/office/drawing/2010/main" val="0"/>
                </a:ext>
              </a:extLst>
            </a:blip>
            <a:srcRect l="21524" t="12526"/>
            <a:stretch>
              <a:fillRect/>
            </a:stretch>
          </p:blipFill>
          <p:spPr bwMode="auto">
            <a:xfrm>
              <a:off x="6564878" y="858458"/>
              <a:ext cx="1674247" cy="186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Cor03 mod">
              <a:extLst>
                <a:ext uri="{FF2B5EF4-FFF2-40B4-BE49-F238E27FC236}">
                  <a16:creationId xmlns:a16="http://schemas.microsoft.com/office/drawing/2014/main" id="{ADBCB20C-2640-41F7-85FE-7EED977F13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5443" y="2856985"/>
              <a:ext cx="1848673" cy="200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9">
            <a:extLst>
              <a:ext uri="{FF2B5EF4-FFF2-40B4-BE49-F238E27FC236}">
                <a16:creationId xmlns:a16="http://schemas.microsoft.com/office/drawing/2014/main" id="{06FC57D9-E56A-472A-AC35-C953A4E2AE6F}"/>
              </a:ext>
            </a:extLst>
          </p:cNvPr>
          <p:cNvGrpSpPr/>
          <p:nvPr/>
        </p:nvGrpSpPr>
        <p:grpSpPr>
          <a:xfrm>
            <a:off x="1851178" y="5383813"/>
            <a:ext cx="3719944" cy="645325"/>
            <a:chOff x="1851178" y="5383813"/>
            <a:chExt cx="3719944" cy="645325"/>
          </a:xfrm>
        </p:grpSpPr>
        <p:sp>
          <p:nvSpPr>
            <p:cNvPr id="5" name="Circle: Hollow 4">
              <a:extLst>
                <a:ext uri="{FF2B5EF4-FFF2-40B4-BE49-F238E27FC236}">
                  <a16:creationId xmlns:a16="http://schemas.microsoft.com/office/drawing/2014/main" id="{7B3FA22D-0ADD-4AF2-A43E-B9B12D675726}"/>
                </a:ext>
              </a:extLst>
            </p:cNvPr>
            <p:cNvSpPr/>
            <p:nvPr/>
          </p:nvSpPr>
          <p:spPr>
            <a:xfrm>
              <a:off x="4869373" y="5383813"/>
              <a:ext cx="701749" cy="645325"/>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schemeClr val="tx1"/>
                </a:solidFill>
              </a:endParaRPr>
            </a:p>
          </p:txBody>
        </p:sp>
        <p:sp>
          <p:nvSpPr>
            <p:cNvPr id="6" name="TextBox 5">
              <a:extLst>
                <a:ext uri="{FF2B5EF4-FFF2-40B4-BE49-F238E27FC236}">
                  <a16:creationId xmlns:a16="http://schemas.microsoft.com/office/drawing/2014/main" id="{B0162C6E-BFEF-4A5E-8E5D-0B222A6E93D7}"/>
                </a:ext>
              </a:extLst>
            </p:cNvPr>
            <p:cNvSpPr txBox="1"/>
            <p:nvPr/>
          </p:nvSpPr>
          <p:spPr>
            <a:xfrm>
              <a:off x="1851178" y="5464980"/>
              <a:ext cx="1922321" cy="400110"/>
            </a:xfrm>
            <a:prstGeom prst="rect">
              <a:avLst/>
            </a:prstGeom>
            <a:noFill/>
          </p:spPr>
          <p:txBody>
            <a:bodyPr wrap="none" rtlCol="0">
              <a:spAutoFit/>
            </a:bodyPr>
            <a:lstStyle/>
            <a:p>
              <a:r>
                <a:rPr lang="en-US" altLang="es-MX" sz="2000" b="1" dirty="0">
                  <a:solidFill>
                    <a:srgbClr val="000000"/>
                  </a:solidFill>
                  <a:latin typeface="Arial" pitchFamily="34" charset="0"/>
                </a:rPr>
                <a:t>(Co-evolution)</a:t>
              </a:r>
              <a:endParaRPr lang="hu-HU" sz="2000" dirty="0"/>
            </a:p>
          </p:txBody>
        </p:sp>
      </p:grpSp>
    </p:spTree>
    <p:extLst>
      <p:ext uri="{BB962C8B-B14F-4D97-AF65-F5344CB8AC3E}">
        <p14:creationId xmlns:p14="http://schemas.microsoft.com/office/powerpoint/2010/main" val="2688774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97435-453B-4C8C-B6B9-69CD8339B43E}"/>
              </a:ext>
            </a:extLst>
          </p:cNvPr>
          <p:cNvSpPr>
            <a:spLocks noGrp="1"/>
          </p:cNvSpPr>
          <p:nvPr>
            <p:ph type="title"/>
          </p:nvPr>
        </p:nvSpPr>
        <p:spPr>
          <a:xfrm>
            <a:off x="766874" y="2103437"/>
            <a:ext cx="7886700" cy="1325563"/>
          </a:xfrm>
        </p:spPr>
        <p:txBody>
          <a:bodyPr/>
          <a:lstStyle/>
          <a:p>
            <a:r>
              <a:rPr lang="es-CO" dirty="0"/>
              <a:t>Center of </a:t>
            </a:r>
            <a:r>
              <a:rPr lang="es-CO" dirty="0" err="1"/>
              <a:t>Biodiversity</a:t>
            </a:r>
            <a:r>
              <a:rPr lang="es-CO" dirty="0"/>
              <a:t> and </a:t>
            </a:r>
            <a:r>
              <a:rPr lang="es-CO" dirty="0" err="1"/>
              <a:t>Drug</a:t>
            </a:r>
            <a:r>
              <a:rPr lang="es-CO" dirty="0"/>
              <a:t> Discovery- INDICASAT AIP</a:t>
            </a:r>
            <a:endParaRPr lang="hu-HU" dirty="0"/>
          </a:p>
        </p:txBody>
      </p:sp>
      <p:pic>
        <p:nvPicPr>
          <p:cNvPr id="4" name="Picture 2">
            <a:extLst>
              <a:ext uri="{FF2B5EF4-FFF2-40B4-BE49-F238E27FC236}">
                <a16:creationId xmlns:a16="http://schemas.microsoft.com/office/drawing/2014/main" id="{5B692F1B-CCC9-401C-A7AB-5C7D077ECE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120" r="6112"/>
          <a:stretch/>
        </p:blipFill>
        <p:spPr bwMode="auto">
          <a:xfrm>
            <a:off x="3198193" y="3707264"/>
            <a:ext cx="2529060" cy="1438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01571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348A0669-B1AA-4534-B08D-7C98DF7B475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20676" y="4201281"/>
            <a:ext cx="2282952" cy="1521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864A607A-C4D9-4537-BF2C-3EB41C0E104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22608" y="457201"/>
            <a:ext cx="2461858" cy="276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a:extLst>
              <a:ext uri="{FF2B5EF4-FFF2-40B4-BE49-F238E27FC236}">
                <a16:creationId xmlns:a16="http://schemas.microsoft.com/office/drawing/2014/main" id="{51FEB31D-2A09-475E-AF72-4C64CEE1953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1959" y="786645"/>
            <a:ext cx="2902795" cy="2179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2">
            <a:extLst>
              <a:ext uri="{FF2B5EF4-FFF2-40B4-BE49-F238E27FC236}">
                <a16:creationId xmlns:a16="http://schemas.microsoft.com/office/drawing/2014/main" id="{2E24241C-ADA3-45A5-90CC-20A6DECAB160}"/>
              </a:ext>
            </a:extLst>
          </p:cNvPr>
          <p:cNvSpPr txBox="1">
            <a:spLocks noChangeArrowheads="1"/>
          </p:cNvSpPr>
          <p:nvPr/>
        </p:nvSpPr>
        <p:spPr bwMode="auto">
          <a:xfrm>
            <a:off x="2912119" y="5926904"/>
            <a:ext cx="265008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1500" dirty="0"/>
              <a:t>Dr Francesca Scotti</a:t>
            </a:r>
          </a:p>
          <a:p>
            <a:pPr>
              <a:spcBef>
                <a:spcPct val="0"/>
              </a:spcBef>
              <a:buFontTx/>
              <a:buNone/>
            </a:pPr>
            <a:r>
              <a:rPr lang="en-GB" altLang="en-US" sz="1500" dirty="0"/>
              <a:t>University College of London</a:t>
            </a:r>
          </a:p>
        </p:txBody>
      </p:sp>
      <p:sp>
        <p:nvSpPr>
          <p:cNvPr id="8" name="TextBox 13">
            <a:extLst>
              <a:ext uri="{FF2B5EF4-FFF2-40B4-BE49-F238E27FC236}">
                <a16:creationId xmlns:a16="http://schemas.microsoft.com/office/drawing/2014/main" id="{B4FCD399-158F-43EE-A0E5-F76E347420F2}"/>
              </a:ext>
            </a:extLst>
          </p:cNvPr>
          <p:cNvSpPr txBox="1">
            <a:spLocks noChangeArrowheads="1"/>
          </p:cNvSpPr>
          <p:nvPr/>
        </p:nvSpPr>
        <p:spPr bwMode="auto">
          <a:xfrm>
            <a:off x="170592" y="3029594"/>
            <a:ext cx="265008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1500" dirty="0"/>
              <a:t>Michael Heinrich</a:t>
            </a:r>
          </a:p>
          <a:p>
            <a:pPr>
              <a:spcBef>
                <a:spcPct val="0"/>
              </a:spcBef>
              <a:buFontTx/>
              <a:buNone/>
            </a:pPr>
            <a:r>
              <a:rPr lang="en-GB" altLang="en-US" sz="1500" dirty="0"/>
              <a:t>University College of London</a:t>
            </a:r>
          </a:p>
        </p:txBody>
      </p:sp>
      <p:sp>
        <p:nvSpPr>
          <p:cNvPr id="13" name="TextBox 12">
            <a:extLst>
              <a:ext uri="{FF2B5EF4-FFF2-40B4-BE49-F238E27FC236}">
                <a16:creationId xmlns:a16="http://schemas.microsoft.com/office/drawing/2014/main" id="{E19D2021-E863-4D97-8B22-E625682A6751}"/>
              </a:ext>
            </a:extLst>
          </p:cNvPr>
          <p:cNvSpPr txBox="1">
            <a:spLocks noChangeArrowheads="1"/>
          </p:cNvSpPr>
          <p:nvPr/>
        </p:nvSpPr>
        <p:spPr bwMode="auto">
          <a:xfrm>
            <a:off x="6055024" y="3290175"/>
            <a:ext cx="22846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1500" dirty="0"/>
              <a:t>Dr Alan Hesketh</a:t>
            </a:r>
          </a:p>
          <a:p>
            <a:pPr>
              <a:spcBef>
                <a:spcPct val="0"/>
              </a:spcBef>
              <a:buFontTx/>
              <a:buNone/>
            </a:pPr>
            <a:r>
              <a:rPr lang="en-GB" altLang="en-US" sz="1500" dirty="0" err="1"/>
              <a:t>Indigena</a:t>
            </a:r>
            <a:r>
              <a:rPr lang="en-GB" altLang="en-US" sz="1500" dirty="0"/>
              <a:t> Biodiversity Ltd</a:t>
            </a:r>
          </a:p>
        </p:txBody>
      </p:sp>
      <p:pic>
        <p:nvPicPr>
          <p:cNvPr id="14" name="Imagen 9">
            <a:extLst>
              <a:ext uri="{FF2B5EF4-FFF2-40B4-BE49-F238E27FC236}">
                <a16:creationId xmlns:a16="http://schemas.microsoft.com/office/drawing/2014/main" id="{21355FBE-7CFD-4784-8FDF-0CEF0957624E}"/>
              </a:ext>
            </a:extLst>
          </p:cNvPr>
          <p:cNvPicPr>
            <a:picLocks noChangeAspect="1"/>
          </p:cNvPicPr>
          <p:nvPr/>
        </p:nvPicPr>
        <p:blipFill>
          <a:blip r:embed="rId5"/>
          <a:stretch>
            <a:fillRect/>
          </a:stretch>
        </p:blipFill>
        <p:spPr>
          <a:xfrm>
            <a:off x="3756712" y="1135177"/>
            <a:ext cx="1346916" cy="1610687"/>
          </a:xfrm>
          <a:prstGeom prst="rect">
            <a:avLst/>
          </a:prstGeom>
        </p:spPr>
      </p:pic>
    </p:spTree>
    <p:extLst>
      <p:ext uri="{BB962C8B-B14F-4D97-AF65-F5344CB8AC3E}">
        <p14:creationId xmlns:p14="http://schemas.microsoft.com/office/powerpoint/2010/main" val="42834046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F3BB4-C1EC-4B60-AD5D-CE15E553424F}"/>
              </a:ext>
            </a:extLst>
          </p:cNvPr>
          <p:cNvSpPr>
            <a:spLocks noGrp="1"/>
          </p:cNvSpPr>
          <p:nvPr>
            <p:ph type="title"/>
          </p:nvPr>
        </p:nvSpPr>
        <p:spPr/>
        <p:txBody>
          <a:bodyPr/>
          <a:lstStyle/>
          <a:p>
            <a:endParaRPr lang="hu-HU"/>
          </a:p>
        </p:txBody>
      </p:sp>
      <p:pic>
        <p:nvPicPr>
          <p:cNvPr id="7" name="Content Placeholder 6">
            <a:extLst>
              <a:ext uri="{FF2B5EF4-FFF2-40B4-BE49-F238E27FC236}">
                <a16:creationId xmlns:a16="http://schemas.microsoft.com/office/drawing/2014/main" id="{9415ECB2-7395-4187-ADED-5DDD0F16FEF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2357" y="173420"/>
            <a:ext cx="8740411" cy="6555308"/>
          </a:xfrm>
        </p:spPr>
      </p:pic>
    </p:spTree>
    <p:extLst>
      <p:ext uri="{BB962C8B-B14F-4D97-AF65-F5344CB8AC3E}">
        <p14:creationId xmlns:p14="http://schemas.microsoft.com/office/powerpoint/2010/main" val="1482291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b="6409"/>
          <a:stretch/>
        </p:blipFill>
        <p:spPr bwMode="auto">
          <a:xfrm>
            <a:off x="0" y="2151791"/>
            <a:ext cx="9183699"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title"/>
          </p:nvPr>
        </p:nvSpPr>
        <p:spPr>
          <a:xfrm>
            <a:off x="4391246" y="410005"/>
            <a:ext cx="4159909" cy="1143000"/>
          </a:xfrm>
        </p:spPr>
        <p:txBody>
          <a:bodyPr>
            <a:noAutofit/>
          </a:bodyPr>
          <a:lstStyle/>
          <a:p>
            <a:r>
              <a:rPr lang="es-PA" sz="3600" b="1" dirty="0"/>
              <a:t>RICH BIODIVERSITY -</a:t>
            </a:r>
            <a:br>
              <a:rPr lang="es-PA" sz="3600" b="1" dirty="0"/>
            </a:br>
            <a:r>
              <a:rPr lang="es-PA" sz="3600" b="1" dirty="0"/>
              <a:t>MANY SOURCES</a:t>
            </a:r>
            <a:br>
              <a:rPr lang="es-PA" sz="3600" b="1" dirty="0"/>
            </a:br>
            <a:r>
              <a:rPr lang="es-PA" sz="3600" b="1" dirty="0" err="1"/>
              <a:t>However</a:t>
            </a:r>
            <a:r>
              <a:rPr lang="es-PA" sz="3600" b="1" dirty="0"/>
              <a:t>….</a:t>
            </a:r>
            <a:endParaRPr lang="en-US" sz="3600" b="1" dirty="0"/>
          </a:p>
        </p:txBody>
      </p:sp>
      <p:pic>
        <p:nvPicPr>
          <p:cNvPr id="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6946" y="2057400"/>
            <a:ext cx="2623647" cy="1472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l="3931" t="3131" r="2267" b="4990"/>
          <a:stretch>
            <a:fillRect/>
          </a:stretch>
        </p:blipFill>
        <p:spPr bwMode="auto">
          <a:xfrm>
            <a:off x="-25997" y="2467173"/>
            <a:ext cx="3842121" cy="2790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001" y="4621147"/>
            <a:ext cx="3536377" cy="2301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Image result for vacunas indicasa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99" y="0"/>
            <a:ext cx="3606744" cy="2706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828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17D82-E5DC-447B-8A61-93655088B75A}"/>
              </a:ext>
            </a:extLst>
          </p:cNvPr>
          <p:cNvSpPr>
            <a:spLocks noGrp="1"/>
          </p:cNvSpPr>
          <p:nvPr>
            <p:ph type="title"/>
          </p:nvPr>
        </p:nvSpPr>
        <p:spPr>
          <a:xfrm>
            <a:off x="1309134" y="333229"/>
            <a:ext cx="6867303" cy="1325563"/>
          </a:xfrm>
        </p:spPr>
        <p:txBody>
          <a:bodyPr/>
          <a:lstStyle/>
          <a:p>
            <a:r>
              <a:rPr lang="es-CO" dirty="0"/>
              <a:t>A </a:t>
            </a:r>
            <a:r>
              <a:rPr lang="es-CO" dirty="0" err="1"/>
              <a:t>Dilemma</a:t>
            </a:r>
            <a:r>
              <a:rPr lang="es-CO" dirty="0"/>
              <a:t> </a:t>
            </a:r>
            <a:r>
              <a:rPr lang="es-CO" dirty="0" err="1"/>
              <a:t>or</a:t>
            </a:r>
            <a:r>
              <a:rPr lang="es-CO" dirty="0"/>
              <a:t> a </a:t>
            </a:r>
            <a:r>
              <a:rPr lang="es-CO" dirty="0" err="1"/>
              <a:t>Conandrum</a:t>
            </a:r>
            <a:r>
              <a:rPr lang="es-CO" dirty="0"/>
              <a:t>?</a:t>
            </a:r>
            <a:endParaRPr lang="hu-HU" dirty="0"/>
          </a:p>
        </p:txBody>
      </p:sp>
      <p:sp>
        <p:nvSpPr>
          <p:cNvPr id="3" name="Content Placeholder 2">
            <a:extLst>
              <a:ext uri="{FF2B5EF4-FFF2-40B4-BE49-F238E27FC236}">
                <a16:creationId xmlns:a16="http://schemas.microsoft.com/office/drawing/2014/main" id="{51D934F0-B95C-4ACF-8476-D58CCF5AA5EE}"/>
              </a:ext>
            </a:extLst>
          </p:cNvPr>
          <p:cNvSpPr>
            <a:spLocks noGrp="1"/>
          </p:cNvSpPr>
          <p:nvPr>
            <p:ph idx="1"/>
          </p:nvPr>
        </p:nvSpPr>
        <p:spPr>
          <a:xfrm>
            <a:off x="628650" y="1825625"/>
            <a:ext cx="7886700" cy="1406673"/>
          </a:xfrm>
        </p:spPr>
        <p:txBody>
          <a:bodyPr>
            <a:normAutofit/>
          </a:bodyPr>
          <a:lstStyle/>
          <a:p>
            <a:pPr algn="l"/>
            <a:r>
              <a:rPr lang="en-US" sz="1800" b="0" i="0" u="none" strike="noStrike" baseline="0" dirty="0">
                <a:latin typeface="Verdana" panose="020B0604030504040204" pitchFamily="34" charset="0"/>
              </a:rPr>
              <a:t>Many companies have reduced or abandoned their interest in natural products, because of the hurdles in accessing genetic resources. Yet it is estimated that fewer than 1% of known plants in the world have been fully analyzed for their </a:t>
            </a:r>
            <a:r>
              <a:rPr lang="hu-HU" sz="1800" b="0" i="0" u="none" strike="noStrike" baseline="0" dirty="0" err="1">
                <a:latin typeface="Verdana" panose="020B0604030504040204" pitchFamily="34" charset="0"/>
              </a:rPr>
              <a:t>pharmacological</a:t>
            </a:r>
            <a:r>
              <a:rPr lang="hu-HU" sz="1800" b="0" i="0" u="none" strike="noStrike" baseline="0" dirty="0">
                <a:latin typeface="Verdana" panose="020B0604030504040204" pitchFamily="34" charset="0"/>
              </a:rPr>
              <a:t> </a:t>
            </a:r>
            <a:r>
              <a:rPr lang="hu-HU" sz="1800" b="0" i="0" u="none" strike="noStrike" baseline="0" dirty="0" err="1">
                <a:latin typeface="Verdana" panose="020B0604030504040204" pitchFamily="34" charset="0"/>
              </a:rPr>
              <a:t>activity</a:t>
            </a:r>
            <a:r>
              <a:rPr lang="hu-HU" sz="1800" b="0" i="0" u="none" strike="noStrike" baseline="0" dirty="0">
                <a:latin typeface="Verdana" panose="020B0604030504040204" pitchFamily="34" charset="0"/>
              </a:rPr>
              <a:t>.</a:t>
            </a:r>
            <a:endParaRPr lang="es-CO" sz="1800" b="0" i="0" u="none" strike="noStrike" baseline="0" dirty="0">
              <a:latin typeface="Verdana" panose="020B0604030504040204" pitchFamily="34" charset="0"/>
            </a:endParaRPr>
          </a:p>
          <a:p>
            <a:pPr algn="l"/>
            <a:endParaRPr lang="es-CO" sz="1800" dirty="0">
              <a:latin typeface="Verdana" panose="020B0604030504040204" pitchFamily="34" charset="0"/>
            </a:endParaRPr>
          </a:p>
          <a:p>
            <a:pPr marL="0" indent="0" algn="l">
              <a:buNone/>
            </a:pPr>
            <a:endParaRPr lang="hu-HU" sz="1800" b="0" i="0" u="none" strike="noStrike" baseline="0" dirty="0">
              <a:latin typeface="Verdana" panose="020B0604030504040204" pitchFamily="34" charset="0"/>
            </a:endParaRPr>
          </a:p>
        </p:txBody>
      </p:sp>
      <p:sp>
        <p:nvSpPr>
          <p:cNvPr id="4" name="TextBox 3">
            <a:extLst>
              <a:ext uri="{FF2B5EF4-FFF2-40B4-BE49-F238E27FC236}">
                <a16:creationId xmlns:a16="http://schemas.microsoft.com/office/drawing/2014/main" id="{77FF864A-662C-49EA-A914-F00333BCAB2D}"/>
              </a:ext>
            </a:extLst>
          </p:cNvPr>
          <p:cNvSpPr txBox="1"/>
          <p:nvPr/>
        </p:nvSpPr>
        <p:spPr>
          <a:xfrm>
            <a:off x="786809" y="3870251"/>
            <a:ext cx="7389628" cy="1743740"/>
          </a:xfrm>
          <a:prstGeom prst="rect">
            <a:avLst/>
          </a:prstGeom>
          <a:noFill/>
        </p:spPr>
        <p:txBody>
          <a:bodyPr wrap="square" rtlCol="0">
            <a:spAutoFit/>
          </a:bodyPr>
          <a:lstStyle/>
          <a:p>
            <a:r>
              <a:rPr lang="en-US" sz="1800" b="0" i="0" u="none" strike="noStrike" baseline="0" dirty="0">
                <a:latin typeface="Verdana" panose="020B0604030504040204" pitchFamily="34" charset="0"/>
              </a:rPr>
              <a:t>It is an unfortunate fact that the major reason for the decline in the investigation of nature resources as potential medicines and consumer products has been the very international treaty that was intended to encourage it, namely the Convention on </a:t>
            </a:r>
            <a:r>
              <a:rPr lang="hu-HU" sz="1800" b="0" i="0" u="none" strike="noStrike" baseline="0" dirty="0" err="1">
                <a:latin typeface="Verdana" panose="020B0604030504040204" pitchFamily="34" charset="0"/>
              </a:rPr>
              <a:t>Biological</a:t>
            </a:r>
            <a:r>
              <a:rPr lang="hu-HU" sz="1800" b="0" i="0" u="none" strike="noStrike" baseline="0" dirty="0">
                <a:latin typeface="Verdana" panose="020B0604030504040204" pitchFamily="34" charset="0"/>
              </a:rPr>
              <a:t> </a:t>
            </a:r>
            <a:r>
              <a:rPr lang="hu-HU" sz="1800" b="0" i="0" u="none" strike="noStrike" baseline="0" dirty="0" err="1">
                <a:latin typeface="Verdana" panose="020B0604030504040204" pitchFamily="34" charset="0"/>
              </a:rPr>
              <a:t>Diversity</a:t>
            </a:r>
            <a:r>
              <a:rPr lang="hu-HU" sz="1800" b="0" i="0" u="none" strike="noStrike" baseline="0" dirty="0">
                <a:latin typeface="Verdana" panose="020B0604030504040204" pitchFamily="34" charset="0"/>
              </a:rPr>
              <a:t> (CBD).</a:t>
            </a:r>
            <a:endParaRPr lang="hu-HU" dirty="0"/>
          </a:p>
          <a:p>
            <a:endParaRPr lang="hu-HU" dirty="0"/>
          </a:p>
        </p:txBody>
      </p:sp>
      <p:sp>
        <p:nvSpPr>
          <p:cNvPr id="5" name="TextBox 4">
            <a:extLst>
              <a:ext uri="{FF2B5EF4-FFF2-40B4-BE49-F238E27FC236}">
                <a16:creationId xmlns:a16="http://schemas.microsoft.com/office/drawing/2014/main" id="{12319A57-2A78-4635-BA4F-709C0841F855}"/>
              </a:ext>
            </a:extLst>
          </p:cNvPr>
          <p:cNvSpPr txBox="1"/>
          <p:nvPr/>
        </p:nvSpPr>
        <p:spPr>
          <a:xfrm>
            <a:off x="7762240" y="6524771"/>
            <a:ext cx="1148080" cy="307777"/>
          </a:xfrm>
          <a:prstGeom prst="rect">
            <a:avLst/>
          </a:prstGeom>
          <a:noFill/>
        </p:spPr>
        <p:txBody>
          <a:bodyPr wrap="square" rtlCol="0">
            <a:spAutoFit/>
          </a:bodyPr>
          <a:lstStyle/>
          <a:p>
            <a:r>
              <a:rPr lang="es-CO" sz="1400" i="1" dirty="0"/>
              <a:t>Alan Hesketh</a:t>
            </a:r>
            <a:endParaRPr lang="hu-HU" sz="1400" i="1" dirty="0"/>
          </a:p>
        </p:txBody>
      </p:sp>
    </p:spTree>
    <p:extLst>
      <p:ext uri="{BB962C8B-B14F-4D97-AF65-F5344CB8AC3E}">
        <p14:creationId xmlns:p14="http://schemas.microsoft.com/office/powerpoint/2010/main" val="860424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6">
            <a:extLst>
              <a:ext uri="{FF2B5EF4-FFF2-40B4-BE49-F238E27FC236}">
                <a16:creationId xmlns:a16="http://schemas.microsoft.com/office/drawing/2014/main" id="{B416C047-6B51-4A2F-9D6F-F093F0C05A94}"/>
              </a:ext>
            </a:extLst>
          </p:cNvPr>
          <p:cNvSpPr>
            <a:spLocks noGrp="1"/>
          </p:cNvSpPr>
          <p:nvPr>
            <p:ph idx="1"/>
          </p:nvPr>
        </p:nvSpPr>
        <p:spPr>
          <a:xfrm>
            <a:off x="628650" y="2399783"/>
            <a:ext cx="7886700" cy="2469928"/>
          </a:xfrm>
        </p:spPr>
        <p:txBody>
          <a:bodyPr>
            <a:normAutofit/>
          </a:bodyPr>
          <a:lstStyle/>
          <a:p>
            <a:pPr algn="ctr"/>
            <a:r>
              <a:rPr lang="en-GB" dirty="0">
                <a:solidFill>
                  <a:srgbClr val="669900"/>
                </a:solidFill>
              </a:rPr>
              <a:t>An exemplary country with different opportunities</a:t>
            </a:r>
            <a:br>
              <a:rPr lang="en-GB" dirty="0">
                <a:solidFill>
                  <a:srgbClr val="669900"/>
                </a:solidFill>
              </a:rPr>
            </a:br>
            <a:r>
              <a:rPr lang="en-GB" dirty="0"/>
              <a:t>The road to the Implementation of the Nagoya Protocol and ABS of Panama</a:t>
            </a:r>
            <a:br>
              <a:rPr lang="en-GB" dirty="0"/>
            </a:br>
            <a:endParaRPr lang="en-US" dirty="0"/>
          </a:p>
        </p:txBody>
      </p:sp>
    </p:spTree>
    <p:extLst>
      <p:ext uri="{BB962C8B-B14F-4D97-AF65-F5344CB8AC3E}">
        <p14:creationId xmlns:p14="http://schemas.microsoft.com/office/powerpoint/2010/main" val="31891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7C455955-A24B-4BA7-A29F-9799B99A80A0}"/>
              </a:ext>
            </a:extLst>
          </p:cNvPr>
          <p:cNvSpPr>
            <a:spLocks noGrp="1"/>
          </p:cNvSpPr>
          <p:nvPr>
            <p:ph type="sldNum" sz="quarter" idx="10"/>
          </p:nvPr>
        </p:nvSpPr>
        <p:spPr/>
        <p:txBody>
          <a:bodyPr/>
          <a:lstStyle/>
          <a:p>
            <a:pPr>
              <a:defRPr/>
            </a:pPr>
            <a:fld id="{720FECD6-CA5A-4B94-AE58-9B515D730EB4}" type="slidenum">
              <a:rPr lang="en-US" altLang="en-US" smtClean="0"/>
              <a:pPr>
                <a:defRPr/>
              </a:pPr>
              <a:t>7</a:t>
            </a:fld>
            <a:endParaRPr lang="en-US" altLang="en-US"/>
          </a:p>
        </p:txBody>
      </p:sp>
      <p:sp>
        <p:nvSpPr>
          <p:cNvPr id="4" name="CuadroTexto 3">
            <a:extLst>
              <a:ext uri="{FF2B5EF4-FFF2-40B4-BE49-F238E27FC236}">
                <a16:creationId xmlns:a16="http://schemas.microsoft.com/office/drawing/2014/main" id="{5AFD9975-760C-4C4B-BE0D-797ABCF2747D}"/>
              </a:ext>
            </a:extLst>
          </p:cNvPr>
          <p:cNvSpPr txBox="1"/>
          <p:nvPr/>
        </p:nvSpPr>
        <p:spPr>
          <a:xfrm>
            <a:off x="406475" y="2739339"/>
            <a:ext cx="7988555" cy="830997"/>
          </a:xfrm>
          <a:prstGeom prst="rect">
            <a:avLst/>
          </a:prstGeom>
          <a:noFill/>
        </p:spPr>
        <p:txBody>
          <a:bodyPr wrap="square" rtlCol="0">
            <a:spAutoFit/>
          </a:bodyPr>
          <a:lstStyle/>
          <a:p>
            <a:r>
              <a:rPr lang="es-PA" sz="2400" dirty="0">
                <a:latin typeface="Calibri" panose="020F0502020204030204" pitchFamily="34" charset="0"/>
                <a:ea typeface="Calibri" panose="020F0502020204030204" pitchFamily="34" charset="0"/>
                <a:cs typeface="Times New Roman" panose="02020603050405020304" pitchFamily="18" charset="0"/>
              </a:rPr>
              <a:t>CBD SIGNATURE 1992</a:t>
            </a:r>
          </a:p>
          <a:p>
            <a:r>
              <a:rPr lang="es-PA" sz="2400" dirty="0">
                <a:latin typeface="Calibri" panose="020F0502020204030204" pitchFamily="34" charset="0"/>
                <a:ea typeface="Calibri" panose="020F0502020204030204" pitchFamily="34" charset="0"/>
                <a:cs typeface="Times New Roman" panose="02020603050405020304" pitchFamily="18" charset="0"/>
              </a:rPr>
              <a:t>RATIFICATION 1995</a:t>
            </a:r>
            <a:endParaRPr lang="en-US" sz="2400" dirty="0"/>
          </a:p>
        </p:txBody>
      </p:sp>
    </p:spTree>
    <p:extLst>
      <p:ext uri="{BB962C8B-B14F-4D97-AF65-F5344CB8AC3E}">
        <p14:creationId xmlns:p14="http://schemas.microsoft.com/office/powerpoint/2010/main" val="1804775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4ACC079F-7216-49BB-9B44-204B9E54CD1A}"/>
              </a:ext>
            </a:extLst>
          </p:cNvPr>
          <p:cNvSpPr>
            <a:spLocks noGrp="1"/>
          </p:cNvSpPr>
          <p:nvPr>
            <p:ph type="sldNum" sz="quarter" idx="10"/>
          </p:nvPr>
        </p:nvSpPr>
        <p:spPr/>
        <p:txBody>
          <a:bodyPr/>
          <a:lstStyle/>
          <a:p>
            <a:pPr>
              <a:defRPr/>
            </a:pPr>
            <a:fld id="{720FECD6-CA5A-4B94-AE58-9B515D730EB4}" type="slidenum">
              <a:rPr lang="en-US" altLang="en-US" smtClean="0"/>
              <a:pPr>
                <a:defRPr/>
              </a:pPr>
              <a:t>8</a:t>
            </a:fld>
            <a:endParaRPr lang="en-US" altLang="en-US"/>
          </a:p>
        </p:txBody>
      </p:sp>
      <p:pic>
        <p:nvPicPr>
          <p:cNvPr id="4" name="Imagen 3">
            <a:extLst>
              <a:ext uri="{FF2B5EF4-FFF2-40B4-BE49-F238E27FC236}">
                <a16:creationId xmlns:a16="http://schemas.microsoft.com/office/drawing/2014/main" id="{F129782C-85D2-4558-9326-A3463248A081}"/>
              </a:ext>
            </a:extLst>
          </p:cNvPr>
          <p:cNvPicPr>
            <a:picLocks noChangeAspect="1"/>
          </p:cNvPicPr>
          <p:nvPr/>
        </p:nvPicPr>
        <p:blipFill>
          <a:blip r:embed="rId2"/>
          <a:stretch>
            <a:fillRect/>
          </a:stretch>
        </p:blipFill>
        <p:spPr>
          <a:xfrm>
            <a:off x="0" y="963364"/>
            <a:ext cx="9144000" cy="3723257"/>
          </a:xfrm>
          <a:prstGeom prst="rect">
            <a:avLst/>
          </a:prstGeom>
        </p:spPr>
      </p:pic>
      <p:sp>
        <p:nvSpPr>
          <p:cNvPr id="5" name="Elipse 4">
            <a:extLst>
              <a:ext uri="{FF2B5EF4-FFF2-40B4-BE49-F238E27FC236}">
                <a16:creationId xmlns:a16="http://schemas.microsoft.com/office/drawing/2014/main" id="{222572D9-8C13-4D99-86CA-6FFFD1065A39}"/>
              </a:ext>
            </a:extLst>
          </p:cNvPr>
          <p:cNvSpPr/>
          <p:nvPr/>
        </p:nvSpPr>
        <p:spPr>
          <a:xfrm>
            <a:off x="290819" y="3344411"/>
            <a:ext cx="2494327" cy="805343"/>
          </a:xfrm>
          <a:prstGeom prst="ellipse">
            <a:avLst/>
          </a:prstGeom>
          <a:solidFill>
            <a:srgbClr val="4472C4">
              <a:alpha val="902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CuadroTexto 5">
            <a:extLst>
              <a:ext uri="{FF2B5EF4-FFF2-40B4-BE49-F238E27FC236}">
                <a16:creationId xmlns:a16="http://schemas.microsoft.com/office/drawing/2014/main" id="{177E69A2-C9C5-4C15-B54F-BDB1102E324A}"/>
              </a:ext>
            </a:extLst>
          </p:cNvPr>
          <p:cNvSpPr txBox="1"/>
          <p:nvPr/>
        </p:nvSpPr>
        <p:spPr>
          <a:xfrm>
            <a:off x="394075" y="5413381"/>
            <a:ext cx="6603795" cy="461665"/>
          </a:xfrm>
          <a:prstGeom prst="rect">
            <a:avLst/>
          </a:prstGeom>
          <a:noFill/>
        </p:spPr>
        <p:txBody>
          <a:bodyPr wrap="none" rtlCol="0">
            <a:spAutoFit/>
          </a:bodyPr>
          <a:lstStyle/>
          <a:p>
            <a:r>
              <a:rPr lang="es-PA" sz="2400" dirty="0"/>
              <a:t>Nagoya </a:t>
            </a:r>
            <a:r>
              <a:rPr lang="es-PA" sz="2400" dirty="0" err="1"/>
              <a:t>Protocol</a:t>
            </a:r>
            <a:r>
              <a:rPr lang="es-PA" sz="2400" dirty="0"/>
              <a:t> </a:t>
            </a:r>
            <a:r>
              <a:rPr lang="es-PA" sz="2400" dirty="0" err="1"/>
              <a:t>signed</a:t>
            </a:r>
            <a:r>
              <a:rPr lang="es-PA" sz="2400" dirty="0"/>
              <a:t> in 2011 and </a:t>
            </a:r>
            <a:r>
              <a:rPr lang="es-PA" sz="2400" dirty="0" err="1"/>
              <a:t>ratified</a:t>
            </a:r>
            <a:r>
              <a:rPr lang="es-PA" sz="2400" dirty="0"/>
              <a:t> in 2012</a:t>
            </a:r>
            <a:endParaRPr lang="en-US" sz="2400" dirty="0"/>
          </a:p>
        </p:txBody>
      </p:sp>
    </p:spTree>
    <p:extLst>
      <p:ext uri="{BB962C8B-B14F-4D97-AF65-F5344CB8AC3E}">
        <p14:creationId xmlns:p14="http://schemas.microsoft.com/office/powerpoint/2010/main" val="1293042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Imagen 22">
            <a:extLst>
              <a:ext uri="{FF2B5EF4-FFF2-40B4-BE49-F238E27FC236}">
                <a16:creationId xmlns:a16="http://schemas.microsoft.com/office/drawing/2014/main" id="{74A6C8ED-887C-4144-88EE-3C0C6CD551F1}"/>
              </a:ext>
            </a:extLst>
          </p:cNvPr>
          <p:cNvPicPr>
            <a:picLocks noChangeAspect="1" noChangeArrowheads="1"/>
          </p:cNvPicPr>
          <p:nvPr/>
        </p:nvPicPr>
        <p:blipFill>
          <a:blip r:embed="rId2">
            <a:lum bright="-1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0" name="Rectangle 2">
            <a:extLst>
              <a:ext uri="{FF2B5EF4-FFF2-40B4-BE49-F238E27FC236}">
                <a16:creationId xmlns:a16="http://schemas.microsoft.com/office/drawing/2014/main" id="{D00FCA67-6BF1-4C18-A70E-676259F63404}"/>
              </a:ext>
            </a:extLst>
          </p:cNvPr>
          <p:cNvSpPr>
            <a:spLocks noGrp="1" noChangeArrowheads="1"/>
          </p:cNvSpPr>
          <p:nvPr>
            <p:ph type="ctrTitle"/>
          </p:nvPr>
        </p:nvSpPr>
        <p:spPr>
          <a:xfrm>
            <a:off x="0" y="685800"/>
            <a:ext cx="7772400" cy="1143000"/>
          </a:xfrm>
        </p:spPr>
        <p:txBody>
          <a:bodyPr anchor="ctr">
            <a:normAutofit fontScale="90000"/>
          </a:bodyPr>
          <a:lstStyle/>
          <a:p>
            <a:pPr algn="l"/>
            <a:r>
              <a:rPr lang="es-ES" altLang="en-US" sz="4400" dirty="0">
                <a:solidFill>
                  <a:schemeClr val="bg1"/>
                </a:solidFill>
              </a:rPr>
              <a:t>Proyecto 81860</a:t>
            </a:r>
            <a:br>
              <a:rPr lang="es-ES" altLang="en-US" sz="4400" dirty="0">
                <a:solidFill>
                  <a:schemeClr val="bg1"/>
                </a:solidFill>
              </a:rPr>
            </a:br>
            <a:r>
              <a:rPr lang="es-ES" altLang="en-US" sz="4400" dirty="0" err="1">
                <a:solidFill>
                  <a:schemeClr val="bg1"/>
                </a:solidFill>
              </a:rPr>
              <a:t>Promotion</a:t>
            </a:r>
            <a:r>
              <a:rPr lang="es-ES" altLang="en-US" sz="4400" dirty="0">
                <a:solidFill>
                  <a:schemeClr val="bg1"/>
                </a:solidFill>
              </a:rPr>
              <a:t> of </a:t>
            </a:r>
            <a:r>
              <a:rPr lang="es-ES" altLang="en-US" sz="4400" dirty="0" err="1">
                <a:solidFill>
                  <a:schemeClr val="bg1"/>
                </a:solidFill>
              </a:rPr>
              <a:t>the</a:t>
            </a:r>
            <a:r>
              <a:rPr lang="es-ES" altLang="en-US" sz="4400" dirty="0">
                <a:solidFill>
                  <a:schemeClr val="bg1"/>
                </a:solidFill>
              </a:rPr>
              <a:t> Nagoya </a:t>
            </a:r>
            <a:r>
              <a:rPr lang="es-ES" altLang="en-US" sz="4400" dirty="0" err="1">
                <a:solidFill>
                  <a:schemeClr val="bg1"/>
                </a:solidFill>
              </a:rPr>
              <a:t>Protocol</a:t>
            </a:r>
            <a:br>
              <a:rPr lang="es-ES" altLang="en-US" sz="4400" dirty="0">
                <a:solidFill>
                  <a:schemeClr val="bg1"/>
                </a:solidFill>
              </a:rPr>
            </a:br>
            <a:endParaRPr lang="es-ES" altLang="en-US" sz="4400" dirty="0">
              <a:solidFill>
                <a:schemeClr val="bg1"/>
              </a:solidFill>
            </a:endParaRPr>
          </a:p>
        </p:txBody>
      </p:sp>
      <p:sp>
        <p:nvSpPr>
          <p:cNvPr id="2051" name="Rectangle 3">
            <a:extLst>
              <a:ext uri="{FF2B5EF4-FFF2-40B4-BE49-F238E27FC236}">
                <a16:creationId xmlns:a16="http://schemas.microsoft.com/office/drawing/2014/main" id="{8E93B1E4-E48E-4661-84C3-A1439BA20CD2}"/>
              </a:ext>
            </a:extLst>
          </p:cNvPr>
          <p:cNvSpPr>
            <a:spLocks noGrp="1" noChangeArrowheads="1"/>
          </p:cNvSpPr>
          <p:nvPr>
            <p:ph type="subTitle" idx="1"/>
          </p:nvPr>
        </p:nvSpPr>
        <p:spPr>
          <a:xfrm>
            <a:off x="2743200" y="5105400"/>
            <a:ext cx="6400800" cy="1752600"/>
          </a:xfrm>
        </p:spPr>
        <p:txBody>
          <a:bodyPr/>
          <a:lstStyle/>
          <a:p>
            <a:pPr algn="r"/>
            <a:r>
              <a:rPr lang="en-US" altLang="en-US" sz="3200" dirty="0" err="1">
                <a:solidFill>
                  <a:schemeClr val="bg1"/>
                </a:solidFill>
              </a:rPr>
              <a:t>Dic</a:t>
            </a:r>
            <a:r>
              <a:rPr lang="en-US" altLang="en-US" sz="3200" dirty="0">
                <a:solidFill>
                  <a:schemeClr val="bg1"/>
                </a:solidFill>
              </a:rPr>
              <a:t> 2014</a:t>
            </a:r>
            <a:endParaRPr lang="es-ES" altLang="en-US" sz="3200" dirty="0">
              <a:solidFill>
                <a:schemeClr val="bg1"/>
              </a:solidFill>
            </a:endParaRPr>
          </a:p>
        </p:txBody>
      </p:sp>
      <p:pic>
        <p:nvPicPr>
          <p:cNvPr id="5" name="Imagen 4">
            <a:extLst>
              <a:ext uri="{FF2B5EF4-FFF2-40B4-BE49-F238E27FC236}">
                <a16:creationId xmlns:a16="http://schemas.microsoft.com/office/drawing/2014/main" id="{A12687F8-AD83-4ABE-B161-C8499B63FF6D}"/>
              </a:ext>
            </a:extLst>
          </p:cNvPr>
          <p:cNvPicPr>
            <a:picLocks noChangeAspect="1"/>
          </p:cNvPicPr>
          <p:nvPr/>
        </p:nvPicPr>
        <p:blipFill>
          <a:blip r:embed="rId3"/>
          <a:stretch>
            <a:fillRect/>
          </a:stretch>
        </p:blipFill>
        <p:spPr>
          <a:xfrm>
            <a:off x="1534665" y="1990987"/>
            <a:ext cx="5197656" cy="448671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3230</TotalTime>
  <Words>929</Words>
  <Application>Microsoft Office PowerPoint</Application>
  <PresentationFormat>On-screen Show (4:3)</PresentationFormat>
  <Paragraphs>141</Paragraphs>
  <Slides>32</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32</vt:i4>
      </vt:variant>
    </vt:vector>
  </HeadingPairs>
  <TitlesOfParts>
    <vt:vector size="42" baseType="lpstr">
      <vt:lpstr>AdvTimes</vt:lpstr>
      <vt:lpstr>Arial</vt:lpstr>
      <vt:lpstr>Calibri</vt:lpstr>
      <vt:lpstr>Calibri Light</vt:lpstr>
      <vt:lpstr>Centaur</vt:lpstr>
      <vt:lpstr>SegoeUI-Bold</vt:lpstr>
      <vt:lpstr>Times New Roman</vt:lpstr>
      <vt:lpstr>Verdana</vt:lpstr>
      <vt:lpstr>Wingdings</vt:lpstr>
      <vt:lpstr>Office Theme</vt:lpstr>
      <vt:lpstr>PowerPoint Presentation</vt:lpstr>
      <vt:lpstr>PowerPoint Presentation</vt:lpstr>
      <vt:lpstr>PowerPoint Presentation</vt:lpstr>
      <vt:lpstr>RICH BIODIVERSITY - MANY SOURCES However….</vt:lpstr>
      <vt:lpstr>A Dilemma or a Conandrum?</vt:lpstr>
      <vt:lpstr>PowerPoint Presentation</vt:lpstr>
      <vt:lpstr>PowerPoint Presentation</vt:lpstr>
      <vt:lpstr>PowerPoint Presentation</vt:lpstr>
      <vt:lpstr>Proyecto 81860 Promotion of the Nagoya Protocol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University College of London collaboration</vt:lpstr>
      <vt:lpstr>Mexican Indians, Maya, Nahua, Zapotec and Mixe</vt:lpstr>
      <vt:lpstr>Dorstenia contrajerba</vt:lpstr>
      <vt:lpstr>Dorstenia contrajerba</vt:lpstr>
      <vt:lpstr>Alkaloids with therapeutic uses</vt:lpstr>
      <vt:lpstr>Senna reticulata</vt:lpstr>
      <vt:lpstr>Mesosphaereum pectinatum</vt:lpstr>
      <vt:lpstr>Mesosphaereum pectinatum</vt:lpstr>
      <vt:lpstr>Activities for the project</vt:lpstr>
      <vt:lpstr>University of Salamanca  Natural products and synthetic compounds</vt:lpstr>
      <vt:lpstr>Early contacts on new collaborations</vt:lpstr>
      <vt:lpstr>Center of Biodiversity and Drug Discovery- INDICASAT AIP</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Carmenza Spadafora</dc:creator>
  <cp:lastModifiedBy>Veronica Vargas</cp:lastModifiedBy>
  <cp:revision>36</cp:revision>
  <cp:lastPrinted>2023-06-09T14:17:03Z</cp:lastPrinted>
  <dcterms:created xsi:type="dcterms:W3CDTF">2023-06-09T03:16:14Z</dcterms:created>
  <dcterms:modified xsi:type="dcterms:W3CDTF">2023-06-13T12:15:31Z</dcterms:modified>
</cp:coreProperties>
</file>