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0"/>
  </p:notesMasterIdLst>
  <p:sldIdLst>
    <p:sldId id="256" r:id="rId2"/>
    <p:sldId id="273" r:id="rId3"/>
    <p:sldId id="272" r:id="rId4"/>
    <p:sldId id="261" r:id="rId5"/>
    <p:sldId id="260" r:id="rId6"/>
    <p:sldId id="263" r:id="rId7"/>
    <p:sldId id="265" r:id="rId8"/>
    <p:sldId id="257" r:id="rId9"/>
    <p:sldId id="264" r:id="rId10"/>
    <p:sldId id="262" r:id="rId11"/>
    <p:sldId id="266" r:id="rId12"/>
    <p:sldId id="268" r:id="rId13"/>
    <p:sldId id="269" r:id="rId14"/>
    <p:sldId id="270" r:id="rId15"/>
    <p:sldId id="271" r:id="rId16"/>
    <p:sldId id="267" r:id="rId17"/>
    <p:sldId id="281" r:id="rId18"/>
    <p:sldId id="282" r:id="rId19"/>
    <p:sldId id="259" r:id="rId20"/>
    <p:sldId id="258" r:id="rId21"/>
    <p:sldId id="284" r:id="rId22"/>
    <p:sldId id="315" r:id="rId23"/>
    <p:sldId id="283" r:id="rId24"/>
    <p:sldId id="316" r:id="rId25"/>
    <p:sldId id="317" r:id="rId26"/>
    <p:sldId id="308" r:id="rId27"/>
    <p:sldId id="319" r:id="rId28"/>
    <p:sldId id="318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94660"/>
  </p:normalViewPr>
  <p:slideViewPr>
    <p:cSldViewPr snapToGrid="0">
      <p:cViewPr varScale="1">
        <p:scale>
          <a:sx n="59" d="100"/>
          <a:sy n="59" d="100"/>
        </p:scale>
        <p:origin x="28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93A472-D52F-4FAD-B7ED-A0E7B3C840E3}" type="datetimeFigureOut">
              <a:rPr lang="hu-HU" smtClean="0"/>
              <a:t>2024. 08. 20.</a:t>
            </a:fld>
            <a:endParaRPr lang="hu-HU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hu-HU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E6EC51-65DE-4444-BC6F-0F0CFD602CEF}" type="slidenum">
              <a:rPr lang="hu-HU" smtClean="0"/>
              <a:t>‹Nº›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428888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E6EC51-65DE-4444-BC6F-0F0CFD602CEF}" type="slidenum">
              <a:rPr lang="hu-HU" smtClean="0"/>
              <a:t>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144397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>
            <a:extLst>
              <a:ext uri="{FF2B5EF4-FFF2-40B4-BE49-F238E27FC236}">
                <a16:creationId xmlns:a16="http://schemas.microsoft.com/office/drawing/2014/main" id="{FC349F05-25F2-202C-7797-85BB0468324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Notes Placeholder 2">
            <a:extLst>
              <a:ext uri="{FF2B5EF4-FFF2-40B4-BE49-F238E27FC236}">
                <a16:creationId xmlns:a16="http://schemas.microsoft.com/office/drawing/2014/main" id="{901F69CA-B931-F44B-4B6C-E44D1B8063F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hu-HU"/>
              <a:t>The over-arching goal of this work is to discover new lead compounds from Panamanian microorganisms for the treatment of cancer, CNS disorders, tropical diseases, and agricultural pests, employing a spectrum of innovative as well as traditional bioassays. This pursuit will be inextricably connected to the development of scientific training and capacity building in a biodiversity-rich yet economically-developing country, and will foster tangible results in biodiversity conservation and infrastructure development.</a:t>
            </a:r>
          </a:p>
          <a:p>
            <a:pPr eaLnBrk="1" hangingPunct="1"/>
            <a:endParaRPr lang="en-US" altLang="hu-H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38A22D-4794-DDE5-E5F0-4F36FA7C39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17BB6FB-719C-4094-847D-3C6150AB85DE}" type="slidenum">
              <a:rPr lang="en-US" altLang="hu-HU">
                <a:latin typeface="Calibri" panose="020F0502020204030204" pitchFamily="34" charset="0"/>
              </a:rPr>
              <a:pPr eaLnBrk="1" hangingPunct="1"/>
              <a:t>17</a:t>
            </a:fld>
            <a:endParaRPr lang="en-US" altLang="hu-HU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>
            <a:extLst>
              <a:ext uri="{FF2B5EF4-FFF2-40B4-BE49-F238E27FC236}">
                <a16:creationId xmlns:a16="http://schemas.microsoft.com/office/drawing/2014/main" id="{3714E086-53C6-6D52-5EE0-75B2F4F0B49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Notes Placeholder 2">
            <a:extLst>
              <a:ext uri="{FF2B5EF4-FFF2-40B4-BE49-F238E27FC236}">
                <a16:creationId xmlns:a16="http://schemas.microsoft.com/office/drawing/2014/main" id="{C5D3AF31-C24A-CCAA-E090-DFC814173FC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hu-HU" b="1"/>
              <a:t>Use ecological concepts to guide the collection and culture of endophytic fungi, cyanobacteria and other heterotrophic bacteria within the biodiversity-rich country of Panama.</a:t>
            </a:r>
            <a:endParaRPr lang="en-US" altLang="hu-H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22BA43-709A-CAF7-9A5C-99B7DD330C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6F4D093-0936-4262-8678-C3F72C265A88}" type="slidenum">
              <a:rPr lang="en-US" altLang="hu-HU">
                <a:latin typeface="Calibri" panose="020F0502020204030204" pitchFamily="34" charset="0"/>
              </a:rPr>
              <a:pPr eaLnBrk="1" hangingPunct="1"/>
              <a:t>18</a:t>
            </a:fld>
            <a:endParaRPr lang="en-US" altLang="hu-HU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803405"/>
            <a:ext cx="73152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632201"/>
            <a:ext cx="73152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32170" y="4323845"/>
            <a:ext cx="2297429" cy="365125"/>
          </a:xfrm>
        </p:spPr>
        <p:txBody>
          <a:bodyPr/>
          <a:lstStyle/>
          <a:p>
            <a:fld id="{C0328943-1DBF-4632-85B9-072D9A5E2441}" type="datetimeFigureOut">
              <a:rPr lang="hu-HU" smtClean="0"/>
              <a:t>2024. 08. 20.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14400" y="4323846"/>
            <a:ext cx="4880610" cy="365125"/>
          </a:xfrm>
        </p:spPr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57900" y="1430867"/>
            <a:ext cx="2171700" cy="365125"/>
          </a:xfrm>
        </p:spPr>
        <p:txBody>
          <a:bodyPr/>
          <a:lstStyle/>
          <a:p>
            <a:fld id="{65D67FB6-1EBA-479D-94CC-CA8A70BA11FF}" type="slidenum">
              <a:rPr lang="hu-HU" smtClean="0"/>
              <a:t>‹Nº›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8722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55" y="4697361"/>
            <a:ext cx="7956482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94355" y="977035"/>
            <a:ext cx="7950260" cy="3406972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5516716"/>
            <a:ext cx="7955280" cy="746924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28943-1DBF-4632-85B9-072D9A5E2441}" type="datetimeFigureOut">
              <a:rPr lang="hu-HU" smtClean="0"/>
              <a:t>2024. 08. 20.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67FB6-1EBA-479D-94CC-CA8A70BA11FF}" type="slidenum">
              <a:rPr lang="hu-HU" smtClean="0"/>
              <a:t>‹Nº›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02159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753533"/>
            <a:ext cx="795528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649134"/>
            <a:ext cx="7772400" cy="1330852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C0328943-1DBF-4632-85B9-072D9A5E2441}" type="datetimeFigureOut">
              <a:rPr lang="hu-HU" smtClean="0"/>
              <a:t>2024. 08. 20.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65D67FB6-1EBA-479D-94CC-CA8A70BA11FF}" type="slidenum">
              <a:rPr lang="hu-HU" smtClean="0"/>
              <a:t>‹Nº›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562506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51" y="753534"/>
            <a:ext cx="7613650" cy="2756234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77899" y="3509768"/>
            <a:ext cx="7194552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174597"/>
            <a:ext cx="7778752" cy="821265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C0328943-1DBF-4632-85B9-072D9A5E2441}" type="datetimeFigureOut">
              <a:rPr lang="hu-HU" smtClean="0"/>
              <a:t>2024. 08. 20.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79438"/>
            <a:ext cx="4830656" cy="365125"/>
          </a:xfrm>
        </p:spPr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65D67FB6-1EBA-479D-94CC-CA8A70BA11FF}" type="slidenum">
              <a:rPr lang="hu-HU" smtClean="0"/>
              <a:t>‹Nº›</a:t>
            </a:fld>
            <a:endParaRPr lang="hu-HU"/>
          </a:p>
        </p:txBody>
      </p:sp>
      <p:sp>
        <p:nvSpPr>
          <p:cNvPr id="13" name="TextBox 12"/>
          <p:cNvSpPr txBox="1"/>
          <p:nvPr/>
        </p:nvSpPr>
        <p:spPr>
          <a:xfrm>
            <a:off x="231458" y="80772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146733" y="302133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272169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124702"/>
            <a:ext cx="7774782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92" y="3648316"/>
            <a:ext cx="7773608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78884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C0328943-1DBF-4632-85B9-072D9A5E2441}" type="datetimeFigureOut">
              <a:rPr lang="hu-HU" smtClean="0"/>
              <a:t>2024. 08. 20.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78884"/>
            <a:ext cx="4830656" cy="365125"/>
          </a:xfrm>
        </p:spPr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65D67FB6-1EBA-479D-94CC-CA8A70BA11FF}" type="slidenum">
              <a:rPr lang="hu-HU" smtClean="0"/>
              <a:t>‹Nº›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682569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171701" y="762000"/>
            <a:ext cx="6377939" cy="130386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94361" y="2202080"/>
            <a:ext cx="2560320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94360" y="2904564"/>
            <a:ext cx="2560320" cy="335907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02237" y="2201333"/>
            <a:ext cx="2560320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00781" y="2904068"/>
            <a:ext cx="2560320" cy="335957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89319" y="2192866"/>
            <a:ext cx="2560320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89320" y="2904564"/>
            <a:ext cx="2560320" cy="335907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28943-1DBF-4632-85B9-072D9A5E2441}" type="datetimeFigureOut">
              <a:rPr lang="hu-HU" smtClean="0"/>
              <a:t>2024. 08. 20.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67FB6-1EBA-479D-94CC-CA8A70BA11FF}" type="slidenum">
              <a:rPr lang="hu-HU" smtClean="0"/>
              <a:t>‹Nº›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150107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171702" y="762000"/>
            <a:ext cx="6381984" cy="12954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94360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94360" y="2331720"/>
            <a:ext cx="2560320" cy="15073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94360" y="4796103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91873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291872" y="2331720"/>
            <a:ext cx="2560320" cy="1509862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290858" y="4796102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93365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93364" y="2331721"/>
            <a:ext cx="2560320" cy="1508919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93272" y="4796100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28943-1DBF-4632-85B9-072D9A5E2441}" type="datetimeFigureOut">
              <a:rPr lang="hu-HU" smtClean="0"/>
              <a:t>2024. 08. 20.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67FB6-1EBA-479D-94CC-CA8A70BA11FF}" type="slidenum">
              <a:rPr lang="hu-HU" smtClean="0"/>
              <a:t>‹Nº›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275780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2194560"/>
            <a:ext cx="7955280" cy="4069080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28943-1DBF-4632-85B9-072D9A5E2441}" type="datetimeFigureOut">
              <a:rPr lang="hu-HU" smtClean="0"/>
              <a:t>2024. 08. 20.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67FB6-1EBA-479D-94CC-CA8A70BA11FF}" type="slidenum">
              <a:rPr lang="hu-HU" smtClean="0"/>
              <a:t>‹Nº›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703769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6590" y="747183"/>
            <a:ext cx="1543050" cy="424867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746126"/>
            <a:ext cx="6278035" cy="4249732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C0328943-1DBF-4632-85B9-072D9A5E2441}" type="datetimeFigureOut">
              <a:rPr lang="hu-HU" smtClean="0"/>
              <a:t>2024. 08. 20.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65D67FB6-1EBA-479D-94CC-CA8A70BA11FF}" type="slidenum">
              <a:rPr lang="hu-HU" smtClean="0"/>
              <a:t>‹Nº›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403937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28943-1DBF-4632-85B9-072D9A5E2441}" type="datetimeFigureOut">
              <a:rPr lang="hu-HU" smtClean="0"/>
              <a:t>2024. 08. 20.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67FB6-1EBA-479D-94CC-CA8A70BA11FF}" type="slidenum">
              <a:rPr lang="hu-HU" smtClean="0"/>
              <a:t>‹Nº›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59886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753534"/>
            <a:ext cx="7955280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3641726"/>
            <a:ext cx="7955281" cy="1354134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C0328943-1DBF-4632-85B9-072D9A5E2441}" type="datetimeFigureOut">
              <a:rPr lang="hu-HU" smtClean="0"/>
              <a:t>2024. 08. 20.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3" cy="365125"/>
          </a:xfrm>
        </p:spPr>
        <p:txBody>
          <a:bodyPr/>
          <a:lstStyle/>
          <a:p>
            <a:fld id="{65D67FB6-1EBA-479D-94CC-CA8A70BA11FF}" type="slidenum">
              <a:rPr lang="hu-HU" smtClean="0"/>
              <a:t>‹Nº›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65293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4360" y="2194560"/>
            <a:ext cx="3910579" cy="406908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2099" y="2194560"/>
            <a:ext cx="3907540" cy="406908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28943-1DBF-4632-85B9-072D9A5E2441}" type="datetimeFigureOut">
              <a:rPr lang="hu-HU" smtClean="0"/>
              <a:t>2024. 08. 20.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67FB6-1EBA-479D-94CC-CA8A70BA11FF}" type="slidenum">
              <a:rPr lang="hu-HU" smtClean="0"/>
              <a:t>‹Nº›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07062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1700" y="762000"/>
            <a:ext cx="6377940" cy="12954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1279" y="2183802"/>
            <a:ext cx="3683659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59" y="3132667"/>
            <a:ext cx="3910579" cy="313097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9018" y="2183802"/>
            <a:ext cx="368062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2098" y="3132667"/>
            <a:ext cx="3907541" cy="313097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28943-1DBF-4632-85B9-072D9A5E2441}" type="datetimeFigureOut">
              <a:rPr lang="hu-HU" smtClean="0"/>
              <a:t>2024. 08. 20.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67FB6-1EBA-479D-94CC-CA8A70BA11FF}" type="slidenum">
              <a:rPr lang="hu-HU" smtClean="0"/>
              <a:t>‹Nº›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64442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28943-1DBF-4632-85B9-072D9A5E2441}" type="datetimeFigureOut">
              <a:rPr lang="hu-HU" smtClean="0"/>
              <a:t>2024. 08. 20.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67FB6-1EBA-479D-94CC-CA8A70BA11FF}" type="slidenum">
              <a:rPr lang="hu-HU" smtClean="0"/>
              <a:t>‹Nº›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49435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28943-1DBF-4632-85B9-072D9A5E2441}" type="datetimeFigureOut">
              <a:rPr lang="hu-HU" smtClean="0"/>
              <a:t>2024. 08. 20.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67FB6-1EBA-479D-94CC-CA8A70BA11FF}" type="slidenum">
              <a:rPr lang="hu-HU" smtClean="0"/>
              <a:t>‹Nº›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46401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1524000"/>
            <a:ext cx="30861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746760"/>
            <a:ext cx="4663440" cy="5516880"/>
          </a:xfrm>
        </p:spPr>
        <p:txBody>
          <a:bodyPr anchor="ctr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3124200"/>
            <a:ext cx="3086100" cy="31394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28943-1DBF-4632-85B9-072D9A5E2441}" type="datetimeFigureOut">
              <a:rPr lang="hu-HU" smtClean="0"/>
              <a:t>2024. 08. 20.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67FB6-1EBA-479D-94CC-CA8A70BA11FF}" type="slidenum">
              <a:rPr lang="hu-HU" smtClean="0"/>
              <a:t>‹Nº›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377769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1524000"/>
            <a:ext cx="407573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77524" y="751242"/>
            <a:ext cx="3674234" cy="5512398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3124200"/>
            <a:ext cx="4075730" cy="31394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28943-1DBF-4632-85B9-072D9A5E2441}" type="datetimeFigureOut">
              <a:rPr lang="hu-HU" smtClean="0"/>
              <a:t>2024. 08. 20.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67FB6-1EBA-479D-94CC-CA8A70BA11FF}" type="slidenum">
              <a:rPr lang="hu-HU" smtClean="0"/>
              <a:t>‹Nº›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57220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810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71700" y="764373"/>
            <a:ext cx="637794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2194560"/>
            <a:ext cx="7955280" cy="406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12230" y="6356351"/>
            <a:ext cx="21374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328943-1DBF-4632-85B9-072D9A5E2441}" type="datetimeFigureOut">
              <a:rPr lang="hu-HU" smtClean="0"/>
              <a:t>2024. 08. 20.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4360" y="6355846"/>
            <a:ext cx="56807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72250" y="381001"/>
            <a:ext cx="19773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D67FB6-1EBA-479D-94CC-CA8A70BA11FF}" type="slidenum">
              <a:rPr lang="hu-HU" smtClean="0"/>
              <a:t>‹Nº›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7211375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%06UP.jpg%20%20%20%20%20%20%20%20%20%20%20%20%20%20%20%20%20%20%20%20%20%20%20%20%20%20%20%20%20%20%20%20%20%20%20%20%20%20%20%20%20%20%20%20%20%20%20%20%20%20%20%20%20%20%20%20%2000082A36%0dUno%20OS%209%20&amp;%2010%20%20%20%20%20%20%20%20%20%20%20%20%20%20%20%20%20%20ABA78158:" TargetMode="External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8.png"/><Relationship Id="rId5" Type="http://schemas.openxmlformats.org/officeDocument/2006/relationships/image" Target="../media/image23.png"/><Relationship Id="rId10" Type="http://schemas.openxmlformats.org/officeDocument/2006/relationships/image" Target="../media/image27.png"/><Relationship Id="rId4" Type="http://schemas.openxmlformats.org/officeDocument/2006/relationships/image" Target="../media/image22.jpeg"/><Relationship Id="rId9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emf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emf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rmenzaspadafora.net/" TargetMode="External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2C4583-D8CA-61E2-9A88-DAF8F789CB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6429" y="2416630"/>
            <a:ext cx="7315200" cy="765558"/>
          </a:xfrm>
        </p:spPr>
        <p:txBody>
          <a:bodyPr>
            <a:noAutofit/>
          </a:bodyPr>
          <a:lstStyle/>
          <a:p>
            <a:pPr algn="ctr"/>
            <a:r>
              <a:rPr lang="en-US" sz="2800" b="1" u="none" strike="noStrike" baseline="0" dirty="0">
                <a:solidFill>
                  <a:srgbClr val="FF0000"/>
                </a:solidFill>
                <a:latin typeface="Aptos" panose="020B0004020202020204" pitchFamily="34" charset="0"/>
              </a:rPr>
              <a:t>Validating the Bioactivity of Panama's </a:t>
            </a:r>
            <a:r>
              <a:rPr lang="en-US" sz="2800" b="1" i="1" u="none" strike="noStrike" baseline="0" dirty="0">
                <a:solidFill>
                  <a:srgbClr val="FF0000"/>
                </a:solidFill>
                <a:latin typeface="Aptos" panose="020B0004020202020204" pitchFamily="34" charset="0"/>
              </a:rPr>
              <a:t>'</a:t>
            </a:r>
            <a:r>
              <a:rPr lang="en-US" sz="2800" b="1" i="1" u="none" strike="noStrike" baseline="0" dirty="0" err="1">
                <a:solidFill>
                  <a:srgbClr val="FF0000"/>
                </a:solidFill>
                <a:latin typeface="Aptos" panose="020B0004020202020204" pitchFamily="34" charset="0"/>
              </a:rPr>
              <a:t>Desbaratadora</a:t>
            </a:r>
            <a:r>
              <a:rPr lang="en-US" sz="2800" b="1" i="1" u="none" strike="noStrike" baseline="0" dirty="0">
                <a:solidFill>
                  <a:srgbClr val="FF0000"/>
                </a:solidFill>
                <a:latin typeface="Aptos" panose="020B0004020202020204" pitchFamily="34" charset="0"/>
              </a:rPr>
              <a:t>': In Vitro </a:t>
            </a:r>
            <a:r>
              <a:rPr lang="en-US" sz="2800" b="1" i="0" u="none" strike="noStrike" baseline="0" dirty="0">
                <a:solidFill>
                  <a:srgbClr val="FF0000"/>
                </a:solidFill>
                <a:latin typeface="Aptos" panose="020B0004020202020204" pitchFamily="34" charset="0"/>
              </a:rPr>
              <a:t>Approaches</a:t>
            </a:r>
            <a:endParaRPr lang="hu-HU" sz="2800" dirty="0">
              <a:solidFill>
                <a:srgbClr val="FF0000"/>
              </a:solidFill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45D0DA0-8F70-0D10-9515-59F939C44B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23457" y="3283859"/>
            <a:ext cx="3701143" cy="460827"/>
          </a:xfrm>
        </p:spPr>
        <p:txBody>
          <a:bodyPr>
            <a:noAutofit/>
          </a:bodyPr>
          <a:lstStyle/>
          <a:p>
            <a:r>
              <a:rPr lang="es-CO" sz="2400" i="1" dirty="0"/>
              <a:t>Justicia </a:t>
            </a:r>
            <a:r>
              <a:rPr lang="es-CO" sz="2400" i="1" dirty="0" err="1"/>
              <a:t>seconda</a:t>
            </a:r>
            <a:r>
              <a:rPr lang="es-CO" sz="2400" i="1" dirty="0"/>
              <a:t> </a:t>
            </a:r>
            <a:r>
              <a:rPr lang="es-CO" sz="2400" dirty="0" err="1"/>
              <a:t>Vahl</a:t>
            </a:r>
            <a:endParaRPr lang="es-CO" sz="2400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2497BC6-812D-C3E1-71A2-91B7506CA29E}"/>
              </a:ext>
            </a:extLst>
          </p:cNvPr>
          <p:cNvSpPr txBox="1"/>
          <p:nvPr/>
        </p:nvSpPr>
        <p:spPr>
          <a:xfrm>
            <a:off x="2100942" y="4262276"/>
            <a:ext cx="53231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800" dirty="0">
                <a:solidFill>
                  <a:schemeClr val="accent4"/>
                </a:solidFill>
              </a:rPr>
              <a:t>Instituto de Investigaciones Científicas y Servicios de Alta Tecnología (INDICASAT AIP)</a:t>
            </a:r>
            <a:endParaRPr lang="hu-HU" sz="1800" dirty="0">
              <a:solidFill>
                <a:schemeClr val="accent4"/>
              </a:solidFill>
            </a:endParaRPr>
          </a:p>
          <a:p>
            <a:endParaRPr lang="hu-HU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512106DF-1799-1214-3B29-E4565E7B81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62" t="1" r="37034" b="44363"/>
          <a:stretch/>
        </p:blipFill>
        <p:spPr bwMode="auto">
          <a:xfrm>
            <a:off x="1462812" y="4262276"/>
            <a:ext cx="514261" cy="574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45937830-7C8A-EBA1-ED28-AA2429FC9D6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736" t="11525" r="6156" b="6367"/>
          <a:stretch/>
        </p:blipFill>
        <p:spPr>
          <a:xfrm>
            <a:off x="1932213" y="15130"/>
            <a:ext cx="5083629" cy="1240971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FB63904B-0C02-BC44-C56E-01024D28AC46}"/>
              </a:ext>
            </a:extLst>
          </p:cNvPr>
          <p:cNvSpPr txBox="1"/>
          <p:nvPr/>
        </p:nvSpPr>
        <p:spPr>
          <a:xfrm>
            <a:off x="1932213" y="1336542"/>
            <a:ext cx="50836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u="none" strike="noStrike" baseline="0" dirty="0">
                <a:latin typeface="SegoeUI-Bold"/>
              </a:rPr>
              <a:t>Global Health, Biodiversity, and Therapeutics</a:t>
            </a:r>
            <a:endParaRPr lang="hu-HU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F2241B03-BB18-75D0-C67D-75E4208F8379}"/>
              </a:ext>
            </a:extLst>
          </p:cNvPr>
          <p:cNvSpPr txBox="1"/>
          <p:nvPr/>
        </p:nvSpPr>
        <p:spPr>
          <a:xfrm>
            <a:off x="424543" y="6487886"/>
            <a:ext cx="16145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 err="1"/>
              <a:t>Aug</a:t>
            </a:r>
            <a:r>
              <a:rPr lang="es-CO" dirty="0"/>
              <a:t> 20, 2024</a:t>
            </a:r>
            <a:endParaRPr lang="hu-HU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5684D625-B44C-CEC7-8DAE-A17D065127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8469"/>
            <a:ext cx="1932213" cy="1674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1541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88F20B07-E82A-F79D-C309-63F3200AB378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5" t="2922" b="2272"/>
          <a:stretch/>
        </p:blipFill>
        <p:spPr bwMode="auto">
          <a:xfrm>
            <a:off x="704088" y="585217"/>
            <a:ext cx="7927848" cy="458114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D8EE725-5402-068E-E147-70AB52859E8A}"/>
              </a:ext>
            </a:extLst>
          </p:cNvPr>
          <p:cNvSpPr txBox="1"/>
          <p:nvPr/>
        </p:nvSpPr>
        <p:spPr>
          <a:xfrm>
            <a:off x="548640" y="5303520"/>
            <a:ext cx="8494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ptos" panose="020B0004020202020204" pitchFamily="34" charset="0"/>
              </a:rPr>
              <a:t>Cytotoxic effect of aqueous extract of Justicia </a:t>
            </a:r>
            <a:r>
              <a:rPr lang="en-US" sz="1600" dirty="0" err="1">
                <a:latin typeface="Aptos" panose="020B0004020202020204" pitchFamily="34" charset="0"/>
              </a:rPr>
              <a:t>secunda</a:t>
            </a:r>
            <a:r>
              <a:rPr lang="en-US" sz="1600" dirty="0">
                <a:latin typeface="Aptos" panose="020B0004020202020204" pitchFamily="34" charset="0"/>
              </a:rPr>
              <a:t> </a:t>
            </a:r>
            <a:r>
              <a:rPr lang="en-US" sz="1600" dirty="0" err="1">
                <a:latin typeface="Aptos" panose="020B0004020202020204" pitchFamily="34" charset="0"/>
              </a:rPr>
              <a:t>Vahl</a:t>
            </a:r>
            <a:r>
              <a:rPr lang="en-US" sz="1600" dirty="0">
                <a:latin typeface="Aptos" panose="020B0004020202020204" pitchFamily="34" charset="0"/>
              </a:rPr>
              <a:t> on MCF-7 and Vero cells using MTT. Results (mean ± SD) were calculated as the percentage of control values. Significant differences were obtained by one-way ANOVA followed by Bonferroni test.</a:t>
            </a:r>
            <a:endParaRPr lang="hu-HU" sz="16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67735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ED5E1D2B-6D85-0FCE-16C5-E10DE0C980DD}"/>
              </a:ext>
            </a:extLst>
          </p:cNvPr>
          <p:cNvGrpSpPr/>
          <p:nvPr/>
        </p:nvGrpSpPr>
        <p:grpSpPr>
          <a:xfrm>
            <a:off x="512064" y="768096"/>
            <a:ext cx="8549640" cy="3798824"/>
            <a:chOff x="0" y="-9368"/>
            <a:chExt cx="5619750" cy="2323308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338D770F-0116-1A4B-A58E-7D7E9F3E70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9400" y="-9368"/>
              <a:ext cx="2800350" cy="2304892"/>
            </a:xfrm>
            <a:prstGeom prst="rect">
              <a:avLst/>
            </a:prstGeom>
            <a:effectLst>
              <a:softEdge rad="31750"/>
            </a:effectLst>
          </p:spPr>
        </p:pic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3D84A84F-B29A-804C-8794-6F666FB40F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2638425" cy="2313940"/>
            </a:xfrm>
            <a:prstGeom prst="rect">
              <a:avLst/>
            </a:prstGeom>
            <a:effectLst>
              <a:softEdge rad="31750"/>
            </a:effectLst>
          </p:spPr>
        </p:pic>
      </p:grpSp>
      <p:sp>
        <p:nvSpPr>
          <p:cNvPr id="7" name="CuadroTexto 6">
            <a:extLst>
              <a:ext uri="{FF2B5EF4-FFF2-40B4-BE49-F238E27FC236}">
                <a16:creationId xmlns:a16="http://schemas.microsoft.com/office/drawing/2014/main" id="{3B3954B7-3315-6421-357C-2FAAD644D54F}"/>
              </a:ext>
            </a:extLst>
          </p:cNvPr>
          <p:cNvSpPr txBox="1"/>
          <p:nvPr/>
        </p:nvSpPr>
        <p:spPr>
          <a:xfrm>
            <a:off x="512064" y="4672584"/>
            <a:ext cx="83393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MCF-7 </a:t>
            </a:r>
            <a:r>
              <a:rPr lang="es-PA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treated</a:t>
            </a:r>
            <a:r>
              <a:rPr lang="es-PA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s-PA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with</a:t>
            </a:r>
            <a:r>
              <a:rPr lang="es-PA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s-PA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the</a:t>
            </a:r>
            <a:r>
              <a:rPr lang="es-PA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s-PA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aqueous</a:t>
            </a:r>
            <a:r>
              <a:rPr lang="es-PA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s-PA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extract</a:t>
            </a:r>
            <a:r>
              <a:rPr lang="es-PA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s-PA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of</a:t>
            </a:r>
            <a:r>
              <a:rPr lang="es-PA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Justicia secunda </a:t>
            </a:r>
            <a:r>
              <a:rPr lang="es-PA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Vahl</a:t>
            </a:r>
            <a:r>
              <a:rPr lang="es-PA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s-PA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for</a:t>
            </a:r>
            <a:r>
              <a:rPr lang="es-PA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24 h. </a:t>
            </a:r>
            <a:r>
              <a:rPr lang="es-PA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Left</a:t>
            </a:r>
            <a:r>
              <a:rPr lang="es-PA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negative</a:t>
            </a:r>
            <a:r>
              <a:rPr lang="es-P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</a:t>
            </a:r>
            <a:r>
              <a:rPr lang="es-PA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ontrol ~85% </a:t>
            </a:r>
            <a:r>
              <a:rPr lang="es-PA" dirty="0" err="1">
                <a:latin typeface="Arial" panose="020B0604020202020204" pitchFamily="34" charset="0"/>
                <a:ea typeface="Calibri" panose="020F0502020204030204" pitchFamily="34" charset="0"/>
              </a:rPr>
              <a:t>confluency</a:t>
            </a:r>
            <a:r>
              <a:rPr lang="es-PA" dirty="0">
                <a:latin typeface="Arial" panose="020B0604020202020204" pitchFamily="34" charset="0"/>
                <a:ea typeface="Calibri" panose="020F0502020204030204" pitchFamily="34" charset="0"/>
              </a:rPr>
              <a:t>.</a:t>
            </a:r>
            <a:r>
              <a:rPr lang="es-PA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s-PA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Right</a:t>
            </a:r>
            <a:r>
              <a:rPr lang="es-PA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es-PA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cells</a:t>
            </a:r>
            <a:r>
              <a:rPr lang="es-PA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s-PA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treated</a:t>
            </a:r>
            <a:r>
              <a:rPr lang="es-PA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s-PA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with</a:t>
            </a:r>
            <a:r>
              <a:rPr lang="es-PA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5% </a:t>
            </a:r>
            <a:r>
              <a:rPr lang="es-PA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of</a:t>
            </a:r>
            <a:r>
              <a:rPr lang="es-PA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s-PA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the</a:t>
            </a:r>
            <a:r>
              <a:rPr lang="es-PA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s-PA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extracts</a:t>
            </a:r>
            <a:r>
              <a:rPr lang="es-PA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v/v  ~45% </a:t>
            </a:r>
            <a:r>
              <a:rPr lang="es-PA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confluency</a:t>
            </a:r>
            <a:endParaRPr lang="hu-HU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13209BC9-EC19-594A-A3C6-17B1EC973B3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  <a14:imgEffect>
                      <a14:brightnessContrast bright="-44000" contras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0038" y="897368"/>
            <a:ext cx="5595473" cy="5260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377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8AB751-82EE-CC75-EE16-71C82FC92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764373"/>
            <a:ext cx="7955280" cy="1293028"/>
          </a:xfrm>
        </p:spPr>
        <p:txBody>
          <a:bodyPr>
            <a:normAutofit/>
          </a:bodyPr>
          <a:lstStyle/>
          <a:p>
            <a:r>
              <a:rPr lang="en-US" sz="2800" dirty="0"/>
              <a:t>Effect of aqueous extract of Justicia </a:t>
            </a:r>
            <a:r>
              <a:rPr lang="en-US" sz="2800" dirty="0" err="1"/>
              <a:t>seconda</a:t>
            </a:r>
            <a:r>
              <a:rPr lang="en-US" sz="2800" dirty="0"/>
              <a:t> </a:t>
            </a:r>
            <a:r>
              <a:rPr lang="en-US" sz="2800" dirty="0" err="1"/>
              <a:t>Vahl</a:t>
            </a:r>
            <a:r>
              <a:rPr lang="en-US" sz="2800" dirty="0"/>
              <a:t> on caspase activity</a:t>
            </a:r>
            <a:endParaRPr lang="hu-HU" sz="2800" dirty="0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F8FA0135-EF9A-C55C-97E3-AA7ABFC0363C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528" y="2184566"/>
            <a:ext cx="7955280" cy="38862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2A9CEE91-C843-D1A7-6130-E117346CAE2B}"/>
              </a:ext>
            </a:extLst>
          </p:cNvPr>
          <p:cNvSpPr txBox="1"/>
          <p:nvPr/>
        </p:nvSpPr>
        <p:spPr>
          <a:xfrm>
            <a:off x="1993392" y="3558802"/>
            <a:ext cx="575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****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7C8532F-FE00-608D-86B5-8F9857D51535}"/>
              </a:ext>
            </a:extLst>
          </p:cNvPr>
          <p:cNvSpPr txBox="1"/>
          <p:nvPr/>
        </p:nvSpPr>
        <p:spPr>
          <a:xfrm>
            <a:off x="5702808" y="3558802"/>
            <a:ext cx="575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****</a:t>
            </a:r>
            <a:endParaRPr lang="hu-H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16978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3FA5F0-3636-BFB4-73BE-50CA36B8E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Effect of aqueous extract of Justicia </a:t>
            </a:r>
            <a:r>
              <a:rPr lang="en-US" sz="2800" dirty="0" err="1"/>
              <a:t>secunda</a:t>
            </a:r>
            <a:r>
              <a:rPr lang="en-US" sz="2800" dirty="0"/>
              <a:t> </a:t>
            </a:r>
            <a:r>
              <a:rPr lang="en-US" sz="2800" dirty="0" err="1"/>
              <a:t>Vahl</a:t>
            </a:r>
            <a:r>
              <a:rPr lang="en-US" sz="2800" dirty="0"/>
              <a:t> on the content of reactive oxygen species in MCF-7 and Vero cells</a:t>
            </a:r>
            <a:endParaRPr lang="hu-HU" sz="2800" dirty="0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60122054-4BF5-E854-4982-246C01753077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" y="2414016"/>
            <a:ext cx="7470647" cy="40325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45792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A5020B-B9DD-B673-7844-E7CAE9992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4208" y="407757"/>
            <a:ext cx="6885432" cy="1293028"/>
          </a:xfrm>
        </p:spPr>
        <p:txBody>
          <a:bodyPr>
            <a:noAutofit/>
          </a:bodyPr>
          <a:lstStyle/>
          <a:p>
            <a:r>
              <a:rPr lang="en-US" sz="2800" dirty="0"/>
              <a:t>Effect of aqueous extract of Justicia </a:t>
            </a:r>
            <a:r>
              <a:rPr lang="en-US" sz="2800" dirty="0" err="1"/>
              <a:t>secunda</a:t>
            </a:r>
            <a:r>
              <a:rPr lang="en-US" sz="2800" dirty="0"/>
              <a:t> </a:t>
            </a:r>
            <a:r>
              <a:rPr lang="en-US" sz="2800" dirty="0" err="1"/>
              <a:t>Vahl</a:t>
            </a:r>
            <a:r>
              <a:rPr lang="en-US" sz="2800" dirty="0"/>
              <a:t> on mitochondrial membrane potential of MCF-7 and Vero cells</a:t>
            </a:r>
            <a:endParaRPr lang="hu-HU" sz="2800" dirty="0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901F577B-5D6C-5749-9BC7-B0287E4C49E0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7512" y="2103120"/>
            <a:ext cx="7447788" cy="4453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521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F87CED-58F5-5C77-70EC-AF9B4CA0F0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7148" y="864957"/>
            <a:ext cx="6377940" cy="1293028"/>
          </a:xfrm>
        </p:spPr>
        <p:txBody>
          <a:bodyPr/>
          <a:lstStyle/>
          <a:p>
            <a:r>
              <a:rPr lang="es-CO" dirty="0" err="1"/>
              <a:t>It´s</a:t>
            </a:r>
            <a:r>
              <a:rPr lang="es-CO" dirty="0"/>
              <a:t> </a:t>
            </a:r>
            <a:r>
              <a:rPr lang="es-CO" dirty="0" err="1"/>
              <a:t>an</a:t>
            </a:r>
            <a:r>
              <a:rPr lang="es-CO" dirty="0"/>
              <a:t> </a:t>
            </a:r>
            <a:r>
              <a:rPr lang="es-CO" dirty="0" err="1"/>
              <a:t>extract</a:t>
            </a:r>
            <a:endParaRPr lang="hu-HU" dirty="0"/>
          </a:p>
        </p:txBody>
      </p:sp>
      <p:cxnSp>
        <p:nvCxnSpPr>
          <p:cNvPr id="4" name="Conector recto de flecha 3">
            <a:extLst>
              <a:ext uri="{FF2B5EF4-FFF2-40B4-BE49-F238E27FC236}">
                <a16:creationId xmlns:a16="http://schemas.microsoft.com/office/drawing/2014/main" id="{B4E795B9-DDB9-7D4A-F184-065E6F4FCBF3}"/>
              </a:ext>
            </a:extLst>
          </p:cNvPr>
          <p:cNvCxnSpPr/>
          <p:nvPr/>
        </p:nvCxnSpPr>
        <p:spPr>
          <a:xfrm flipH="1">
            <a:off x="2496312" y="2002536"/>
            <a:ext cx="2395728" cy="7498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ector recto de flecha 4">
            <a:extLst>
              <a:ext uri="{FF2B5EF4-FFF2-40B4-BE49-F238E27FC236}">
                <a16:creationId xmlns:a16="http://schemas.microsoft.com/office/drawing/2014/main" id="{17D70B70-1C92-2FFF-3CED-E4DBEE60B8D3}"/>
              </a:ext>
            </a:extLst>
          </p:cNvPr>
          <p:cNvCxnSpPr>
            <a:cxnSpLocks/>
          </p:cNvCxnSpPr>
          <p:nvPr/>
        </p:nvCxnSpPr>
        <p:spPr>
          <a:xfrm>
            <a:off x="5044440" y="2154936"/>
            <a:ext cx="917448" cy="12740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FF5BA784-0055-9CB1-37D0-501328601386}"/>
              </a:ext>
            </a:extLst>
          </p:cNvPr>
          <p:cNvSpPr txBox="1"/>
          <p:nvPr/>
        </p:nvSpPr>
        <p:spPr>
          <a:xfrm>
            <a:off x="594360" y="2905328"/>
            <a:ext cx="33924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TRADITIONAL KNOWLEDGE</a:t>
            </a:r>
          </a:p>
          <a:p>
            <a:endParaRPr lang="es-CO" dirty="0"/>
          </a:p>
          <a:p>
            <a:r>
              <a:rPr lang="es-CO" dirty="0"/>
              <a:t>NAGOYA PROTOCOL</a:t>
            </a:r>
          </a:p>
          <a:p>
            <a:endParaRPr lang="hu-HU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7A2E113-B4E5-02B8-1DBD-2268C6423A1B}"/>
              </a:ext>
            </a:extLst>
          </p:cNvPr>
          <p:cNvSpPr txBox="1"/>
          <p:nvPr/>
        </p:nvSpPr>
        <p:spPr>
          <a:xfrm>
            <a:off x="5257800" y="3840480"/>
            <a:ext cx="32918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MASS SPRECTOMETRY DATA</a:t>
            </a:r>
          </a:p>
          <a:p>
            <a:endParaRPr lang="es-CO" dirty="0"/>
          </a:p>
          <a:p>
            <a:r>
              <a:rPr lang="es-CO"/>
              <a:t>BIOINFORMATICS</a:t>
            </a:r>
          </a:p>
          <a:p>
            <a:endParaRPr lang="es-CO" dirty="0"/>
          </a:p>
          <a:p>
            <a:r>
              <a:rPr lang="es-CO" dirty="0"/>
              <a:t>PHARMA VALUE</a:t>
            </a:r>
            <a:endParaRPr lang="hu-HU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767D8221-787C-7135-3B4E-C862D24010B7}"/>
              </a:ext>
            </a:extLst>
          </p:cNvPr>
          <p:cNvSpPr txBox="1"/>
          <p:nvPr/>
        </p:nvSpPr>
        <p:spPr>
          <a:xfrm>
            <a:off x="594360" y="5788152"/>
            <a:ext cx="802418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PA" dirty="0" err="1">
                <a:latin typeface="Arial" panose="020B0604020202020204" pitchFamily="34" charset="0"/>
                <a:ea typeface="Calibri" panose="020F0502020204030204" pitchFamily="34" charset="0"/>
              </a:rPr>
              <a:t>F</a:t>
            </a:r>
            <a:r>
              <a:rPr lang="es-PA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lavonoids</a:t>
            </a:r>
            <a:r>
              <a:rPr lang="es-PA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es-PA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quinines</a:t>
            </a:r>
            <a:r>
              <a:rPr lang="es-PA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es-PA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alkaloids</a:t>
            </a:r>
            <a:r>
              <a:rPr lang="es-PA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</a:t>
            </a:r>
            <a:r>
              <a:rPr lang="es-PA" sz="12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Verdana" panose="020B0604030504040204" pitchFamily="34" charset="0"/>
              </a:rPr>
              <a:t> </a:t>
            </a:r>
            <a:r>
              <a:rPr lang="es-PA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cumarines</a:t>
            </a:r>
            <a:r>
              <a:rPr lang="es-PA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es-PA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glucosides</a:t>
            </a:r>
            <a:r>
              <a:rPr lang="es-PA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es-PA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phenolic</a:t>
            </a:r>
            <a:r>
              <a:rPr lang="es-PA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s-PA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compounds</a:t>
            </a:r>
            <a:r>
              <a:rPr lang="es-PA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s-PA" dirty="0">
                <a:latin typeface="Arial" panose="020B0604020202020204" pitchFamily="34" charset="0"/>
                <a:ea typeface="Calibri" panose="020F0502020204030204" pitchFamily="34" charset="0"/>
              </a:rPr>
              <a:t>in </a:t>
            </a:r>
            <a:r>
              <a:rPr lang="es-PA" dirty="0" err="1">
                <a:latin typeface="Arial" panose="020B0604020202020204" pitchFamily="34" charset="0"/>
                <a:ea typeface="Calibri" panose="020F0502020204030204" pitchFamily="34" charset="0"/>
              </a:rPr>
              <a:t>the</a:t>
            </a:r>
            <a:r>
              <a:rPr lang="es-PA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s-PA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hydroalcoholic</a:t>
            </a:r>
            <a:r>
              <a:rPr lang="es-PA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s-PA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extract</a:t>
            </a:r>
            <a:r>
              <a:rPr lang="es-PA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es-PA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triterpenes</a:t>
            </a:r>
            <a:r>
              <a:rPr lang="es-PA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es-PA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esteroids</a:t>
            </a:r>
            <a:r>
              <a:rPr lang="es-PA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s-PA" dirty="0">
                <a:latin typeface="Arial" panose="020B0604020202020204" pitchFamily="34" charset="0"/>
                <a:ea typeface="Calibri" panose="020F0502020204030204" pitchFamily="34" charset="0"/>
              </a:rPr>
              <a:t>i</a:t>
            </a:r>
            <a:r>
              <a:rPr lang="es-PA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n </a:t>
            </a:r>
            <a:r>
              <a:rPr lang="es-PA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the</a:t>
            </a:r>
            <a:r>
              <a:rPr lang="es-PA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s-PA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alcoholic</a:t>
            </a:r>
            <a:r>
              <a:rPr lang="es-PA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s-PA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extract</a:t>
            </a:r>
            <a:r>
              <a:rPr lang="es-PA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es-PA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anthocianines</a:t>
            </a:r>
            <a:r>
              <a:rPr lang="es-PA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s-PA" dirty="0">
                <a:latin typeface="Arial" panose="020B0604020202020204" pitchFamily="34" charset="0"/>
                <a:ea typeface="Calibri" panose="020F0502020204030204" pitchFamily="34" charset="0"/>
              </a:rPr>
              <a:t>and </a:t>
            </a:r>
            <a:r>
              <a:rPr lang="es-PA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derivatives </a:t>
            </a:r>
            <a:r>
              <a:rPr lang="es-PA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of</a:t>
            </a:r>
            <a:r>
              <a:rPr lang="es-PA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s-PA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luteoline</a:t>
            </a:r>
            <a:endParaRPr lang="es-PA" sz="18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76392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9D95176B-50B2-FF76-914A-17ABDC294C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099" y="1984248"/>
            <a:ext cx="8755801" cy="3691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2714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6B07F786-4A21-6188-3A8B-C0C4A1D146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920875"/>
            <a:ext cx="8229600" cy="1143000"/>
          </a:xfrm>
        </p:spPr>
        <p:txBody>
          <a:bodyPr/>
          <a:lstStyle/>
          <a:p>
            <a:pPr algn="ctr" eaLnBrk="1" hangingPunct="1"/>
            <a:r>
              <a:rPr lang="en-US" altLang="hu-HU" dirty="0"/>
              <a:t>ICBG</a:t>
            </a:r>
          </a:p>
        </p:txBody>
      </p:sp>
      <p:sp>
        <p:nvSpPr>
          <p:cNvPr id="10243" name="Content Placeholder 20">
            <a:extLst>
              <a:ext uri="{FF2B5EF4-FFF2-40B4-BE49-F238E27FC236}">
                <a16:creationId xmlns:a16="http://schemas.microsoft.com/office/drawing/2014/main" id="{6282A241-BB29-1099-AC64-E5BAB849E3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246438"/>
            <a:ext cx="8229600" cy="4525962"/>
          </a:xfrm>
        </p:spPr>
        <p:txBody>
          <a:bodyPr/>
          <a:lstStyle/>
          <a:p>
            <a:pPr eaLnBrk="1" hangingPunct="1"/>
            <a:r>
              <a:rPr lang="en-US" altLang="hu-HU" dirty="0"/>
              <a:t>International Cooperative Biodiversity Groups (ICBG) projects worldwide</a:t>
            </a:r>
          </a:p>
          <a:p>
            <a:pPr eaLnBrk="1" hangingPunct="1"/>
            <a:r>
              <a:rPr lang="en-US" altLang="hu-HU" dirty="0"/>
              <a:t>Research focus on drug discovery, biodiversity conservation, and sustainable economic growth</a:t>
            </a:r>
          </a:p>
        </p:txBody>
      </p:sp>
      <p:pic>
        <p:nvPicPr>
          <p:cNvPr id="10244" name="Picture 4" descr="ICBG-logo">
            <a:extLst>
              <a:ext uri="{FF2B5EF4-FFF2-40B4-BE49-F238E27FC236}">
                <a16:creationId xmlns:a16="http://schemas.microsoft.com/office/drawing/2014/main" id="{35A49FA9-5B92-B230-672F-AFE89E2B48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473075"/>
            <a:ext cx="1447800" cy="15081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>
            <a:extLst>
              <a:ext uri="{FF2B5EF4-FFF2-40B4-BE49-F238E27FC236}">
                <a16:creationId xmlns:a16="http://schemas.microsoft.com/office/drawing/2014/main" id="{803A7F80-F802-4B21-CBB3-479A81EF6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0300" y="253396"/>
            <a:ext cx="6377940" cy="1293028"/>
          </a:xfrm>
        </p:spPr>
        <p:txBody>
          <a:bodyPr/>
          <a:lstStyle/>
          <a:p>
            <a:pPr eaLnBrk="1" hangingPunct="1"/>
            <a:r>
              <a:rPr lang="en-US" altLang="hu-HU" dirty="0"/>
              <a:t>Background of ICBG-Panama</a:t>
            </a:r>
          </a:p>
        </p:txBody>
      </p:sp>
      <p:sp>
        <p:nvSpPr>
          <p:cNvPr id="11267" name="Content Placeholder 2">
            <a:extLst>
              <a:ext uri="{FF2B5EF4-FFF2-40B4-BE49-F238E27FC236}">
                <a16:creationId xmlns:a16="http://schemas.microsoft.com/office/drawing/2014/main" id="{DC825670-DC37-4630-95F3-0D1AC126E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60" y="1081948"/>
            <a:ext cx="8229600" cy="3678048"/>
          </a:xfrm>
        </p:spPr>
        <p:txBody>
          <a:bodyPr>
            <a:normAutofit fontScale="77500" lnSpcReduction="20000"/>
          </a:bodyPr>
          <a:lstStyle/>
          <a:p>
            <a:pPr eaLnBrk="1" hangingPunct="1">
              <a:lnSpc>
                <a:spcPct val="160000"/>
              </a:lnSpc>
            </a:pPr>
            <a:r>
              <a:rPr lang="en-US" altLang="hu-HU" dirty="0"/>
              <a:t>International Cooperative Biodiversity Groups</a:t>
            </a:r>
          </a:p>
          <a:p>
            <a:pPr eaLnBrk="1" hangingPunct="1">
              <a:lnSpc>
                <a:spcPct val="160000"/>
              </a:lnSpc>
            </a:pPr>
            <a:r>
              <a:rPr lang="en-US" altLang="hu-HU" dirty="0"/>
              <a:t>Drs. Tom </a:t>
            </a:r>
            <a:r>
              <a:rPr lang="en-US" altLang="hu-HU" dirty="0" err="1"/>
              <a:t>Kursar</a:t>
            </a:r>
            <a:r>
              <a:rPr lang="en-US" altLang="hu-HU" dirty="0"/>
              <a:t> and Phylis Coley 1998</a:t>
            </a:r>
          </a:p>
          <a:p>
            <a:pPr eaLnBrk="1" hangingPunct="1">
              <a:lnSpc>
                <a:spcPct val="160000"/>
              </a:lnSpc>
              <a:spcAft>
                <a:spcPts val="600"/>
              </a:spcAft>
            </a:pPr>
            <a:r>
              <a:rPr lang="en-US" altLang="hu-HU" dirty="0"/>
              <a:t>Funded by NIH (administered by Fogarty International Center (Flora Katz)), NSF and USDA</a:t>
            </a:r>
          </a:p>
          <a:p>
            <a:pPr eaLnBrk="1" hangingPunct="1"/>
            <a:endParaRPr lang="en-US" altLang="hu-HU" dirty="0"/>
          </a:p>
          <a:p>
            <a:pPr eaLnBrk="1" hangingPunct="1"/>
            <a:endParaRPr lang="en-US" altLang="hu-HU" dirty="0"/>
          </a:p>
          <a:p>
            <a:pPr eaLnBrk="1" hangingPunct="1"/>
            <a:endParaRPr lang="en-US" altLang="hu-HU" dirty="0"/>
          </a:p>
          <a:p>
            <a:pPr eaLnBrk="1" hangingPunct="1"/>
            <a:endParaRPr lang="en-US" altLang="hu-HU" dirty="0"/>
          </a:p>
          <a:p>
            <a:pPr eaLnBrk="1" hangingPunct="1"/>
            <a:r>
              <a:rPr lang="en-US" altLang="hu-HU" dirty="0"/>
              <a:t>15 years of successful performance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hu-HU" dirty="0"/>
          </a:p>
        </p:txBody>
      </p:sp>
      <p:grpSp>
        <p:nvGrpSpPr>
          <p:cNvPr id="11268" name="Group 22544">
            <a:extLst>
              <a:ext uri="{FF2B5EF4-FFF2-40B4-BE49-F238E27FC236}">
                <a16:creationId xmlns:a16="http://schemas.microsoft.com/office/drawing/2014/main" id="{853F7BCA-C345-643E-DF0E-7D6AF82187C8}"/>
              </a:ext>
            </a:extLst>
          </p:cNvPr>
          <p:cNvGrpSpPr>
            <a:grpSpLocks/>
          </p:cNvGrpSpPr>
          <p:nvPr/>
        </p:nvGrpSpPr>
        <p:grpSpPr bwMode="auto">
          <a:xfrm>
            <a:off x="3166999" y="2959609"/>
            <a:ext cx="3806825" cy="990600"/>
            <a:chOff x="22203" y="18714"/>
            <a:chExt cx="4428" cy="1152"/>
          </a:xfrm>
        </p:grpSpPr>
        <p:pic>
          <p:nvPicPr>
            <p:cNvPr id="11270" name="Picture 22514" descr="NIHlogo">
              <a:extLst>
                <a:ext uri="{FF2B5EF4-FFF2-40B4-BE49-F238E27FC236}">
                  <a16:creationId xmlns:a16="http://schemas.microsoft.com/office/drawing/2014/main" id="{47E87611-E0AF-BEBA-E110-750D850FE3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203" y="18714"/>
              <a:ext cx="1152" cy="115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271" name="Picture 22515" descr="NSFlogo">
              <a:extLst>
                <a:ext uri="{FF2B5EF4-FFF2-40B4-BE49-F238E27FC236}">
                  <a16:creationId xmlns:a16="http://schemas.microsoft.com/office/drawing/2014/main" id="{81D1EC6C-CD87-B265-E7F9-31EAF63B11A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856" y="18714"/>
              <a:ext cx="1152" cy="115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272" name="Picture 22518">
              <a:extLst>
                <a:ext uri="{FF2B5EF4-FFF2-40B4-BE49-F238E27FC236}">
                  <a16:creationId xmlns:a16="http://schemas.microsoft.com/office/drawing/2014/main" id="{AE2891B8-50E6-8157-08AF-642B7850CB6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479" y="18898"/>
              <a:ext cx="1152" cy="791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1269" name="Picture 1">
            <a:extLst>
              <a:ext uri="{FF2B5EF4-FFF2-40B4-BE49-F238E27FC236}">
                <a16:creationId xmlns:a16="http://schemas.microsoft.com/office/drawing/2014/main" id="{2F6CBC1C-18E7-6B82-3CC6-84A49EEBC5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703" y="2959609"/>
            <a:ext cx="990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2" descr="UP.jpg                                                         00082A36&#10;Uno OS 9 &amp; 10                  ABA78158:">
            <a:extLst>
              <a:ext uri="{FF2B5EF4-FFF2-40B4-BE49-F238E27FC236}">
                <a16:creationId xmlns:a16="http://schemas.microsoft.com/office/drawing/2014/main" id="{F06B5FFD-7D4D-6285-CA26-24D40EB10D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5340" y="4759996"/>
            <a:ext cx="1431682" cy="1475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8">
            <a:extLst>
              <a:ext uri="{FF2B5EF4-FFF2-40B4-BE49-F238E27FC236}">
                <a16:creationId xmlns:a16="http://schemas.microsoft.com/office/drawing/2014/main" id="{BA5E198A-519D-7FC7-FD45-2633C5ED5BD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452230" y="4759996"/>
            <a:ext cx="1748433" cy="1533926"/>
            <a:chOff x="1104" y="2883"/>
            <a:chExt cx="1584" cy="1389"/>
          </a:xfrm>
        </p:grpSpPr>
        <p:pic>
          <p:nvPicPr>
            <p:cNvPr id="4" name="Picture 9">
              <a:extLst>
                <a:ext uri="{FF2B5EF4-FFF2-40B4-BE49-F238E27FC236}">
                  <a16:creationId xmlns:a16="http://schemas.microsoft.com/office/drawing/2014/main" id="{B21E84D0-A082-985E-C1E6-5E9687CAD3F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4" y="3924"/>
              <a:ext cx="1584" cy="3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0">
              <a:extLst>
                <a:ext uri="{FF2B5EF4-FFF2-40B4-BE49-F238E27FC236}">
                  <a16:creationId xmlns:a16="http://schemas.microsoft.com/office/drawing/2014/main" id="{EFD248C9-EEB0-05D3-0699-129D4AC9D4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92" y="2883"/>
              <a:ext cx="979" cy="10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9" name="Picture 12" descr="UP.jpg                                                         00082A36&#10;Uno OS 9 &amp; 10                  ABA78158:">
            <a:extLst>
              <a:ext uri="{FF2B5EF4-FFF2-40B4-BE49-F238E27FC236}">
                <a16:creationId xmlns:a16="http://schemas.microsoft.com/office/drawing/2014/main" id="{580BB37F-52DB-812E-5418-313C931D51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304800"/>
            <a:ext cx="12573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Group 11">
            <a:extLst>
              <a:ext uri="{FF2B5EF4-FFF2-40B4-BE49-F238E27FC236}">
                <a16:creationId xmlns:a16="http://schemas.microsoft.com/office/drawing/2014/main" id="{9BD38588-6DDD-B794-E2EE-0DB0CD25C03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113815" y="4642991"/>
            <a:ext cx="1331460" cy="1674598"/>
            <a:chOff x="2928" y="2872"/>
            <a:chExt cx="1152" cy="1448"/>
          </a:xfrm>
        </p:grpSpPr>
        <p:pic>
          <p:nvPicPr>
            <p:cNvPr id="14" name="Picture 12" descr="smithsonian_dc">
              <a:extLst>
                <a:ext uri="{FF2B5EF4-FFF2-40B4-BE49-F238E27FC236}">
                  <a16:creationId xmlns:a16="http://schemas.microsoft.com/office/drawing/2014/main" id="{7373E257-CC7E-0170-A45E-4066608B813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8" y="3851"/>
              <a:ext cx="1152" cy="46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13" descr="smithsonian_dc">
              <a:extLst>
                <a:ext uri="{FF2B5EF4-FFF2-40B4-BE49-F238E27FC236}">
                  <a16:creationId xmlns:a16="http://schemas.microsoft.com/office/drawing/2014/main" id="{32BE5B21-2767-A599-C7E2-94DD83FD6DB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3" y="2872"/>
              <a:ext cx="979" cy="10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AC62504-2d">
            <a:extLst>
              <a:ext uri="{FF2B5EF4-FFF2-40B4-BE49-F238E27FC236}">
                <a16:creationId xmlns:a16="http://schemas.microsoft.com/office/drawing/2014/main" id="{9278891D-2775-69F3-075B-E1C2257355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37879" y="2734712"/>
            <a:ext cx="4810045" cy="34031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6" name="Picture 7">
            <a:extLst>
              <a:ext uri="{FF2B5EF4-FFF2-40B4-BE49-F238E27FC236}">
                <a16:creationId xmlns:a16="http://schemas.microsoft.com/office/drawing/2014/main" id="{1E4C5C56-E81C-B3E4-AE39-7DE3D4C8D1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1" t="4375" r="5534" b="5250"/>
          <a:stretch/>
        </p:blipFill>
        <p:spPr bwMode="auto">
          <a:xfrm>
            <a:off x="393192" y="2734712"/>
            <a:ext cx="3346704" cy="34031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3">
            <a:extLst>
              <a:ext uri="{FF2B5EF4-FFF2-40B4-BE49-F238E27FC236}">
                <a16:creationId xmlns:a16="http://schemas.microsoft.com/office/drawing/2014/main" id="{DA70047C-63D9-18C9-59CB-4C054D6FF90E}"/>
              </a:ext>
            </a:extLst>
          </p:cNvPr>
          <p:cNvSpPr txBox="1">
            <a:spLocks/>
          </p:cNvSpPr>
          <p:nvPr/>
        </p:nvSpPr>
        <p:spPr>
          <a:xfrm>
            <a:off x="304800" y="886968"/>
            <a:ext cx="8534400" cy="1371600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  <a:effectLst>
            <a:softEdge rad="127000"/>
          </a:effectLst>
        </p:spPr>
        <p:txBody>
          <a:bodyPr/>
          <a:lstStyle/>
          <a:p>
            <a:pPr algn="ctr" eaLnBrk="1" hangingPunct="1">
              <a:defRPr/>
            </a:pPr>
            <a:r>
              <a:rPr lang="en-US" sz="2400" b="1" dirty="0" err="1">
                <a:ea typeface="MS PGothic" pitchFamily="34" charset="-128"/>
              </a:rPr>
              <a:t>Coibamide</a:t>
            </a:r>
            <a:r>
              <a:rPr lang="en-US" sz="2400" b="1" dirty="0">
                <a:ea typeface="MS PGothic" pitchFamily="34" charset="-128"/>
              </a:rPr>
              <a:t> A</a:t>
            </a:r>
            <a:r>
              <a:rPr lang="en-US" sz="2400" dirty="0">
                <a:ea typeface="MS PGothic" pitchFamily="34" charset="-128"/>
              </a:rPr>
              <a:t>, </a:t>
            </a:r>
            <a:r>
              <a:rPr lang="en-US" sz="2400" b="1" dirty="0">
                <a:ea typeface="MS PGothic" pitchFamily="34" charset="-128"/>
              </a:rPr>
              <a:t>a natural anticancer product from </a:t>
            </a:r>
            <a:r>
              <a:rPr lang="en-US" sz="2400" b="1" dirty="0" err="1">
                <a:ea typeface="MS PGothic" pitchFamily="34" charset="-128"/>
              </a:rPr>
              <a:t>cianobacteria</a:t>
            </a:r>
            <a:r>
              <a:rPr lang="en-US" sz="2400" b="1" dirty="0">
                <a:ea typeface="MS PGothic" pitchFamily="34" charset="-128"/>
              </a:rPr>
              <a:t> from </a:t>
            </a:r>
            <a:r>
              <a:rPr lang="en-US" sz="2400" b="1" dirty="0" err="1">
                <a:ea typeface="MS PGothic" pitchFamily="34" charset="-128"/>
              </a:rPr>
              <a:t>Coiba</a:t>
            </a:r>
            <a:r>
              <a:rPr lang="en-US" sz="2400" b="1" dirty="0">
                <a:ea typeface="MS PGothic" pitchFamily="34" charset="-128"/>
              </a:rPr>
              <a:t> island, Panama</a:t>
            </a:r>
          </a:p>
          <a:p>
            <a:pPr algn="ctr" eaLnBrk="1" hangingPunct="1">
              <a:defRPr/>
            </a:pPr>
            <a:r>
              <a:rPr lang="en-US" sz="2400" b="1" dirty="0">
                <a:ea typeface="MS PGothic" pitchFamily="34" charset="-128"/>
              </a:rPr>
              <a:t> Kerry </a:t>
            </a:r>
            <a:r>
              <a:rPr lang="en-US" sz="2400" b="1" dirty="0" err="1">
                <a:ea typeface="MS PGothic" pitchFamily="34" charset="-128"/>
              </a:rPr>
              <a:t>McPhail</a:t>
            </a:r>
            <a:r>
              <a:rPr lang="en-US" sz="2400" b="1" dirty="0">
                <a:ea typeface="MS PGothic" pitchFamily="34" charset="-128"/>
              </a:rPr>
              <a:t> (Oregon State University)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B7729C0-B018-F659-2ED0-09C15EA291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3719" y="0"/>
            <a:ext cx="4070281" cy="68580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ED514511-6C02-3AC2-AB3E-B568CA3C05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3771" y="1239774"/>
            <a:ext cx="5143500" cy="38481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1AD987DC-725F-6007-C5AB-5732DAEE24EA}"/>
              </a:ext>
            </a:extLst>
          </p:cNvPr>
          <p:cNvSpPr txBox="1"/>
          <p:nvPr/>
        </p:nvSpPr>
        <p:spPr>
          <a:xfrm>
            <a:off x="301151" y="5454503"/>
            <a:ext cx="470458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The four main regions of its distribution are Malaysia and Indonesia, Brazil, tropical Africa and Central America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9792099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EC5F5B14-1758-11E7-3930-F05A6ABCC7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00" t="22000" r="38126" b="19000"/>
          <a:stretch>
            <a:fillRect/>
          </a:stretch>
        </p:blipFill>
        <p:spPr bwMode="auto">
          <a:xfrm>
            <a:off x="5943600" y="1676400"/>
            <a:ext cx="2971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>
            <a:extLst>
              <a:ext uri="{FF2B5EF4-FFF2-40B4-BE49-F238E27FC236}">
                <a16:creationId xmlns:a16="http://schemas.microsoft.com/office/drawing/2014/main" id="{9BD0FFC6-6CD7-D910-BEE2-EF26E0B166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26" t="22000" r="37500" b="53000"/>
          <a:stretch>
            <a:fillRect/>
          </a:stretch>
        </p:blipFill>
        <p:spPr bwMode="auto">
          <a:xfrm>
            <a:off x="0" y="2362200"/>
            <a:ext cx="59436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ítulo 1">
            <a:extLst>
              <a:ext uri="{FF2B5EF4-FFF2-40B4-BE49-F238E27FC236}">
                <a16:creationId xmlns:a16="http://schemas.microsoft.com/office/drawing/2014/main" id="{3054A1D7-D898-6A97-7E48-319E669959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1100" y="1219200"/>
            <a:ext cx="3581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CO" altLang="hu-HU" sz="4400" dirty="0" err="1"/>
              <a:t>Coibamide</a:t>
            </a:r>
            <a:r>
              <a:rPr lang="es-CO" altLang="hu-HU" sz="4400" dirty="0"/>
              <a:t> A</a:t>
            </a:r>
            <a:endParaRPr lang="hu-HU" altLang="hu-HU" sz="44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87DDE727-37D7-1DD6-F2D6-754DFF8420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1" t="25000" r="21875" b="23000"/>
          <a:stretch>
            <a:fillRect/>
          </a:stretch>
        </p:blipFill>
        <p:spPr bwMode="auto">
          <a:xfrm>
            <a:off x="990600" y="1295400"/>
            <a:ext cx="678180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image15.png" descr="1.png">
            <a:extLst>
              <a:ext uri="{FF2B5EF4-FFF2-40B4-BE49-F238E27FC236}">
                <a16:creationId xmlns:a16="http://schemas.microsoft.com/office/drawing/2014/main" id="{F62D2689-B5C4-3499-AE4C-01C01EC563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89" b="1508"/>
          <a:stretch>
            <a:fillRect/>
          </a:stretch>
        </p:blipFill>
        <p:spPr bwMode="auto">
          <a:xfrm>
            <a:off x="74613" y="1447800"/>
            <a:ext cx="8853487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>
            <a:extLst>
              <a:ext uri="{FF2B5EF4-FFF2-40B4-BE49-F238E27FC236}">
                <a16:creationId xmlns:a16="http://schemas.microsoft.com/office/drawing/2014/main" id="{7EA9F696-2244-0DE5-90ED-57BBA49D85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26" t="24136" r="37500" b="53000"/>
          <a:stretch>
            <a:fillRect/>
          </a:stretch>
        </p:blipFill>
        <p:spPr bwMode="auto">
          <a:xfrm>
            <a:off x="1524000" y="76200"/>
            <a:ext cx="3640138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12FA619-FB7C-812D-C053-63FDD058D2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624" y="749808"/>
            <a:ext cx="8238756" cy="4644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301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Imagen 2">
            <a:extLst>
              <a:ext uri="{FF2B5EF4-FFF2-40B4-BE49-F238E27FC236}">
                <a16:creationId xmlns:a16="http://schemas.microsoft.com/office/drawing/2014/main" id="{D5DADEF7-EC45-27FB-B7E8-394426C92E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9763"/>
            <a:ext cx="9144000" cy="557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Imagen 2">
            <a:extLst>
              <a:ext uri="{FF2B5EF4-FFF2-40B4-BE49-F238E27FC236}">
                <a16:creationId xmlns:a16="http://schemas.microsoft.com/office/drawing/2014/main" id="{DF0E7D7A-8E44-786E-C0C7-291515237F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3575"/>
            <a:ext cx="9144000" cy="553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>
            <a:extLst>
              <a:ext uri="{FF2B5EF4-FFF2-40B4-BE49-F238E27FC236}">
                <a16:creationId xmlns:a16="http://schemas.microsoft.com/office/drawing/2014/main" id="{48F6BDE5-51B3-1642-AED6-A64C603601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921669"/>
            <a:ext cx="3140075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>
            <a:extLst>
              <a:ext uri="{FF2B5EF4-FFF2-40B4-BE49-F238E27FC236}">
                <a16:creationId xmlns:a16="http://schemas.microsoft.com/office/drawing/2014/main" id="{DC82DB8A-39A0-1D34-0E51-E71B192F5D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581400"/>
            <a:ext cx="5791200" cy="3249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1268" name="Group 8">
            <a:extLst>
              <a:ext uri="{FF2B5EF4-FFF2-40B4-BE49-F238E27FC236}">
                <a16:creationId xmlns:a16="http://schemas.microsoft.com/office/drawing/2014/main" id="{632179CA-632E-E0A8-04B4-3AF79AC94AF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405981" y="490537"/>
            <a:ext cx="2332038" cy="2046288"/>
            <a:chOff x="1104" y="2883"/>
            <a:chExt cx="1584" cy="1389"/>
          </a:xfrm>
        </p:grpSpPr>
        <p:pic>
          <p:nvPicPr>
            <p:cNvPr id="11272" name="Picture 9">
              <a:extLst>
                <a:ext uri="{FF2B5EF4-FFF2-40B4-BE49-F238E27FC236}">
                  <a16:creationId xmlns:a16="http://schemas.microsoft.com/office/drawing/2014/main" id="{ACBA7032-2CCE-F927-6D43-E32B9A3CDAB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4" y="3924"/>
              <a:ext cx="1584" cy="3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73" name="Picture 10">
              <a:extLst>
                <a:ext uri="{FF2B5EF4-FFF2-40B4-BE49-F238E27FC236}">
                  <a16:creationId xmlns:a16="http://schemas.microsoft.com/office/drawing/2014/main" id="{63939CDF-3EF6-42A3-0E25-3268D29F64F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92" y="2883"/>
              <a:ext cx="979" cy="10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1270" name="Picture 7">
            <a:extLst>
              <a:ext uri="{FF2B5EF4-FFF2-40B4-BE49-F238E27FC236}">
                <a16:creationId xmlns:a16="http://schemas.microsoft.com/office/drawing/2014/main" id="{F4D23398-D676-64A7-9408-DC5D068370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60400"/>
            <a:ext cx="1909763" cy="703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1" name="Picture 3" descr="C:\Documents and Settings\Administrator\Desktop\Adriamycine and malaria\APANAC 2012\Proyecto coco\Logo-sencillo ancon.tif">
            <a:extLst>
              <a:ext uri="{FF2B5EF4-FFF2-40B4-BE49-F238E27FC236}">
                <a16:creationId xmlns:a16="http://schemas.microsoft.com/office/drawing/2014/main" id="{D7B2E3A2-5043-F60A-A095-1D2DF20452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3480" y="2623343"/>
            <a:ext cx="3886200" cy="87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A097D9A2-E2B5-1211-660E-F9F8CF39190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67993" y="572950"/>
            <a:ext cx="1339421" cy="1330998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8BCB3F9-8EA8-5B20-28D1-8DE3E8D8F925}"/>
              </a:ext>
            </a:extLst>
          </p:cNvPr>
          <p:cNvSpPr txBox="1"/>
          <p:nvPr/>
        </p:nvSpPr>
        <p:spPr>
          <a:xfrm>
            <a:off x="6007608" y="1921669"/>
            <a:ext cx="3060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/>
              <a:t>INDIGENA BIODIVERSITY </a:t>
            </a:r>
            <a:r>
              <a:rPr lang="es-CO" dirty="0" err="1"/>
              <a:t>Ltd</a:t>
            </a:r>
            <a:endParaRPr lang="hu-H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>
            <a:extLst>
              <a:ext uri="{FF2B5EF4-FFF2-40B4-BE49-F238E27FC236}">
                <a16:creationId xmlns:a16="http://schemas.microsoft.com/office/drawing/2014/main" id="{F20DF8F1-AD76-48DA-27C4-0CBBFC649D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-6587"/>
            <a:ext cx="91503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Rectángulo">
            <a:extLst>
              <a:ext uri="{FF2B5EF4-FFF2-40B4-BE49-F238E27FC236}">
                <a16:creationId xmlns:a16="http://schemas.microsoft.com/office/drawing/2014/main" id="{01B2B19C-B8C7-F3E4-3EFB-452CC17726E3}"/>
              </a:ext>
            </a:extLst>
          </p:cNvPr>
          <p:cNvSpPr/>
          <p:nvPr/>
        </p:nvSpPr>
        <p:spPr>
          <a:xfrm>
            <a:off x="304800" y="3962400"/>
            <a:ext cx="8317992" cy="1569660"/>
          </a:xfrm>
          <a:prstGeom prst="rect">
            <a:avLst/>
          </a:prstGeom>
          <a:solidFill>
            <a:schemeClr val="accent3">
              <a:alpha val="56000"/>
            </a:schemeClr>
          </a:solidFill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solidFill>
                  <a:schemeClr val="bg1"/>
                </a:solidFill>
                <a:latin typeface="+mn-lt"/>
                <a:cs typeface="+mn-cs"/>
              </a:rPr>
              <a:t>ALIANZAS PARA IMPULSAR LA BIOPROSPECCIÓN y EL DESCUBRIMIENTO DE DROGAS</a:t>
            </a:r>
            <a:endParaRPr lang="en-US" sz="3200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10245" name="7 CuadroTexto">
            <a:extLst>
              <a:ext uri="{FF2B5EF4-FFF2-40B4-BE49-F238E27FC236}">
                <a16:creationId xmlns:a16="http://schemas.microsoft.com/office/drawing/2014/main" id="{CA744176-1CF4-EEE2-16C8-20FA5BDCAE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5588000"/>
            <a:ext cx="4786313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PA" altLang="en-US" b="1">
                <a:solidFill>
                  <a:schemeClr val="bg1"/>
                </a:solidFill>
              </a:rPr>
              <a:t>Carmenza Spadafora, Ph.D.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PA" altLang="en-US" b="1">
                <a:solidFill>
                  <a:schemeClr val="bg1"/>
                </a:solidFill>
              </a:rPr>
              <a:t>Jyly 16</a:t>
            </a:r>
            <a:r>
              <a:rPr lang="es-PA" altLang="en-US" sz="1800" b="1">
                <a:solidFill>
                  <a:schemeClr val="bg1"/>
                </a:solidFill>
              </a:rPr>
              <a:t>th</a:t>
            </a:r>
            <a:r>
              <a:rPr lang="es-PA" altLang="en-US" b="1">
                <a:solidFill>
                  <a:schemeClr val="bg1"/>
                </a:solidFill>
              </a:rPr>
              <a:t>, 2020</a:t>
            </a:r>
            <a:endParaRPr lang="en-US" altLang="en-US" b="1">
              <a:solidFill>
                <a:schemeClr val="bg1"/>
              </a:solidFill>
            </a:endParaRPr>
          </a:p>
        </p:txBody>
      </p:sp>
      <p:pic>
        <p:nvPicPr>
          <p:cNvPr id="10248" name="Picture 10" descr="Ancon Logo - ANCON (National Association for the Conservation of Nature ...">
            <a:extLst>
              <a:ext uri="{FF2B5EF4-FFF2-40B4-BE49-F238E27FC236}">
                <a16:creationId xmlns:a16="http://schemas.microsoft.com/office/drawing/2014/main" id="{66F1B6DB-0521-1FEC-FBDC-0B35C906FC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0758" y="2743200"/>
            <a:ext cx="993211" cy="118719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D3CF9921-741C-9E33-7CD4-F66DB248BA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62" t="1" r="37034" b="44363"/>
          <a:stretch/>
        </p:blipFill>
        <p:spPr bwMode="auto">
          <a:xfrm>
            <a:off x="3955416" y="2743200"/>
            <a:ext cx="1025228" cy="1079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8FEA8650-B1E5-77C1-4585-5D6964BDFF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32" y="2807208"/>
            <a:ext cx="1022186" cy="1015758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C841B760-1D7D-D085-2312-46F490F23063}"/>
              </a:ext>
            </a:extLst>
          </p:cNvPr>
          <p:cNvSpPr txBox="1"/>
          <p:nvPr/>
        </p:nvSpPr>
        <p:spPr>
          <a:xfrm>
            <a:off x="987552" y="411480"/>
            <a:ext cx="236829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CO" b="1" dirty="0">
                <a:solidFill>
                  <a:schemeClr val="accent3"/>
                </a:solidFill>
              </a:rPr>
              <a:t>OXFORD BIOTRANS</a:t>
            </a:r>
            <a:endParaRPr lang="hu-HU" b="1" dirty="0">
              <a:solidFill>
                <a:schemeClr val="accent3"/>
              </a:solidFill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4C3AEB87-BB43-0A9D-E986-CD55890E0C95}"/>
              </a:ext>
            </a:extLst>
          </p:cNvPr>
          <p:cNvSpPr txBox="1"/>
          <p:nvPr/>
        </p:nvSpPr>
        <p:spPr>
          <a:xfrm>
            <a:off x="987552" y="924138"/>
            <a:ext cx="277977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CO" b="1" dirty="0">
                <a:solidFill>
                  <a:schemeClr val="accent3"/>
                </a:solidFill>
              </a:rPr>
              <a:t>COSTWOLD PERFUMERY</a:t>
            </a:r>
            <a:endParaRPr lang="hu-HU" b="1" dirty="0">
              <a:solidFill>
                <a:schemeClr val="accent3"/>
              </a:solidFill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0FAEA6A2-85B2-1788-B988-E9923071EBEE}"/>
              </a:ext>
            </a:extLst>
          </p:cNvPr>
          <p:cNvSpPr txBox="1"/>
          <p:nvPr/>
        </p:nvSpPr>
        <p:spPr>
          <a:xfrm>
            <a:off x="987552" y="1436796"/>
            <a:ext cx="318211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CO" b="1" dirty="0">
                <a:solidFill>
                  <a:schemeClr val="accent3"/>
                </a:solidFill>
              </a:rPr>
              <a:t>BIOPHARM ENTERPRISES LTD</a:t>
            </a:r>
            <a:endParaRPr lang="hu-HU" b="1" dirty="0">
              <a:solidFill>
                <a:schemeClr val="accent3"/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0644DABF-EE72-BA0C-11AC-D8D890BC663F}"/>
              </a:ext>
            </a:extLst>
          </p:cNvPr>
          <p:cNvSpPr txBox="1"/>
          <p:nvPr/>
        </p:nvSpPr>
        <p:spPr>
          <a:xfrm>
            <a:off x="987552" y="1949455"/>
            <a:ext cx="358444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CO" b="1" dirty="0">
                <a:solidFill>
                  <a:schemeClr val="accent3"/>
                </a:solidFill>
              </a:rPr>
              <a:t>UNIVERSITY COLLEGE LONDON</a:t>
            </a:r>
            <a:endParaRPr lang="hu-HU" b="1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BA8124A-BBD3-781D-E1C4-DF470EA6B956}"/>
              </a:ext>
            </a:extLst>
          </p:cNvPr>
          <p:cNvSpPr txBox="1"/>
          <p:nvPr/>
        </p:nvSpPr>
        <p:spPr>
          <a:xfrm>
            <a:off x="118872" y="274320"/>
            <a:ext cx="780897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dirty="0"/>
              <a:t>THANKS</a:t>
            </a:r>
          </a:p>
          <a:p>
            <a:endParaRPr lang="es-CO" dirty="0"/>
          </a:p>
          <a:p>
            <a:r>
              <a:rPr lang="es-CO" dirty="0"/>
              <a:t>Lorena Coronado, </a:t>
            </a:r>
            <a:r>
              <a:rPr lang="es-CO" dirty="0" err="1"/>
              <a:t>Ph.D</a:t>
            </a:r>
            <a:endParaRPr lang="es-CO" dirty="0"/>
          </a:p>
          <a:p>
            <a:endParaRPr lang="es-CO" dirty="0"/>
          </a:p>
          <a:p>
            <a:r>
              <a:rPr lang="es-CO" dirty="0"/>
              <a:t>Sara Rosero, </a:t>
            </a:r>
            <a:r>
              <a:rPr lang="es-CO" dirty="0" err="1"/>
              <a:t>Ph.D</a:t>
            </a:r>
            <a:r>
              <a:rPr lang="es-CO" dirty="0"/>
              <a:t>.                              </a:t>
            </a:r>
            <a:r>
              <a:rPr lang="es-CO" dirty="0" err="1"/>
              <a:t>The</a:t>
            </a:r>
            <a:r>
              <a:rPr lang="es-CO" dirty="0"/>
              <a:t> Spadafora </a:t>
            </a:r>
            <a:r>
              <a:rPr lang="es-CO" dirty="0" err="1"/>
              <a:t>Lab</a:t>
            </a:r>
            <a:endParaRPr lang="es-CO" dirty="0"/>
          </a:p>
          <a:p>
            <a:endParaRPr lang="es-CO" dirty="0"/>
          </a:p>
          <a:p>
            <a:r>
              <a:rPr lang="es-CO" dirty="0"/>
              <a:t>Doriana Dorta, BS</a:t>
            </a:r>
          </a:p>
          <a:p>
            <a:endParaRPr lang="es-CO" dirty="0"/>
          </a:p>
          <a:p>
            <a:r>
              <a:rPr lang="es-CO" dirty="0"/>
              <a:t>Michelle Ng, BS            </a:t>
            </a:r>
            <a:r>
              <a:rPr lang="es-CO" dirty="0" err="1"/>
              <a:t>All</a:t>
            </a:r>
            <a:r>
              <a:rPr lang="es-CO" dirty="0"/>
              <a:t> </a:t>
            </a:r>
            <a:r>
              <a:rPr lang="es-CO" dirty="0" err="1"/>
              <a:t>the</a:t>
            </a:r>
            <a:r>
              <a:rPr lang="es-CO" dirty="0"/>
              <a:t> Spadafora </a:t>
            </a:r>
            <a:r>
              <a:rPr lang="es-CO" dirty="0" err="1"/>
              <a:t>Group</a:t>
            </a:r>
            <a:r>
              <a:rPr lang="es-CO" dirty="0"/>
              <a:t> at INDICASAT AIP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858566E-7D30-44EC-5FB3-C923754838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8297" y="1973580"/>
            <a:ext cx="6656831" cy="406146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FE97CAF1-F7B4-21C0-B2E4-DF8C0B90F23C}"/>
              </a:ext>
            </a:extLst>
          </p:cNvPr>
          <p:cNvSpPr txBox="1"/>
          <p:nvPr/>
        </p:nvSpPr>
        <p:spPr>
          <a:xfrm>
            <a:off x="5367528" y="274320"/>
            <a:ext cx="35670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>
                <a:hlinkClick r:id="rId3"/>
              </a:rPr>
              <a:t>www.carmenzaspadafora.net</a:t>
            </a:r>
            <a:endParaRPr lang="es-CO" dirty="0"/>
          </a:p>
          <a:p>
            <a:r>
              <a:rPr lang="es-CO" dirty="0" err="1"/>
              <a:t>cspadafora</a:t>
            </a:r>
            <a:r>
              <a:rPr lang="en-US" dirty="0"/>
              <a:t>@indicasat.org.pa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7372212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Marcador de contenido 4">
            <a:extLst>
              <a:ext uri="{FF2B5EF4-FFF2-40B4-BE49-F238E27FC236}">
                <a16:creationId xmlns:a16="http://schemas.microsoft.com/office/drawing/2014/main" id="{9A3518BC-34A6-0DA5-D70A-B2973BAA115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3806924"/>
              </p:ext>
            </p:extLst>
          </p:nvPr>
        </p:nvGraphicFramePr>
        <p:xfrm>
          <a:off x="1024128" y="905256"/>
          <a:ext cx="7699247" cy="2962985"/>
        </p:xfrm>
        <a:graphic>
          <a:graphicData uri="http://schemas.openxmlformats.org/drawingml/2006/table">
            <a:tbl>
              <a:tblPr firstRow="1" firstCol="1" bandRow="1"/>
              <a:tblGrid>
                <a:gridCol w="3788941">
                  <a:extLst>
                    <a:ext uri="{9D8B030D-6E8A-4147-A177-3AD203B41FA5}">
                      <a16:colId xmlns:a16="http://schemas.microsoft.com/office/drawing/2014/main" val="1489930341"/>
                    </a:ext>
                  </a:extLst>
                </a:gridCol>
                <a:gridCol w="3910306">
                  <a:extLst>
                    <a:ext uri="{9D8B030D-6E8A-4147-A177-3AD203B41FA5}">
                      <a16:colId xmlns:a16="http://schemas.microsoft.com/office/drawing/2014/main" val="2669854657"/>
                    </a:ext>
                  </a:extLst>
                </a:gridCol>
              </a:tblGrid>
              <a:tr h="40031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A" sz="2000" b="1" dirty="0">
                          <a:solidFill>
                            <a:srgbClr val="FFFFFF"/>
                          </a:solidFill>
                          <a:effectLst/>
                          <a:highlight>
                            <a:srgbClr val="70AD47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Reino </a:t>
                      </a:r>
                      <a:endParaRPr lang="hu-HU" sz="2000" dirty="0">
                        <a:effectLst/>
                        <a:highlight>
                          <a:srgbClr val="70AD47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A" sz="2000" b="1" i="1" dirty="0" err="1">
                          <a:solidFill>
                            <a:srgbClr val="FFFFFF"/>
                          </a:solidFill>
                          <a:effectLst/>
                          <a:highlight>
                            <a:srgbClr val="70AD47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Plantae</a:t>
                      </a:r>
                      <a:endParaRPr lang="hu-HU" sz="2000" dirty="0">
                        <a:effectLst/>
                        <a:highlight>
                          <a:srgbClr val="70AD47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6189196"/>
                  </a:ext>
                </a:extLst>
              </a:tr>
              <a:tr h="40031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A" sz="20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E2EFD9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Filo</a:t>
                      </a:r>
                      <a:endParaRPr lang="hu-HU" sz="2000" dirty="0">
                        <a:effectLst/>
                        <a:highlight>
                          <a:srgbClr val="E2EFD9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A" sz="2000" i="1">
                          <a:solidFill>
                            <a:srgbClr val="000000"/>
                          </a:solidFill>
                          <a:effectLst/>
                          <a:highlight>
                            <a:srgbClr val="E2EFD9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Traqueofita</a:t>
                      </a:r>
                      <a:endParaRPr lang="hu-HU" sz="2000">
                        <a:effectLst/>
                        <a:highlight>
                          <a:srgbClr val="E2EFD9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1638720"/>
                  </a:ext>
                </a:extLst>
              </a:tr>
              <a:tr h="40031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A" sz="20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Clase </a:t>
                      </a:r>
                      <a:endParaRPr lang="hu-H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A" sz="2000" i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Magnoliopsida</a:t>
                      </a:r>
                      <a:endParaRPr lang="hu-H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1806633"/>
                  </a:ext>
                </a:extLst>
              </a:tr>
              <a:tr h="40031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A" sz="20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E2EFD9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Orden </a:t>
                      </a:r>
                      <a:endParaRPr lang="hu-HU" sz="2000" dirty="0">
                        <a:effectLst/>
                        <a:highlight>
                          <a:srgbClr val="E2EFD9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A" sz="2000" i="1">
                          <a:solidFill>
                            <a:srgbClr val="000000"/>
                          </a:solidFill>
                          <a:effectLst/>
                          <a:highlight>
                            <a:srgbClr val="E2EFD9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Lamiales</a:t>
                      </a:r>
                      <a:endParaRPr lang="hu-HU" sz="2000">
                        <a:effectLst/>
                        <a:highlight>
                          <a:srgbClr val="E2EFD9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8734231"/>
                  </a:ext>
                </a:extLst>
              </a:tr>
              <a:tr h="40031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A" sz="20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Family</a:t>
                      </a:r>
                      <a:endParaRPr lang="hu-H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A" sz="2000" i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Acanthaceae</a:t>
                      </a:r>
                      <a:r>
                        <a:rPr lang="es-PA" sz="2000" i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PA" sz="20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(346 </a:t>
                      </a:r>
                      <a:r>
                        <a:rPr lang="es-PA" sz="2000" b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Genus</a:t>
                      </a:r>
                      <a:r>
                        <a:rPr lang="es-PA" sz="20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hu-H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7225066"/>
                  </a:ext>
                </a:extLst>
              </a:tr>
              <a:tr h="40031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A" sz="2000" b="1" dirty="0" err="1">
                          <a:solidFill>
                            <a:srgbClr val="000000"/>
                          </a:solidFill>
                          <a:effectLst/>
                          <a:highlight>
                            <a:srgbClr val="E2EFD9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Genus</a:t>
                      </a:r>
                      <a:endParaRPr lang="hu-HU" sz="2000" dirty="0">
                        <a:effectLst/>
                        <a:highlight>
                          <a:srgbClr val="E2EFD9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A" sz="2000" i="1" dirty="0">
                          <a:solidFill>
                            <a:srgbClr val="000000"/>
                          </a:solidFill>
                          <a:effectLst/>
                          <a:highlight>
                            <a:srgbClr val="E2EFD9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Justicia L (</a:t>
                      </a:r>
                      <a:r>
                        <a:rPr lang="es-PA" sz="2000" i="1" dirty="0" err="1">
                          <a:solidFill>
                            <a:srgbClr val="000000"/>
                          </a:solidFill>
                          <a:effectLst/>
                          <a:highlight>
                            <a:srgbClr val="E2EFD9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largest</a:t>
                      </a:r>
                      <a:r>
                        <a:rPr lang="es-PA" sz="2000" i="1" dirty="0">
                          <a:solidFill>
                            <a:srgbClr val="000000"/>
                          </a:solidFill>
                          <a:effectLst/>
                          <a:highlight>
                            <a:srgbClr val="E2EFD9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PA" sz="2000" i="1" dirty="0" err="1">
                          <a:solidFill>
                            <a:srgbClr val="000000"/>
                          </a:solidFill>
                          <a:effectLst/>
                          <a:highlight>
                            <a:srgbClr val="E2EFD9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genus</a:t>
                      </a:r>
                      <a:r>
                        <a:rPr lang="es-PA" sz="2000" i="1" dirty="0">
                          <a:solidFill>
                            <a:srgbClr val="000000"/>
                          </a:solidFill>
                          <a:effectLst/>
                          <a:highlight>
                            <a:srgbClr val="E2EFD9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hu-HU" sz="2000" dirty="0">
                        <a:effectLst/>
                        <a:highlight>
                          <a:srgbClr val="E2EFD9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7430288"/>
                  </a:ext>
                </a:extLst>
              </a:tr>
              <a:tr h="51505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A" sz="20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Especie </a:t>
                      </a:r>
                      <a:endParaRPr lang="hu-H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A" sz="2000" i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Justicia secunda </a:t>
                      </a:r>
                      <a:r>
                        <a:rPr lang="es-PA" sz="20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Vahl</a:t>
                      </a:r>
                      <a:endParaRPr lang="hu-H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0198199"/>
                  </a:ext>
                </a:extLst>
              </a:tr>
            </a:tbl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80813738-363B-C277-5313-F404AD2B92D7}"/>
              </a:ext>
            </a:extLst>
          </p:cNvPr>
          <p:cNvSpPr txBox="1"/>
          <p:nvPr/>
        </p:nvSpPr>
        <p:spPr>
          <a:xfrm>
            <a:off x="1325879" y="4137767"/>
            <a:ext cx="739749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P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"la hoja de la vida” (</a:t>
            </a:r>
            <a:r>
              <a:rPr lang="es-PA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the</a:t>
            </a:r>
            <a:r>
              <a:rPr lang="es-P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s-PA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leaf</a:t>
            </a:r>
            <a:r>
              <a:rPr lang="es-P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s-PA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of</a:t>
            </a:r>
            <a:r>
              <a:rPr lang="es-P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s-PA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life</a:t>
            </a:r>
            <a:r>
              <a:rPr lang="es-P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), "</a:t>
            </a:r>
            <a:r>
              <a:rPr lang="es-PA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Singamochilla</a:t>
            </a:r>
            <a:r>
              <a:rPr lang="es-P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", "Cascajera“ (</a:t>
            </a:r>
            <a:r>
              <a:rPr lang="es-PA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gravel</a:t>
            </a:r>
            <a:r>
              <a:rPr lang="es-P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), “desbaratadora” (</a:t>
            </a:r>
            <a:r>
              <a:rPr lang="es-PA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disruptor</a:t>
            </a:r>
            <a:r>
              <a:rPr lang="es-PA" dirty="0">
                <a:latin typeface="Arial" panose="020B0604020202020204" pitchFamily="34" charset="0"/>
                <a:ea typeface="Times New Roman" panose="02020603050405020304" pitchFamily="18" charset="0"/>
              </a:rPr>
              <a:t>), </a:t>
            </a:r>
            <a:r>
              <a:rPr lang="es-P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"</a:t>
            </a:r>
            <a:r>
              <a:rPr lang="es-PA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Insuline</a:t>
            </a:r>
            <a:r>
              <a:rPr lang="es-P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", "Sanguinaria“ (</a:t>
            </a:r>
            <a:r>
              <a:rPr lang="es-PA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bloodroot</a:t>
            </a:r>
            <a:r>
              <a:rPr lang="es-P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), and "</a:t>
            </a:r>
            <a:r>
              <a:rPr lang="es-PA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Curatodo</a:t>
            </a:r>
            <a:r>
              <a:rPr lang="es-P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“ (cure-</a:t>
            </a:r>
            <a:r>
              <a:rPr lang="es-PA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all</a:t>
            </a:r>
            <a:r>
              <a:rPr lang="es-P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)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507829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EA4B731F-4065-A4FA-452C-312EDE112BD5}"/>
              </a:ext>
            </a:extLst>
          </p:cNvPr>
          <p:cNvSpPr txBox="1"/>
          <p:nvPr/>
        </p:nvSpPr>
        <p:spPr>
          <a:xfrm>
            <a:off x="688848" y="623792"/>
            <a:ext cx="7324344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Its greatest use is in traditional medicine, which attributes to it the ability to treat problems such as</a:t>
            </a:r>
          </a:p>
          <a:p>
            <a:endParaRPr lang="en-US" sz="24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Fibroids in the uterus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</a:rPr>
              <a:t>M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enstruation cramps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</a:rPr>
              <a:t>C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olds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Fever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Malaria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</a:rPr>
              <a:t>W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hooping cough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Anemia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s-PA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Hipotension</a:t>
            </a:r>
            <a:endParaRPr lang="es-PA" sz="24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s-PA" sz="2400" dirty="0" err="1">
                <a:latin typeface="Arial" panose="020B0604020202020204" pitchFamily="34" charset="0"/>
                <a:ea typeface="Calibri" panose="020F0502020204030204" pitchFamily="34" charset="0"/>
              </a:rPr>
              <a:t>Kidney</a:t>
            </a:r>
            <a:r>
              <a:rPr lang="es-PA" sz="24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s-PA" sz="2400" dirty="0" err="1">
                <a:latin typeface="Arial" panose="020B0604020202020204" pitchFamily="34" charset="0"/>
                <a:ea typeface="Calibri" panose="020F0502020204030204" pitchFamily="34" charset="0"/>
              </a:rPr>
              <a:t>stones</a:t>
            </a:r>
            <a:endParaRPr lang="es-PA" sz="24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s-PA" sz="2400" dirty="0" err="1">
                <a:latin typeface="Arial" panose="020B0604020202020204" pitchFamily="34" charset="0"/>
                <a:ea typeface="Calibri" panose="020F0502020204030204" pitchFamily="34" charset="0"/>
              </a:rPr>
              <a:t>A</a:t>
            </a:r>
            <a:r>
              <a:rPr lang="es-PA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ntiinflamatory</a:t>
            </a:r>
            <a:r>
              <a:rPr lang="es-PA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es-PA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antinociceptive</a:t>
            </a:r>
            <a:r>
              <a:rPr lang="es-PA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 and </a:t>
            </a:r>
            <a:r>
              <a:rPr lang="es-PA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antioxidant</a:t>
            </a:r>
            <a:r>
              <a:rPr lang="es-PA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s-PA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properties</a:t>
            </a: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1089796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2DD6CA3-B5CE-0549-79DF-74615EDC8442}"/>
              </a:ext>
            </a:extLst>
          </p:cNvPr>
          <p:cNvSpPr txBox="1"/>
          <p:nvPr/>
        </p:nvSpPr>
        <p:spPr>
          <a:xfrm>
            <a:off x="1019556" y="2421282"/>
            <a:ext cx="801188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IN VITRO EFFECTS OF ANTHOCYANIN EXTRACTS FROM </a:t>
            </a:r>
            <a:r>
              <a:rPr lang="en-US" sz="1800" b="1" i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JUSTICIA SECUNDA</a:t>
            </a:r>
            <a:r>
              <a:rPr lang="en-US" sz="1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VAHL ON THE SOLUBILITY OF HAEMOGLOBIN S AND MEMBRANE STABILITY OF SICKLE ERYTHROCYTES </a:t>
            </a:r>
          </a:p>
          <a:p>
            <a:pPr algn="ctr"/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Mpiana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p.,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Ngbolua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k.,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Bokota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m.,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Kasonga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t.,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Atibu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e., Damien,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tshibangu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d., &amp;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Mudogo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V. 2010.. Blood Transfusion, 8(4), 248-254</a:t>
            </a:r>
            <a:endParaRPr lang="hu-HU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7EF8ECB-C965-801D-EF93-91E8122AC3B2}"/>
              </a:ext>
            </a:extLst>
          </p:cNvPr>
          <p:cNvSpPr txBox="1"/>
          <p:nvPr/>
        </p:nvSpPr>
        <p:spPr>
          <a:xfrm>
            <a:off x="1121228" y="635747"/>
            <a:ext cx="7086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ANTIOXIDANT, ANTI-INFLAMMATORY AND ANTINOCICEPTIVE ACTIVITIES OF METHANOLIC EXTRACT OF </a:t>
            </a:r>
            <a:r>
              <a:rPr lang="en-US" sz="1800" b="1" i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JUSTICIA SECUNDA</a:t>
            </a:r>
            <a:r>
              <a:rPr lang="en-US" sz="1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VAHL LEAF. </a:t>
            </a:r>
          </a:p>
          <a:p>
            <a:pPr algn="ctr"/>
            <a:r>
              <a:rPr lang="es-E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Onoja</a:t>
            </a:r>
            <a:r>
              <a:rPr lang="es-E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s., </a:t>
            </a:r>
            <a:r>
              <a:rPr lang="es-E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Ezeja</a:t>
            </a:r>
            <a:r>
              <a:rPr lang="es-E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m., </a:t>
            </a:r>
            <a:r>
              <a:rPr lang="es-E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Omeh</a:t>
            </a:r>
            <a:r>
              <a:rPr lang="es-E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y., &amp; </a:t>
            </a:r>
            <a:r>
              <a:rPr lang="es-E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Onwukwe</a:t>
            </a:r>
            <a:r>
              <a:rPr lang="es-E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b. 2017.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  <a:r>
              <a:rPr lang="es-E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Alexandria </a:t>
            </a:r>
            <a:r>
              <a:rPr lang="es-E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Journal</a:t>
            </a:r>
            <a:r>
              <a:rPr lang="es-E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s-E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of</a:t>
            </a:r>
            <a:r>
              <a:rPr lang="es-E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Medicine, 53(1), 207- 213</a:t>
            </a:r>
            <a:endParaRPr lang="hu-HU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38BD369-D759-5647-BB19-878A6DF8AAA9}"/>
              </a:ext>
            </a:extLst>
          </p:cNvPr>
          <p:cNvSpPr txBox="1"/>
          <p:nvPr/>
        </p:nvSpPr>
        <p:spPr>
          <a:xfrm>
            <a:off x="1121228" y="4343978"/>
            <a:ext cx="72716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HYPOTENSIVE AND ANTIHYPERTENSIVE EFFECTS OF TOTAL AQUEOUS EXTRACT OF </a:t>
            </a:r>
            <a:r>
              <a:rPr lang="en-US" sz="1800" b="1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JUSTICIA SECUNDA</a:t>
            </a:r>
            <a:r>
              <a:rPr lang="en-US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VAHL M. (</a:t>
            </a:r>
            <a:r>
              <a:rPr lang="en-US" sz="1800" b="1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ACANTHACEAE</a:t>
            </a:r>
            <a:r>
              <a:rPr lang="en-US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IN RABBITS.</a:t>
            </a:r>
          </a:p>
          <a:p>
            <a:pPr algn="ctr"/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Kouakou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j.,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Kouakou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l., &amp;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Adou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y. 2016. International Journal of Science and Research, 5(5), 1455- 1462.</a:t>
            </a:r>
            <a:endParaRPr lang="hu-H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hu-H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6036903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421B3AEE-1287-6702-0059-D268A1AEA76A}"/>
              </a:ext>
            </a:extLst>
          </p:cNvPr>
          <p:cNvSpPr txBox="1"/>
          <p:nvPr/>
        </p:nvSpPr>
        <p:spPr>
          <a:xfrm>
            <a:off x="691461" y="2372650"/>
            <a:ext cx="763088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ANÁLISIS DEL COMPORTAMIENTO DE LOS PARÁMETROS BIOQUÍMICOS EN PACIENTES DIABÉTICOS TIPO II, QUE CONSUMEN LA INFUSIÓN DE </a:t>
            </a:r>
            <a:r>
              <a:rPr lang="es-ES" sz="1800" b="1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JUSTICIA SECUNDA</a:t>
            </a:r>
            <a:r>
              <a:rPr lang="es-ES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(PLANTA DE INSULINA), COMO COADYUVANTE EN SU TERAPIA Y QUE INTEGRAN EL CLUB DE DIABÉTICOS DEL CANTÓN PALESTINA GUAYAS</a:t>
            </a:r>
            <a:r>
              <a:rPr lang="es-E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(TESIS DE LICENCIATURA). </a:t>
            </a:r>
          </a:p>
          <a:p>
            <a:pPr algn="ctr"/>
            <a:r>
              <a:rPr lang="es-E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García, b., &amp; Patiño, c. 2015. Universidad de Guayaquil, Ecuador.</a:t>
            </a:r>
            <a:endParaRPr lang="hu-H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6842339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35582301-40A8-2902-4C46-3A96F72E1535}"/>
              </a:ext>
            </a:extLst>
          </p:cNvPr>
          <p:cNvGrpSpPr/>
          <p:nvPr/>
        </p:nvGrpSpPr>
        <p:grpSpPr>
          <a:xfrm>
            <a:off x="130628" y="674915"/>
            <a:ext cx="8730343" cy="2675753"/>
            <a:chOff x="0" y="0"/>
            <a:chExt cx="5576212" cy="1703494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B2BA2B25-1DF7-D08C-473B-25585D3A8C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449"/>
              <a:ext cx="1811020" cy="1700420"/>
            </a:xfrm>
            <a:prstGeom prst="rect">
              <a:avLst/>
            </a:prstGeom>
            <a:ln>
              <a:solidFill>
                <a:sysClr val="windowText" lastClr="000000"/>
              </a:solidFill>
            </a:ln>
          </p:spPr>
        </p:pic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9D8D5C71-EACF-362C-EC5C-6CB3A2CF400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37746" y="0"/>
              <a:ext cx="1811020" cy="1703494"/>
            </a:xfrm>
            <a:prstGeom prst="rect">
              <a:avLst/>
            </a:prstGeom>
            <a:ln>
              <a:solidFill>
                <a:sysClr val="windowText" lastClr="000000"/>
              </a:solidFill>
            </a:ln>
          </p:spPr>
        </p:pic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E6FFDA9B-B222-F268-44F6-9711956A01A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25000"/>
                      </a14:imgEffect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4502" b="34747"/>
            <a:stretch/>
          </p:blipFill>
          <p:spPr>
            <a:xfrm>
              <a:off x="3875493" y="448"/>
              <a:ext cx="1700719" cy="1700420"/>
            </a:xfrm>
            <a:prstGeom prst="rect">
              <a:avLst/>
            </a:prstGeom>
            <a:ln>
              <a:solidFill>
                <a:sysClr val="windowText" lastClr="000000"/>
              </a:solidFill>
            </a:ln>
          </p:spPr>
        </p:pic>
      </p:grpSp>
      <p:sp>
        <p:nvSpPr>
          <p:cNvPr id="8" name="CuadroTexto 7">
            <a:extLst>
              <a:ext uri="{FF2B5EF4-FFF2-40B4-BE49-F238E27FC236}">
                <a16:creationId xmlns:a16="http://schemas.microsoft.com/office/drawing/2014/main" id="{BC9272E5-4208-2686-F3ED-44527A54E372}"/>
              </a:ext>
            </a:extLst>
          </p:cNvPr>
          <p:cNvSpPr txBox="1"/>
          <p:nvPr/>
        </p:nvSpPr>
        <p:spPr>
          <a:xfrm>
            <a:off x="533400" y="3918857"/>
            <a:ext cx="2188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Washed, dried</a:t>
            </a:r>
          </a:p>
          <a:p>
            <a:r>
              <a:rPr lang="en-US" dirty="0"/>
              <a:t>RT 23 </a:t>
            </a:r>
            <a:r>
              <a:rPr lang="en-US" baseline="30000" dirty="0"/>
              <a:t>O</a:t>
            </a:r>
            <a:r>
              <a:rPr lang="en-US" dirty="0"/>
              <a:t>C</a:t>
            </a:r>
            <a:endParaRPr lang="hu-HU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023B91E0-7C3A-E4CD-D1D7-07384135B23B}"/>
              </a:ext>
            </a:extLst>
          </p:cNvPr>
          <p:cNvSpPr txBox="1"/>
          <p:nvPr/>
        </p:nvSpPr>
        <p:spPr>
          <a:xfrm>
            <a:off x="6353955" y="3995057"/>
            <a:ext cx="22566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3 min </a:t>
            </a:r>
            <a:r>
              <a:rPr lang="es-CO" dirty="0" err="1"/>
              <a:t>boiling</a:t>
            </a:r>
            <a:endParaRPr lang="es-CO" dirty="0"/>
          </a:p>
          <a:p>
            <a:r>
              <a:rPr lang="es-CO" dirty="0" err="1"/>
              <a:t>Stored</a:t>
            </a:r>
            <a:r>
              <a:rPr lang="es-CO" dirty="0"/>
              <a:t> at -20 </a:t>
            </a:r>
            <a:r>
              <a:rPr lang="en-US" baseline="30000" dirty="0"/>
              <a:t>O</a:t>
            </a:r>
            <a:r>
              <a:rPr lang="en-US" dirty="0"/>
              <a:t>C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3965425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08F6483B-6F97-B173-72FB-2A8E8D848782}"/>
              </a:ext>
            </a:extLst>
          </p:cNvPr>
          <p:cNvSpPr txBox="1"/>
          <p:nvPr/>
        </p:nvSpPr>
        <p:spPr>
          <a:xfrm>
            <a:off x="364993" y="2348578"/>
            <a:ext cx="332014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PA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Filtration</a:t>
            </a:r>
            <a:r>
              <a:rPr lang="es-PA" sz="2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s-PA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of</a:t>
            </a:r>
            <a:r>
              <a:rPr lang="es-PA" sz="2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s-PA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the</a:t>
            </a:r>
            <a:r>
              <a:rPr lang="es-PA" sz="2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s-PA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aqueous</a:t>
            </a:r>
            <a:r>
              <a:rPr lang="es-PA" sz="2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s-PA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extract</a:t>
            </a:r>
            <a:r>
              <a:rPr lang="es-PA" sz="2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s-PA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of</a:t>
            </a:r>
            <a:r>
              <a:rPr lang="es-PA" sz="2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s-PA" sz="2000" i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Justicia secunda </a:t>
            </a:r>
            <a:r>
              <a:rPr lang="es-PA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Vahl</a:t>
            </a:r>
            <a:r>
              <a:rPr lang="es-PA" sz="2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</a:p>
          <a:p>
            <a:endParaRPr lang="es-PA" sz="20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r>
              <a:rPr lang="es-PA" sz="2000" dirty="0">
                <a:latin typeface="Arial" panose="020B0604020202020204" pitchFamily="34" charset="0"/>
                <a:ea typeface="Calibri" panose="020F0502020204030204" pitchFamily="34" charset="0"/>
              </a:rPr>
              <a:t>Whatman </a:t>
            </a:r>
            <a:r>
              <a:rPr lang="es-PA" sz="2000" dirty="0" err="1">
                <a:latin typeface="Arial" panose="020B0604020202020204" pitchFamily="34" charset="0"/>
                <a:ea typeface="Calibri" panose="020F0502020204030204" pitchFamily="34" charset="0"/>
              </a:rPr>
              <a:t>paper</a:t>
            </a:r>
            <a:r>
              <a:rPr lang="es-PA" sz="2000" dirty="0">
                <a:latin typeface="Arial" panose="020B0604020202020204" pitchFamily="34" charset="0"/>
                <a:ea typeface="Calibri" panose="020F0502020204030204" pitchFamily="34" charset="0"/>
              </a:rPr>
              <a:t> (3X)</a:t>
            </a:r>
          </a:p>
          <a:p>
            <a:r>
              <a:rPr lang="es-PA" sz="2000" dirty="0">
                <a:latin typeface="Arial" panose="020B0604020202020204" pitchFamily="34" charset="0"/>
                <a:ea typeface="Calibri" panose="020F0502020204030204" pitchFamily="34" charset="0"/>
              </a:rPr>
              <a:t>0.2 </a:t>
            </a:r>
            <a:r>
              <a:rPr lang="es-PA" sz="2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µm </a:t>
            </a:r>
            <a:r>
              <a:rPr lang="es-PA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acrodisc</a:t>
            </a:r>
            <a:r>
              <a:rPr lang="es-PA" sz="2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(1X)</a:t>
            </a:r>
            <a:endParaRPr lang="hu-HU" sz="2000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A1F0BE9-1F7E-8EDD-6FFE-4AC95D59DAA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75" t="-241" b="12990"/>
          <a:stretch/>
        </p:blipFill>
        <p:spPr bwMode="auto">
          <a:xfrm>
            <a:off x="4038601" y="637034"/>
            <a:ext cx="4740406" cy="56766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405862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662A6AA6-C101-DD71-DB60-F8912B08D0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2635734"/>
              </p:ext>
            </p:extLst>
          </p:nvPr>
        </p:nvGraphicFramePr>
        <p:xfrm>
          <a:off x="206830" y="1828800"/>
          <a:ext cx="8621482" cy="1786305"/>
        </p:xfrm>
        <a:graphic>
          <a:graphicData uri="http://schemas.openxmlformats.org/drawingml/2006/table">
            <a:tbl>
              <a:tblPr firstRow="1" firstCol="1" bandRow="1"/>
              <a:tblGrid>
                <a:gridCol w="1203901">
                  <a:extLst>
                    <a:ext uri="{9D8B030D-6E8A-4147-A177-3AD203B41FA5}">
                      <a16:colId xmlns:a16="http://schemas.microsoft.com/office/drawing/2014/main" val="826735848"/>
                    </a:ext>
                  </a:extLst>
                </a:gridCol>
                <a:gridCol w="717513">
                  <a:extLst>
                    <a:ext uri="{9D8B030D-6E8A-4147-A177-3AD203B41FA5}">
                      <a16:colId xmlns:a16="http://schemas.microsoft.com/office/drawing/2014/main" val="2353287357"/>
                    </a:ext>
                  </a:extLst>
                </a:gridCol>
                <a:gridCol w="877260">
                  <a:extLst>
                    <a:ext uri="{9D8B030D-6E8A-4147-A177-3AD203B41FA5}">
                      <a16:colId xmlns:a16="http://schemas.microsoft.com/office/drawing/2014/main" val="1687973182"/>
                    </a:ext>
                  </a:extLst>
                </a:gridCol>
                <a:gridCol w="717513">
                  <a:extLst>
                    <a:ext uri="{9D8B030D-6E8A-4147-A177-3AD203B41FA5}">
                      <a16:colId xmlns:a16="http://schemas.microsoft.com/office/drawing/2014/main" val="3375702890"/>
                    </a:ext>
                  </a:extLst>
                </a:gridCol>
                <a:gridCol w="717513">
                  <a:extLst>
                    <a:ext uri="{9D8B030D-6E8A-4147-A177-3AD203B41FA5}">
                      <a16:colId xmlns:a16="http://schemas.microsoft.com/office/drawing/2014/main" val="2080233972"/>
                    </a:ext>
                  </a:extLst>
                </a:gridCol>
                <a:gridCol w="717513">
                  <a:extLst>
                    <a:ext uri="{9D8B030D-6E8A-4147-A177-3AD203B41FA5}">
                      <a16:colId xmlns:a16="http://schemas.microsoft.com/office/drawing/2014/main" val="3581398794"/>
                    </a:ext>
                  </a:extLst>
                </a:gridCol>
                <a:gridCol w="717513">
                  <a:extLst>
                    <a:ext uri="{9D8B030D-6E8A-4147-A177-3AD203B41FA5}">
                      <a16:colId xmlns:a16="http://schemas.microsoft.com/office/drawing/2014/main" val="1140050404"/>
                    </a:ext>
                  </a:extLst>
                </a:gridCol>
                <a:gridCol w="717513">
                  <a:extLst>
                    <a:ext uri="{9D8B030D-6E8A-4147-A177-3AD203B41FA5}">
                      <a16:colId xmlns:a16="http://schemas.microsoft.com/office/drawing/2014/main" val="4173320644"/>
                    </a:ext>
                  </a:extLst>
                </a:gridCol>
                <a:gridCol w="717513">
                  <a:extLst>
                    <a:ext uri="{9D8B030D-6E8A-4147-A177-3AD203B41FA5}">
                      <a16:colId xmlns:a16="http://schemas.microsoft.com/office/drawing/2014/main" val="1948525759"/>
                    </a:ext>
                  </a:extLst>
                </a:gridCol>
                <a:gridCol w="893967">
                  <a:extLst>
                    <a:ext uri="{9D8B030D-6E8A-4147-A177-3AD203B41FA5}">
                      <a16:colId xmlns:a16="http://schemas.microsoft.com/office/drawing/2014/main" val="3543906067"/>
                    </a:ext>
                  </a:extLst>
                </a:gridCol>
                <a:gridCol w="623763">
                  <a:extLst>
                    <a:ext uri="{9D8B030D-6E8A-4147-A177-3AD203B41FA5}">
                      <a16:colId xmlns:a16="http://schemas.microsoft.com/office/drawing/2014/main" val="2516073832"/>
                    </a:ext>
                  </a:extLst>
                </a:gridCol>
              </a:tblGrid>
              <a:tr h="5065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A" sz="1400" b="1" dirty="0">
                          <a:solidFill>
                            <a:schemeClr val="bg1"/>
                          </a:solidFill>
                          <a:effectLst/>
                          <a:highlight>
                            <a:srgbClr val="70AD47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(</a:t>
                      </a:r>
                      <a:r>
                        <a:rPr lang="es-PA" sz="1400" b="1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70AD47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uL</a:t>
                      </a:r>
                      <a:r>
                        <a:rPr lang="es-PA" sz="1400" b="1" dirty="0">
                          <a:solidFill>
                            <a:schemeClr val="bg1"/>
                          </a:solidFill>
                          <a:effectLst/>
                          <a:highlight>
                            <a:srgbClr val="70AD47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hu-HU" sz="1400" b="1" dirty="0">
                        <a:solidFill>
                          <a:schemeClr val="bg1"/>
                        </a:solidFill>
                        <a:effectLst/>
                        <a:highlight>
                          <a:srgbClr val="70AD47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hu-HU" sz="1400" dirty="0">
                        <a:effectLst/>
                        <a:highlight>
                          <a:srgbClr val="70AD47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PA" sz="14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70AD47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2%</a:t>
                      </a:r>
                      <a:endParaRPr lang="hu-HU" sz="1400" dirty="0">
                        <a:effectLst/>
                        <a:highlight>
                          <a:srgbClr val="70AD47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PA" sz="14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70AD47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2.5%</a:t>
                      </a:r>
                      <a:endParaRPr lang="hu-HU" dirty="0"/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PA" sz="14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70AD47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3%</a:t>
                      </a:r>
                      <a:endParaRPr lang="hu-HU" sz="1400" dirty="0">
                        <a:effectLst/>
                        <a:highlight>
                          <a:srgbClr val="70AD47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PA" sz="14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70AD47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3.5%</a:t>
                      </a:r>
                      <a:endParaRPr lang="hu-HU" sz="1400" dirty="0">
                        <a:effectLst/>
                        <a:highlight>
                          <a:srgbClr val="70AD47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PA" sz="14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70AD47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4%</a:t>
                      </a:r>
                      <a:endParaRPr lang="hu-HU" sz="1400" dirty="0">
                        <a:effectLst/>
                        <a:highlight>
                          <a:srgbClr val="70AD47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PA" sz="14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70AD47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4.5%</a:t>
                      </a:r>
                      <a:endParaRPr lang="hu-HU" sz="1400" dirty="0">
                        <a:effectLst/>
                        <a:highlight>
                          <a:srgbClr val="70AD47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PA" sz="14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70AD47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5%</a:t>
                      </a:r>
                      <a:endParaRPr lang="hu-HU" sz="1400" dirty="0">
                        <a:effectLst/>
                        <a:highlight>
                          <a:srgbClr val="70AD47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PA" sz="14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70AD47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6%</a:t>
                      </a:r>
                      <a:endParaRPr lang="hu-HU" sz="1400" dirty="0">
                        <a:effectLst/>
                        <a:highlight>
                          <a:srgbClr val="70AD47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PA" sz="14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70AD47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8%</a:t>
                      </a:r>
                      <a:endParaRPr lang="hu-HU" sz="1400" dirty="0">
                        <a:effectLst/>
                        <a:highlight>
                          <a:srgbClr val="70AD47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PA" sz="14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70AD47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10%</a:t>
                      </a:r>
                      <a:endParaRPr lang="hu-HU" dirty="0"/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946579"/>
                  </a:ext>
                </a:extLst>
              </a:tr>
              <a:tr h="509200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A" sz="1800" b="1" dirty="0" err="1">
                          <a:solidFill>
                            <a:srgbClr val="000000"/>
                          </a:solidFill>
                          <a:effectLst/>
                          <a:highlight>
                            <a:srgbClr val="E2EFD9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Samples</a:t>
                      </a:r>
                      <a:r>
                        <a:rPr lang="es-PA" sz="18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E2EFD9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hu-HU" sz="1800" dirty="0">
                        <a:effectLst/>
                        <a:highlight>
                          <a:srgbClr val="E2EFD9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A" sz="1800" dirty="0">
                          <a:solidFill>
                            <a:srgbClr val="000000"/>
                          </a:solidFill>
                          <a:effectLst/>
                          <a:highlight>
                            <a:srgbClr val="E2EFD9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hu-HU" sz="1800" dirty="0">
                        <a:effectLst/>
                        <a:highlight>
                          <a:srgbClr val="E2EFD9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A" sz="1800" dirty="0">
                          <a:solidFill>
                            <a:srgbClr val="000000"/>
                          </a:solidFill>
                          <a:effectLst/>
                          <a:highlight>
                            <a:srgbClr val="E2EFD9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hu-HU" sz="1800" dirty="0">
                        <a:effectLst/>
                        <a:highlight>
                          <a:srgbClr val="E2EFD9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A" sz="1800" dirty="0">
                          <a:solidFill>
                            <a:srgbClr val="000000"/>
                          </a:solidFill>
                          <a:effectLst/>
                          <a:highlight>
                            <a:srgbClr val="E2EFD9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hu-HU" sz="1800" dirty="0">
                        <a:effectLst/>
                        <a:highlight>
                          <a:srgbClr val="E2EFD9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A" sz="1800" dirty="0">
                          <a:solidFill>
                            <a:srgbClr val="000000"/>
                          </a:solidFill>
                          <a:effectLst/>
                          <a:highlight>
                            <a:srgbClr val="E2EFD9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hu-HU" sz="1800" dirty="0">
                        <a:effectLst/>
                        <a:highlight>
                          <a:srgbClr val="E2EFD9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A" sz="1800" dirty="0">
                          <a:solidFill>
                            <a:srgbClr val="000000"/>
                          </a:solidFill>
                          <a:effectLst/>
                          <a:highlight>
                            <a:srgbClr val="E2EFD9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hu-HU" sz="1800" dirty="0">
                        <a:effectLst/>
                        <a:highlight>
                          <a:srgbClr val="E2EFD9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A" sz="1800" dirty="0">
                          <a:solidFill>
                            <a:srgbClr val="000000"/>
                          </a:solidFill>
                          <a:effectLst/>
                          <a:highlight>
                            <a:srgbClr val="E2EFD9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hu-HU" sz="1800" dirty="0">
                        <a:effectLst/>
                        <a:highlight>
                          <a:srgbClr val="E2EFD9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A" sz="1800" dirty="0">
                          <a:solidFill>
                            <a:srgbClr val="000000"/>
                          </a:solidFill>
                          <a:effectLst/>
                          <a:highlight>
                            <a:srgbClr val="E2EFD9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hu-HU" sz="1800" dirty="0">
                        <a:effectLst/>
                        <a:highlight>
                          <a:srgbClr val="E2EFD9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A" sz="1800" dirty="0">
                          <a:solidFill>
                            <a:srgbClr val="000000"/>
                          </a:solidFill>
                          <a:effectLst/>
                          <a:highlight>
                            <a:srgbClr val="E2EFD9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hu-HU" sz="1800" dirty="0">
                        <a:effectLst/>
                        <a:highlight>
                          <a:srgbClr val="E2EFD9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A" sz="1800" dirty="0">
                          <a:solidFill>
                            <a:srgbClr val="000000"/>
                          </a:solidFill>
                          <a:effectLst/>
                          <a:highlight>
                            <a:srgbClr val="E2EFD9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  <a:endParaRPr lang="hu-HU" sz="1800" dirty="0">
                        <a:effectLst/>
                        <a:highlight>
                          <a:srgbClr val="E2EFD9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A" sz="1800" dirty="0">
                          <a:solidFill>
                            <a:srgbClr val="000000"/>
                          </a:solidFill>
                          <a:effectLst/>
                          <a:highlight>
                            <a:srgbClr val="E2EFD9"/>
                          </a:highlight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  <a:endParaRPr lang="hu-HU" sz="1800" dirty="0">
                        <a:effectLst/>
                        <a:highlight>
                          <a:srgbClr val="E2EFD9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1697492"/>
                  </a:ext>
                </a:extLst>
              </a:tr>
              <a:tr h="670108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A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RPMI</a:t>
                      </a:r>
                      <a:endParaRPr lang="hu-H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A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196</a:t>
                      </a:r>
                      <a:endParaRPr lang="hu-H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A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195</a:t>
                      </a:r>
                      <a:endParaRPr lang="hu-H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A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194</a:t>
                      </a:r>
                      <a:endParaRPr lang="hu-H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A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193</a:t>
                      </a:r>
                      <a:endParaRPr lang="hu-H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A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192</a:t>
                      </a:r>
                      <a:endParaRPr lang="hu-H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A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191</a:t>
                      </a:r>
                      <a:endParaRPr lang="hu-H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A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190</a:t>
                      </a:r>
                      <a:endParaRPr lang="hu-H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A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188</a:t>
                      </a:r>
                      <a:endParaRPr lang="hu-H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A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184</a:t>
                      </a:r>
                      <a:endParaRPr lang="hu-H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PA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180</a:t>
                      </a:r>
                      <a:endParaRPr lang="hu-H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89487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3962211"/>
      </p:ext>
    </p:extLst>
  </p:cSld>
  <p:clrMapOvr>
    <a:masterClrMapping/>
  </p:clrMapOvr>
</p:sld>
</file>

<file path=ppt/theme/theme1.xml><?xml version="1.0" encoding="utf-8"?>
<a:theme xmlns:a="http://schemas.openxmlformats.org/drawingml/2006/main" name="Estela de condensación">
  <a:themeElements>
    <a:clrScheme name="Estela de condensación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Estela de condensación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tela de condensación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TM04033937[[fn=Estela de condensación]]</Template>
  <TotalTime>3010</TotalTime>
  <Words>906</Words>
  <Application>Microsoft Office PowerPoint</Application>
  <PresentationFormat>Presentación en pantalla (4:3)</PresentationFormat>
  <Paragraphs>138</Paragraphs>
  <Slides>28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37" baseType="lpstr">
      <vt:lpstr>MS PGothic</vt:lpstr>
      <vt:lpstr>Aptos</vt:lpstr>
      <vt:lpstr>Arial</vt:lpstr>
      <vt:lpstr>Calibri</vt:lpstr>
      <vt:lpstr>Century Gothic</vt:lpstr>
      <vt:lpstr>SegoeUI-Bold</vt:lpstr>
      <vt:lpstr>Verdana</vt:lpstr>
      <vt:lpstr>Wingdings</vt:lpstr>
      <vt:lpstr>Estela de condensación</vt:lpstr>
      <vt:lpstr>Validating the Bioactivity of Panama's 'Desbaratadora': In Vitro Approaches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Effect of aqueous extract of Justicia seconda Vahl on caspase activity</vt:lpstr>
      <vt:lpstr>Effect of aqueous extract of Justicia secunda Vahl on the content of reactive oxygen species in MCF-7 and Vero cells</vt:lpstr>
      <vt:lpstr>Effect of aqueous extract of Justicia secunda Vahl on mitochondrial membrane potential of MCF-7 and Vero cells</vt:lpstr>
      <vt:lpstr>It´s an extract</vt:lpstr>
      <vt:lpstr>Presentación de PowerPoint</vt:lpstr>
      <vt:lpstr>ICBG</vt:lpstr>
      <vt:lpstr>Background of ICBG-Panama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Carmenza Spadafora</dc:creator>
  <cp:lastModifiedBy>Carmenza Spadafora</cp:lastModifiedBy>
  <cp:revision>5</cp:revision>
  <dcterms:created xsi:type="dcterms:W3CDTF">2024-08-18T17:42:45Z</dcterms:created>
  <dcterms:modified xsi:type="dcterms:W3CDTF">2024-08-20T20:41:01Z</dcterms:modified>
</cp:coreProperties>
</file>