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sldIdLst>
    <p:sldId id="590" r:id="rId5"/>
    <p:sldId id="447" r:id="rId6"/>
    <p:sldId id="547" r:id="rId7"/>
    <p:sldId id="473" r:id="rId8"/>
    <p:sldId id="474" r:id="rId9"/>
    <p:sldId id="475" r:id="rId10"/>
    <p:sldId id="354" r:id="rId11"/>
    <p:sldId id="528" r:id="rId12"/>
    <p:sldId id="563" r:id="rId13"/>
    <p:sldId id="564" r:id="rId14"/>
    <p:sldId id="356" r:id="rId15"/>
    <p:sldId id="460" r:id="rId16"/>
    <p:sldId id="462" r:id="rId17"/>
    <p:sldId id="358" r:id="rId18"/>
    <p:sldId id="522" r:id="rId19"/>
    <p:sldId id="454" r:id="rId20"/>
    <p:sldId id="525" r:id="rId21"/>
    <p:sldId id="523" r:id="rId22"/>
    <p:sldId id="386" r:id="rId23"/>
    <p:sldId id="548" r:id="rId24"/>
    <p:sldId id="549" r:id="rId25"/>
    <p:sldId id="574" r:id="rId26"/>
    <p:sldId id="663" r:id="rId27"/>
    <p:sldId id="666" r:id="rId28"/>
    <p:sldId id="667" r:id="rId29"/>
    <p:sldId id="665" r:id="rId30"/>
    <p:sldId id="672" r:id="rId31"/>
    <p:sldId id="511" r:id="rId32"/>
    <p:sldId id="669" r:id="rId33"/>
    <p:sldId id="673" r:id="rId34"/>
    <p:sldId id="671" r:id="rId35"/>
    <p:sldId id="670" r:id="rId36"/>
    <p:sldId id="646" r:id="rId37"/>
    <p:sldId id="628" r:id="rId38"/>
    <p:sldId id="469" r:id="rId39"/>
    <p:sldId id="467" r:id="rId40"/>
    <p:sldId id="468" r:id="rId41"/>
    <p:sldId id="527" r:id="rId42"/>
    <p:sldId id="542" r:id="rId43"/>
    <p:sldId id="62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35E6"/>
    <a:srgbClr val="3C54A5"/>
    <a:srgbClr val="865FBC"/>
    <a:srgbClr val="9C9C9C"/>
    <a:srgbClr val="9D6587"/>
    <a:srgbClr val="9A2917"/>
    <a:srgbClr val="3A66A2"/>
    <a:srgbClr val="CD7422"/>
    <a:srgbClr val="CCB928"/>
    <a:srgbClr val="3D82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89441" autoAdjust="0"/>
  </p:normalViewPr>
  <p:slideViewPr>
    <p:cSldViewPr snapToGrid="0">
      <p:cViewPr varScale="1">
        <p:scale>
          <a:sx n="66" d="100"/>
          <a:sy n="66" d="100"/>
        </p:scale>
        <p:origin x="532" y="4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8" d="100"/>
          <a:sy n="88" d="100"/>
        </p:scale>
        <p:origin x="3821"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CB26A2-26AE-4438-8577-2B5D9FDEAF2B}" type="datetimeFigureOut">
              <a:rPr lang="en-US" smtClean="0"/>
              <a:t>8/20/2024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A36523-6960-485F-840F-2F49F1F6091F}" type="slidenum">
              <a:rPr lang="en-US" smtClean="0"/>
              <a:t>‹#›</a:t>
            </a:fld>
            <a:endParaRPr lang="en-US"/>
          </a:p>
        </p:txBody>
      </p:sp>
    </p:spTree>
    <p:extLst>
      <p:ext uri="{BB962C8B-B14F-4D97-AF65-F5344CB8AC3E}">
        <p14:creationId xmlns:p14="http://schemas.microsoft.com/office/powerpoint/2010/main" val="105233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A36523-6960-485F-840F-2F49F1F6091F}" type="slidenum">
              <a:rPr lang="en-US" smtClean="0"/>
              <a:t>1</a:t>
            </a:fld>
            <a:endParaRPr lang="en-US"/>
          </a:p>
        </p:txBody>
      </p:sp>
    </p:spTree>
    <p:extLst>
      <p:ext uri="{BB962C8B-B14F-4D97-AF65-F5344CB8AC3E}">
        <p14:creationId xmlns:p14="http://schemas.microsoft.com/office/powerpoint/2010/main" val="3549408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could then perform RNA-sequencing of out plant, including biosynthetically active and inactive tissues in order to have a handle for differential expression analysis. However, RNA-seq results in many thousands of transcripts., which makes this a major bioinformatics challenge. How do we narrow down our list of candidates?</a:t>
            </a:r>
          </a:p>
        </p:txBody>
      </p:sp>
      <p:sp>
        <p:nvSpPr>
          <p:cNvPr id="4" name="Slide Number Placeholder 3"/>
          <p:cNvSpPr>
            <a:spLocks noGrp="1"/>
          </p:cNvSpPr>
          <p:nvPr>
            <p:ph type="sldNum" sz="quarter" idx="10"/>
          </p:nvPr>
        </p:nvSpPr>
        <p:spPr/>
        <p:txBody>
          <a:bodyPr/>
          <a:lstStyle/>
          <a:p>
            <a:fld id="{50A36523-6960-485F-840F-2F49F1F6091F}" type="slidenum">
              <a:rPr lang="en-US" smtClean="0"/>
              <a:t>10</a:t>
            </a:fld>
            <a:endParaRPr lang="en-US"/>
          </a:p>
        </p:txBody>
      </p:sp>
    </p:spTree>
    <p:extLst>
      <p:ext uri="{BB962C8B-B14F-4D97-AF65-F5344CB8AC3E}">
        <p14:creationId xmlns:p14="http://schemas.microsoft.com/office/powerpoint/2010/main" val="1085560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chemical biosynthetic logic to guide our selection of candidate genes. If we have an idea of the chemical transformations, then we can make reasonable guesses about the types of enzymes involved. Isotope tracer studies have identified precursors to the Lycopodium alkaloids. Further, isolation of various alkaloids has allowed for the generation of a plausible biosynthetic route.</a:t>
            </a:r>
          </a:p>
        </p:txBody>
      </p:sp>
      <p:sp>
        <p:nvSpPr>
          <p:cNvPr id="4" name="Slide Number Placeholder 3"/>
          <p:cNvSpPr>
            <a:spLocks noGrp="1"/>
          </p:cNvSpPr>
          <p:nvPr>
            <p:ph type="sldNum" sz="quarter" idx="10"/>
          </p:nvPr>
        </p:nvSpPr>
        <p:spPr/>
        <p:txBody>
          <a:bodyPr/>
          <a:lstStyle/>
          <a:p>
            <a:fld id="{50A36523-6960-485F-840F-2F49F1F6091F}" type="slidenum">
              <a:rPr lang="en-US" smtClean="0"/>
              <a:t>11</a:t>
            </a:fld>
            <a:endParaRPr lang="en-US"/>
          </a:p>
        </p:txBody>
      </p:sp>
    </p:spTree>
    <p:extLst>
      <p:ext uri="{BB962C8B-B14F-4D97-AF65-F5344CB8AC3E}">
        <p14:creationId xmlns:p14="http://schemas.microsoft.com/office/powerpoint/2010/main" val="2602091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aspect of enzymatic logic is gaining a foothold in the pathway. We can guess that lysine is processed by LDC and CAO enzymes – these can then serve as bait genes in co-expression analyses </a:t>
            </a:r>
          </a:p>
        </p:txBody>
      </p:sp>
      <p:sp>
        <p:nvSpPr>
          <p:cNvPr id="4" name="Slide Number Placeholder 3"/>
          <p:cNvSpPr>
            <a:spLocks noGrp="1"/>
          </p:cNvSpPr>
          <p:nvPr>
            <p:ph type="sldNum" sz="quarter" idx="10"/>
          </p:nvPr>
        </p:nvSpPr>
        <p:spPr/>
        <p:txBody>
          <a:bodyPr/>
          <a:lstStyle/>
          <a:p>
            <a:fld id="{50A36523-6960-485F-840F-2F49F1F6091F}" type="slidenum">
              <a:rPr lang="en-US" smtClean="0"/>
              <a:t>12</a:t>
            </a:fld>
            <a:endParaRPr lang="en-US"/>
          </a:p>
        </p:txBody>
      </p:sp>
    </p:spTree>
    <p:extLst>
      <p:ext uri="{BB962C8B-B14F-4D97-AF65-F5344CB8AC3E}">
        <p14:creationId xmlns:p14="http://schemas.microsoft.com/office/powerpoint/2010/main" val="128739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lysine decarboxylase as a bait gene for correlation analysis, we identified both copper amine oxidase and polyketide synthase homologs within the top 25 co-expressing genes out of over 40,000!</a:t>
            </a:r>
          </a:p>
        </p:txBody>
      </p:sp>
      <p:sp>
        <p:nvSpPr>
          <p:cNvPr id="4" name="Slide Number Placeholder 3"/>
          <p:cNvSpPr>
            <a:spLocks noGrp="1"/>
          </p:cNvSpPr>
          <p:nvPr>
            <p:ph type="sldNum" sz="quarter" idx="10"/>
          </p:nvPr>
        </p:nvSpPr>
        <p:spPr/>
        <p:txBody>
          <a:bodyPr/>
          <a:lstStyle/>
          <a:p>
            <a:fld id="{50A36523-6960-485F-840F-2F49F1F6091F}" type="slidenum">
              <a:rPr lang="en-US" smtClean="0"/>
              <a:t>13</a:t>
            </a:fld>
            <a:endParaRPr lang="en-US"/>
          </a:p>
        </p:txBody>
      </p:sp>
    </p:spTree>
    <p:extLst>
      <p:ext uri="{BB962C8B-B14F-4D97-AF65-F5344CB8AC3E}">
        <p14:creationId xmlns:p14="http://schemas.microsoft.com/office/powerpoint/2010/main" val="3429224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noted striking enrichment of 2OGD enzymes within this list, suggesting their involvement in the downstream oxidations.</a:t>
            </a:r>
          </a:p>
        </p:txBody>
      </p:sp>
      <p:sp>
        <p:nvSpPr>
          <p:cNvPr id="4" name="Slide Number Placeholder 3"/>
          <p:cNvSpPr>
            <a:spLocks noGrp="1"/>
          </p:cNvSpPr>
          <p:nvPr>
            <p:ph type="sldNum" sz="quarter" idx="10"/>
          </p:nvPr>
        </p:nvSpPr>
        <p:spPr/>
        <p:txBody>
          <a:bodyPr/>
          <a:lstStyle/>
          <a:p>
            <a:fld id="{50A36523-6960-485F-840F-2F49F1F6091F}" type="slidenum">
              <a:rPr lang="en-US" smtClean="0"/>
              <a:t>14</a:t>
            </a:fld>
            <a:endParaRPr lang="en-US"/>
          </a:p>
        </p:txBody>
      </p:sp>
    </p:spTree>
    <p:extLst>
      <p:ext uri="{BB962C8B-B14F-4D97-AF65-F5344CB8AC3E}">
        <p14:creationId xmlns:p14="http://schemas.microsoft.com/office/powerpoint/2010/main" val="3135684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200" b="1">
                <a:solidFill>
                  <a:schemeClr val="tx1"/>
                </a:solidFill>
                <a:latin typeface="Helvetica" charset="0"/>
                <a:ea typeface="ＭＳ Ｐゴシック" charset="0"/>
                <a:cs typeface="ＭＳ Ｐゴシック" charset="0"/>
              </a:defRPr>
            </a:lvl1pPr>
            <a:lvl2pPr marL="742950" indent="-285750">
              <a:defRPr sz="3200" b="1">
                <a:solidFill>
                  <a:schemeClr val="tx1"/>
                </a:solidFill>
                <a:latin typeface="Helvetica" charset="0"/>
                <a:ea typeface="ＭＳ Ｐゴシック" charset="0"/>
              </a:defRPr>
            </a:lvl2pPr>
            <a:lvl3pPr marL="1143000" indent="-228600">
              <a:defRPr sz="3200" b="1">
                <a:solidFill>
                  <a:schemeClr val="tx1"/>
                </a:solidFill>
                <a:latin typeface="Helvetica" charset="0"/>
                <a:ea typeface="ＭＳ Ｐゴシック" charset="0"/>
              </a:defRPr>
            </a:lvl3pPr>
            <a:lvl4pPr marL="1600200" indent="-228600">
              <a:defRPr sz="3200" b="1">
                <a:solidFill>
                  <a:schemeClr val="tx1"/>
                </a:solidFill>
                <a:latin typeface="Helvetica" charset="0"/>
                <a:ea typeface="ＭＳ Ｐゴシック" charset="0"/>
              </a:defRPr>
            </a:lvl4pPr>
            <a:lvl5pPr marL="2057400" indent="-228600">
              <a:defRPr sz="3200" b="1">
                <a:solidFill>
                  <a:schemeClr val="tx1"/>
                </a:solidFill>
                <a:latin typeface="Helvetica" charset="0"/>
                <a:ea typeface="ＭＳ Ｐゴシック" charset="0"/>
              </a:defRPr>
            </a:lvl5pPr>
            <a:lvl6pPr marL="2514600" indent="-228600" eaLnBrk="0" fontAlgn="base" hangingPunct="0">
              <a:spcBef>
                <a:spcPct val="0"/>
              </a:spcBef>
              <a:spcAft>
                <a:spcPct val="0"/>
              </a:spcAft>
              <a:defRPr sz="3200" b="1">
                <a:solidFill>
                  <a:schemeClr val="tx1"/>
                </a:solidFill>
                <a:latin typeface="Helvetica" charset="0"/>
                <a:ea typeface="ＭＳ Ｐゴシック" charset="0"/>
              </a:defRPr>
            </a:lvl6pPr>
            <a:lvl7pPr marL="2971800" indent="-228600" eaLnBrk="0" fontAlgn="base" hangingPunct="0">
              <a:spcBef>
                <a:spcPct val="0"/>
              </a:spcBef>
              <a:spcAft>
                <a:spcPct val="0"/>
              </a:spcAft>
              <a:defRPr sz="3200" b="1">
                <a:solidFill>
                  <a:schemeClr val="tx1"/>
                </a:solidFill>
                <a:latin typeface="Helvetica" charset="0"/>
                <a:ea typeface="ＭＳ Ｐゴシック" charset="0"/>
              </a:defRPr>
            </a:lvl7pPr>
            <a:lvl8pPr marL="3429000" indent="-228600" eaLnBrk="0" fontAlgn="base" hangingPunct="0">
              <a:spcBef>
                <a:spcPct val="0"/>
              </a:spcBef>
              <a:spcAft>
                <a:spcPct val="0"/>
              </a:spcAft>
              <a:defRPr sz="3200" b="1">
                <a:solidFill>
                  <a:schemeClr val="tx1"/>
                </a:solidFill>
                <a:latin typeface="Helvetica" charset="0"/>
                <a:ea typeface="ＭＳ Ｐゴシック" charset="0"/>
              </a:defRPr>
            </a:lvl8pPr>
            <a:lvl9pPr marL="3886200" indent="-228600" eaLnBrk="0" fontAlgn="base" hangingPunct="0">
              <a:spcBef>
                <a:spcPct val="0"/>
              </a:spcBef>
              <a:spcAft>
                <a:spcPct val="0"/>
              </a:spcAft>
              <a:defRPr sz="3200" b="1">
                <a:solidFill>
                  <a:schemeClr val="tx1"/>
                </a:solidFill>
                <a:latin typeface="Helvetica" charset="0"/>
                <a:ea typeface="ＭＳ Ｐゴシック" charset="0"/>
              </a:defRPr>
            </a:lvl9pPr>
          </a:lstStyle>
          <a:p>
            <a:fld id="{DC3A721F-6984-0E49-AEFD-EA90F1D65E64}" type="slidenum">
              <a:rPr lang="en-US" sz="1200" b="0">
                <a:solidFill>
                  <a:srgbClr val="000000"/>
                </a:solidFill>
                <a:latin typeface="Calibri" charset="0"/>
              </a:rPr>
              <a:pPr/>
              <a:t>15</a:t>
            </a:fld>
            <a:endParaRPr lang="en-US" sz="1200" b="0">
              <a:solidFill>
                <a:srgbClr val="000000"/>
              </a:solidFill>
              <a:latin typeface="Calibri"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Now that we have candidate genes, we can test them rapidly via Agrobacterium-mediated transient expression in Nicotiana benthamiana (tobacco). </a:t>
            </a:r>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177801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200" b="1">
                <a:solidFill>
                  <a:schemeClr val="tx1"/>
                </a:solidFill>
                <a:latin typeface="Helvetica" charset="0"/>
                <a:ea typeface="ＭＳ Ｐゴシック" charset="0"/>
                <a:cs typeface="ＭＳ Ｐゴシック" charset="0"/>
              </a:defRPr>
            </a:lvl1pPr>
            <a:lvl2pPr marL="742950" indent="-285750">
              <a:defRPr sz="3200" b="1">
                <a:solidFill>
                  <a:schemeClr val="tx1"/>
                </a:solidFill>
                <a:latin typeface="Helvetica" charset="0"/>
                <a:ea typeface="ＭＳ Ｐゴシック" charset="0"/>
              </a:defRPr>
            </a:lvl2pPr>
            <a:lvl3pPr marL="1143000" indent="-228600">
              <a:defRPr sz="3200" b="1">
                <a:solidFill>
                  <a:schemeClr val="tx1"/>
                </a:solidFill>
                <a:latin typeface="Helvetica" charset="0"/>
                <a:ea typeface="ＭＳ Ｐゴシック" charset="0"/>
              </a:defRPr>
            </a:lvl3pPr>
            <a:lvl4pPr marL="1600200" indent="-228600">
              <a:defRPr sz="3200" b="1">
                <a:solidFill>
                  <a:schemeClr val="tx1"/>
                </a:solidFill>
                <a:latin typeface="Helvetica" charset="0"/>
                <a:ea typeface="ＭＳ Ｐゴシック" charset="0"/>
              </a:defRPr>
            </a:lvl4pPr>
            <a:lvl5pPr marL="2057400" indent="-228600">
              <a:defRPr sz="3200" b="1">
                <a:solidFill>
                  <a:schemeClr val="tx1"/>
                </a:solidFill>
                <a:latin typeface="Helvetica" charset="0"/>
                <a:ea typeface="ＭＳ Ｐゴシック" charset="0"/>
              </a:defRPr>
            </a:lvl5pPr>
            <a:lvl6pPr marL="2514600" indent="-228600" eaLnBrk="0" fontAlgn="base" hangingPunct="0">
              <a:spcBef>
                <a:spcPct val="0"/>
              </a:spcBef>
              <a:spcAft>
                <a:spcPct val="0"/>
              </a:spcAft>
              <a:defRPr sz="3200" b="1">
                <a:solidFill>
                  <a:schemeClr val="tx1"/>
                </a:solidFill>
                <a:latin typeface="Helvetica" charset="0"/>
                <a:ea typeface="ＭＳ Ｐゴシック" charset="0"/>
              </a:defRPr>
            </a:lvl6pPr>
            <a:lvl7pPr marL="2971800" indent="-228600" eaLnBrk="0" fontAlgn="base" hangingPunct="0">
              <a:spcBef>
                <a:spcPct val="0"/>
              </a:spcBef>
              <a:spcAft>
                <a:spcPct val="0"/>
              </a:spcAft>
              <a:defRPr sz="3200" b="1">
                <a:solidFill>
                  <a:schemeClr val="tx1"/>
                </a:solidFill>
                <a:latin typeface="Helvetica" charset="0"/>
                <a:ea typeface="ＭＳ Ｐゴシック" charset="0"/>
              </a:defRPr>
            </a:lvl7pPr>
            <a:lvl8pPr marL="3429000" indent="-228600" eaLnBrk="0" fontAlgn="base" hangingPunct="0">
              <a:spcBef>
                <a:spcPct val="0"/>
              </a:spcBef>
              <a:spcAft>
                <a:spcPct val="0"/>
              </a:spcAft>
              <a:defRPr sz="3200" b="1">
                <a:solidFill>
                  <a:schemeClr val="tx1"/>
                </a:solidFill>
                <a:latin typeface="Helvetica" charset="0"/>
                <a:ea typeface="ＭＳ Ｐゴシック" charset="0"/>
              </a:defRPr>
            </a:lvl8pPr>
            <a:lvl9pPr marL="3886200" indent="-228600" eaLnBrk="0" fontAlgn="base" hangingPunct="0">
              <a:spcBef>
                <a:spcPct val="0"/>
              </a:spcBef>
              <a:spcAft>
                <a:spcPct val="0"/>
              </a:spcAft>
              <a:defRPr sz="3200" b="1">
                <a:solidFill>
                  <a:schemeClr val="tx1"/>
                </a:solidFill>
                <a:latin typeface="Helvetica" charset="0"/>
                <a:ea typeface="ＭＳ Ｐゴシック" charset="0"/>
              </a:defRPr>
            </a:lvl9pPr>
          </a:lstStyle>
          <a:p>
            <a:fld id="{DC3A721F-6984-0E49-AEFD-EA90F1D65E64}" type="slidenum">
              <a:rPr lang="en-US" sz="1200" b="0">
                <a:solidFill>
                  <a:srgbClr val="000000"/>
                </a:solidFill>
                <a:latin typeface="Calibri" charset="0"/>
              </a:rPr>
              <a:pPr/>
              <a:t>16</a:t>
            </a:fld>
            <a:endParaRPr lang="en-US" sz="1200" b="0">
              <a:solidFill>
                <a:srgbClr val="000000"/>
              </a:solidFill>
              <a:latin typeface="Calibri"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In this system, we use a plant pathogen harboring our gene of interest to infect the plant. This bacterium transfers its T-DNA to the plant, and then the plant machinery transcribes and translates the gene to make our protein/enzyme candidate. Here is an example with GFP.</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3845850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200" b="1">
                <a:solidFill>
                  <a:schemeClr val="tx1"/>
                </a:solidFill>
                <a:latin typeface="Helvetica" charset="0"/>
                <a:ea typeface="ＭＳ Ｐゴシック" charset="0"/>
                <a:cs typeface="ＭＳ Ｐゴシック" charset="0"/>
              </a:defRPr>
            </a:lvl1pPr>
            <a:lvl2pPr marL="742950" indent="-285750">
              <a:defRPr sz="3200" b="1">
                <a:solidFill>
                  <a:schemeClr val="tx1"/>
                </a:solidFill>
                <a:latin typeface="Helvetica" charset="0"/>
                <a:ea typeface="ＭＳ Ｐゴシック" charset="0"/>
              </a:defRPr>
            </a:lvl2pPr>
            <a:lvl3pPr marL="1143000" indent="-228600">
              <a:defRPr sz="3200" b="1">
                <a:solidFill>
                  <a:schemeClr val="tx1"/>
                </a:solidFill>
                <a:latin typeface="Helvetica" charset="0"/>
                <a:ea typeface="ＭＳ Ｐゴシック" charset="0"/>
              </a:defRPr>
            </a:lvl3pPr>
            <a:lvl4pPr marL="1600200" indent="-228600">
              <a:defRPr sz="3200" b="1">
                <a:solidFill>
                  <a:schemeClr val="tx1"/>
                </a:solidFill>
                <a:latin typeface="Helvetica" charset="0"/>
                <a:ea typeface="ＭＳ Ｐゴシック" charset="0"/>
              </a:defRPr>
            </a:lvl4pPr>
            <a:lvl5pPr marL="2057400" indent="-228600">
              <a:defRPr sz="3200" b="1">
                <a:solidFill>
                  <a:schemeClr val="tx1"/>
                </a:solidFill>
                <a:latin typeface="Helvetica" charset="0"/>
                <a:ea typeface="ＭＳ Ｐゴシック" charset="0"/>
              </a:defRPr>
            </a:lvl5pPr>
            <a:lvl6pPr marL="2514600" indent="-228600" eaLnBrk="0" fontAlgn="base" hangingPunct="0">
              <a:spcBef>
                <a:spcPct val="0"/>
              </a:spcBef>
              <a:spcAft>
                <a:spcPct val="0"/>
              </a:spcAft>
              <a:defRPr sz="3200" b="1">
                <a:solidFill>
                  <a:schemeClr val="tx1"/>
                </a:solidFill>
                <a:latin typeface="Helvetica" charset="0"/>
                <a:ea typeface="ＭＳ Ｐゴシック" charset="0"/>
              </a:defRPr>
            </a:lvl6pPr>
            <a:lvl7pPr marL="2971800" indent="-228600" eaLnBrk="0" fontAlgn="base" hangingPunct="0">
              <a:spcBef>
                <a:spcPct val="0"/>
              </a:spcBef>
              <a:spcAft>
                <a:spcPct val="0"/>
              </a:spcAft>
              <a:defRPr sz="3200" b="1">
                <a:solidFill>
                  <a:schemeClr val="tx1"/>
                </a:solidFill>
                <a:latin typeface="Helvetica" charset="0"/>
                <a:ea typeface="ＭＳ Ｐゴシック" charset="0"/>
              </a:defRPr>
            </a:lvl7pPr>
            <a:lvl8pPr marL="3429000" indent="-228600" eaLnBrk="0" fontAlgn="base" hangingPunct="0">
              <a:spcBef>
                <a:spcPct val="0"/>
              </a:spcBef>
              <a:spcAft>
                <a:spcPct val="0"/>
              </a:spcAft>
              <a:defRPr sz="3200" b="1">
                <a:solidFill>
                  <a:schemeClr val="tx1"/>
                </a:solidFill>
                <a:latin typeface="Helvetica" charset="0"/>
                <a:ea typeface="ＭＳ Ｐゴシック" charset="0"/>
              </a:defRPr>
            </a:lvl8pPr>
            <a:lvl9pPr marL="3886200" indent="-228600" eaLnBrk="0" fontAlgn="base" hangingPunct="0">
              <a:spcBef>
                <a:spcPct val="0"/>
              </a:spcBef>
              <a:spcAft>
                <a:spcPct val="0"/>
              </a:spcAft>
              <a:defRPr sz="3200" b="1">
                <a:solidFill>
                  <a:schemeClr val="tx1"/>
                </a:solidFill>
                <a:latin typeface="Helvetica" charset="0"/>
                <a:ea typeface="ＭＳ Ｐゴシック" charset="0"/>
              </a:defRPr>
            </a:lvl9pPr>
          </a:lstStyle>
          <a:p>
            <a:fld id="{DC3A721F-6984-0E49-AEFD-EA90F1D65E64}" type="slidenum">
              <a:rPr lang="en-US" sz="1200" b="0">
                <a:solidFill>
                  <a:srgbClr val="000000"/>
                </a:solidFill>
                <a:latin typeface="Calibri" charset="0"/>
              </a:rPr>
              <a:pPr/>
              <a:t>17</a:t>
            </a:fld>
            <a:endParaRPr lang="en-US" sz="1200" b="0">
              <a:solidFill>
                <a:srgbClr val="000000"/>
              </a:solidFill>
              <a:latin typeface="Calibri"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The beautiful thing about this system is that we can add in many strains/genes simultaneous, for co-production of multiple proteins. This allows for combinatorial batch testing, and building pathways in the plant leaf.</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3268612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200" b="1">
                <a:solidFill>
                  <a:schemeClr val="tx1"/>
                </a:solidFill>
                <a:latin typeface="Helvetica" charset="0"/>
                <a:ea typeface="ＭＳ Ｐゴシック" charset="0"/>
                <a:cs typeface="ＭＳ Ｐゴシック" charset="0"/>
              </a:defRPr>
            </a:lvl1pPr>
            <a:lvl2pPr marL="742950" indent="-285750">
              <a:defRPr sz="3200" b="1">
                <a:solidFill>
                  <a:schemeClr val="tx1"/>
                </a:solidFill>
                <a:latin typeface="Helvetica" charset="0"/>
                <a:ea typeface="ＭＳ Ｐゴシック" charset="0"/>
              </a:defRPr>
            </a:lvl2pPr>
            <a:lvl3pPr marL="1143000" indent="-228600">
              <a:defRPr sz="3200" b="1">
                <a:solidFill>
                  <a:schemeClr val="tx1"/>
                </a:solidFill>
                <a:latin typeface="Helvetica" charset="0"/>
                <a:ea typeface="ＭＳ Ｐゴシック" charset="0"/>
              </a:defRPr>
            </a:lvl3pPr>
            <a:lvl4pPr marL="1600200" indent="-228600">
              <a:defRPr sz="3200" b="1">
                <a:solidFill>
                  <a:schemeClr val="tx1"/>
                </a:solidFill>
                <a:latin typeface="Helvetica" charset="0"/>
                <a:ea typeface="ＭＳ Ｐゴシック" charset="0"/>
              </a:defRPr>
            </a:lvl4pPr>
            <a:lvl5pPr marL="2057400" indent="-228600">
              <a:defRPr sz="3200" b="1">
                <a:solidFill>
                  <a:schemeClr val="tx1"/>
                </a:solidFill>
                <a:latin typeface="Helvetica" charset="0"/>
                <a:ea typeface="ＭＳ Ｐゴシック" charset="0"/>
              </a:defRPr>
            </a:lvl5pPr>
            <a:lvl6pPr marL="2514600" indent="-228600" eaLnBrk="0" fontAlgn="base" hangingPunct="0">
              <a:spcBef>
                <a:spcPct val="0"/>
              </a:spcBef>
              <a:spcAft>
                <a:spcPct val="0"/>
              </a:spcAft>
              <a:defRPr sz="3200" b="1">
                <a:solidFill>
                  <a:schemeClr val="tx1"/>
                </a:solidFill>
                <a:latin typeface="Helvetica" charset="0"/>
                <a:ea typeface="ＭＳ Ｐゴシック" charset="0"/>
              </a:defRPr>
            </a:lvl6pPr>
            <a:lvl7pPr marL="2971800" indent="-228600" eaLnBrk="0" fontAlgn="base" hangingPunct="0">
              <a:spcBef>
                <a:spcPct val="0"/>
              </a:spcBef>
              <a:spcAft>
                <a:spcPct val="0"/>
              </a:spcAft>
              <a:defRPr sz="3200" b="1">
                <a:solidFill>
                  <a:schemeClr val="tx1"/>
                </a:solidFill>
                <a:latin typeface="Helvetica" charset="0"/>
                <a:ea typeface="ＭＳ Ｐゴシック" charset="0"/>
              </a:defRPr>
            </a:lvl7pPr>
            <a:lvl8pPr marL="3429000" indent="-228600" eaLnBrk="0" fontAlgn="base" hangingPunct="0">
              <a:spcBef>
                <a:spcPct val="0"/>
              </a:spcBef>
              <a:spcAft>
                <a:spcPct val="0"/>
              </a:spcAft>
              <a:defRPr sz="3200" b="1">
                <a:solidFill>
                  <a:schemeClr val="tx1"/>
                </a:solidFill>
                <a:latin typeface="Helvetica" charset="0"/>
                <a:ea typeface="ＭＳ Ｐゴシック" charset="0"/>
              </a:defRPr>
            </a:lvl8pPr>
            <a:lvl9pPr marL="3886200" indent="-228600" eaLnBrk="0" fontAlgn="base" hangingPunct="0">
              <a:spcBef>
                <a:spcPct val="0"/>
              </a:spcBef>
              <a:spcAft>
                <a:spcPct val="0"/>
              </a:spcAft>
              <a:defRPr sz="3200" b="1">
                <a:solidFill>
                  <a:schemeClr val="tx1"/>
                </a:solidFill>
                <a:latin typeface="Helvetica" charset="0"/>
                <a:ea typeface="ＭＳ Ｐゴシック" charset="0"/>
              </a:defRPr>
            </a:lvl9pPr>
          </a:lstStyle>
          <a:p>
            <a:fld id="{DC3A721F-6984-0E49-AEFD-EA90F1D65E64}" type="slidenum">
              <a:rPr lang="en-US" sz="1200" b="0">
                <a:solidFill>
                  <a:srgbClr val="000000"/>
                </a:solidFill>
                <a:latin typeface="Calibri" charset="0"/>
              </a:rPr>
              <a:pPr/>
              <a:t>18</a:t>
            </a:fld>
            <a:endParaRPr lang="en-US" sz="1200" b="0">
              <a:solidFill>
                <a:srgbClr val="000000"/>
              </a:solidFill>
              <a:latin typeface="Calibri"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Just like a test tube reaction, we can also infiltrate substrate into the leaf if it is not provided by the plant. We then use untargeted metabolomics (predominantly by LC-MS detection) to look for the production of new molecules.</a:t>
            </a:r>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3445416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all together, this approach confirmed that we had identified functional LDC and CAO genes. Additionally, we found that a PKS performed the chain elongation and imine-ketide coupling reaction.</a:t>
            </a:r>
          </a:p>
        </p:txBody>
      </p:sp>
      <p:sp>
        <p:nvSpPr>
          <p:cNvPr id="4" name="Slide Number Placeholder 3"/>
          <p:cNvSpPr>
            <a:spLocks noGrp="1"/>
          </p:cNvSpPr>
          <p:nvPr>
            <p:ph type="sldNum" sz="quarter" idx="10"/>
          </p:nvPr>
        </p:nvSpPr>
        <p:spPr/>
        <p:txBody>
          <a:bodyPr/>
          <a:lstStyle/>
          <a:p>
            <a:fld id="{50A36523-6960-485F-840F-2F49F1F6091F}" type="slidenum">
              <a:rPr lang="en-US" smtClean="0"/>
              <a:t>19</a:t>
            </a:fld>
            <a:endParaRPr lang="en-US"/>
          </a:p>
        </p:txBody>
      </p:sp>
    </p:spTree>
    <p:extLst>
      <p:ext uri="{BB962C8B-B14F-4D97-AF65-F5344CB8AC3E}">
        <p14:creationId xmlns:p14="http://schemas.microsoft.com/office/powerpoint/2010/main" val="3563658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Humans have used plants as medicine for thousands of years, and we now know that most of the beneficial activities are from the small molecules produced by plants. This isn’t just historically important – plant molecules are still relevant in medicine, and make up ~10% of WHO essential medicines. Across the plant kingdom, there is diversity not only in the function of these molecules, but also in the structural diversity – today I’m going to tell you about the work I’ve done on two structurally and functionally distinct alkaloids, huperzine A and colchicine.</a:t>
            </a:r>
          </a:p>
        </p:txBody>
      </p:sp>
      <p:sp>
        <p:nvSpPr>
          <p:cNvPr id="4" name="Slide Number Placeholder 3"/>
          <p:cNvSpPr>
            <a:spLocks noGrp="1"/>
          </p:cNvSpPr>
          <p:nvPr>
            <p:ph type="sldNum" sz="quarter" idx="10"/>
          </p:nvPr>
        </p:nvSpPr>
        <p:spPr/>
        <p:txBody>
          <a:bodyPr/>
          <a:lstStyle/>
          <a:p>
            <a:fld id="{50A36523-6960-485F-840F-2F49F1F6091F}" type="slidenum">
              <a:rPr lang="en-US" smtClean="0"/>
              <a:t>2</a:t>
            </a:fld>
            <a:endParaRPr lang="en-US" dirty="0"/>
          </a:p>
        </p:txBody>
      </p:sp>
    </p:spTree>
    <p:extLst>
      <p:ext uri="{BB962C8B-B14F-4D97-AF65-F5344CB8AC3E}">
        <p14:creationId xmlns:p14="http://schemas.microsoft.com/office/powerpoint/2010/main" val="1706359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alkaloids have been isolated and characterized from HupA-producing plants, and these appear like they could be logical precursors. Luckily, a collaborator was able to provide us with many of this intermediates, which allowed us to test them through substrate infiltration with candidate co-expression.</a:t>
            </a:r>
          </a:p>
        </p:txBody>
      </p:sp>
      <p:sp>
        <p:nvSpPr>
          <p:cNvPr id="4" name="Slide Number Placeholder 3"/>
          <p:cNvSpPr>
            <a:spLocks noGrp="1"/>
          </p:cNvSpPr>
          <p:nvPr>
            <p:ph type="sldNum" sz="quarter" idx="10"/>
          </p:nvPr>
        </p:nvSpPr>
        <p:spPr/>
        <p:txBody>
          <a:bodyPr/>
          <a:lstStyle/>
          <a:p>
            <a:fld id="{50A36523-6960-485F-840F-2F49F1F6091F}" type="slidenum">
              <a:rPr lang="en-US" smtClean="0"/>
              <a:t>20</a:t>
            </a:fld>
            <a:endParaRPr lang="en-US"/>
          </a:p>
        </p:txBody>
      </p:sp>
    </p:spTree>
    <p:extLst>
      <p:ext uri="{BB962C8B-B14F-4D97-AF65-F5344CB8AC3E}">
        <p14:creationId xmlns:p14="http://schemas.microsoft.com/office/powerpoint/2010/main" val="1258919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allowed us to identify five 2OGDs and an alpha/beta hydrolase that can convert the precursor </a:t>
            </a:r>
            <a:r>
              <a:rPr lang="en-US" dirty="0" err="1"/>
              <a:t>flabellidine</a:t>
            </a:r>
            <a:r>
              <a:rPr lang="en-US" dirty="0"/>
              <a:t> into HupA itself, thereby providing us with insight into the downstream tailoring in this pathway.</a:t>
            </a:r>
          </a:p>
        </p:txBody>
      </p:sp>
      <p:sp>
        <p:nvSpPr>
          <p:cNvPr id="4" name="Slide Number Placeholder 3"/>
          <p:cNvSpPr>
            <a:spLocks noGrp="1"/>
          </p:cNvSpPr>
          <p:nvPr>
            <p:ph type="sldNum" sz="quarter" idx="10"/>
          </p:nvPr>
        </p:nvSpPr>
        <p:spPr/>
        <p:txBody>
          <a:bodyPr/>
          <a:lstStyle/>
          <a:p>
            <a:fld id="{50A36523-6960-485F-840F-2F49F1F6091F}" type="slidenum">
              <a:rPr lang="en-US" smtClean="0"/>
              <a:t>21</a:t>
            </a:fld>
            <a:endParaRPr lang="en-US"/>
          </a:p>
        </p:txBody>
      </p:sp>
    </p:spTree>
    <p:extLst>
      <p:ext uri="{BB962C8B-B14F-4D97-AF65-F5344CB8AC3E}">
        <p14:creationId xmlns:p14="http://schemas.microsoft.com/office/powerpoint/2010/main" val="3928154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were further able to determine not just the pathway to HupA, but also an alternative set of pathways that all seem to co-exist to some extend within the native plants, allowing for a metabolic network of Lycopodium alkaloids. Interestingly, most of these have been tested for their ability to inhibit acetylcholine esterase, and there appears to be a clear trend in that each of the biosynthetic transformations leads to a more potent acetylcholine esterase. Perhaps this is capturing a snapshot of plant evolution towards a more potent toxin.</a:t>
            </a:r>
          </a:p>
        </p:txBody>
      </p:sp>
      <p:sp>
        <p:nvSpPr>
          <p:cNvPr id="4" name="Slide Number Placeholder 3"/>
          <p:cNvSpPr>
            <a:spLocks noGrp="1"/>
          </p:cNvSpPr>
          <p:nvPr>
            <p:ph type="sldNum" sz="quarter" idx="10"/>
          </p:nvPr>
        </p:nvSpPr>
        <p:spPr/>
        <p:txBody>
          <a:bodyPr/>
          <a:lstStyle/>
          <a:p>
            <a:fld id="{50A36523-6960-485F-840F-2F49F1F6091F}" type="slidenum">
              <a:rPr lang="en-US" smtClean="0"/>
              <a:t>22</a:t>
            </a:fld>
            <a:endParaRPr lang="en-US"/>
          </a:p>
        </p:txBody>
      </p:sp>
    </p:spTree>
    <p:extLst>
      <p:ext uri="{BB962C8B-B14F-4D97-AF65-F5344CB8AC3E}">
        <p14:creationId xmlns:p14="http://schemas.microsoft.com/office/powerpoint/2010/main" val="4021264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together, this allowed us to quickly find both early and late biosynthetic modules for HupA biosynthesis.</a:t>
            </a:r>
          </a:p>
        </p:txBody>
      </p:sp>
      <p:sp>
        <p:nvSpPr>
          <p:cNvPr id="4" name="Slide Number Placeholder 3"/>
          <p:cNvSpPr>
            <a:spLocks noGrp="1"/>
          </p:cNvSpPr>
          <p:nvPr>
            <p:ph type="sldNum" sz="quarter" idx="10"/>
          </p:nvPr>
        </p:nvSpPr>
        <p:spPr/>
        <p:txBody>
          <a:bodyPr/>
          <a:lstStyle/>
          <a:p>
            <a:fld id="{50A36523-6960-485F-840F-2F49F1F6091F}" type="slidenum">
              <a:rPr lang="en-US" smtClean="0"/>
              <a:t>23</a:t>
            </a:fld>
            <a:endParaRPr lang="en-US"/>
          </a:p>
        </p:txBody>
      </p:sp>
    </p:spTree>
    <p:extLst>
      <p:ext uri="{BB962C8B-B14F-4D97-AF65-F5344CB8AC3E}">
        <p14:creationId xmlns:p14="http://schemas.microsoft.com/office/powerpoint/2010/main" val="2384381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together, this allowed us to quickly find both early and late biosynthetic modules for HupA biosynthesis.</a:t>
            </a:r>
          </a:p>
        </p:txBody>
      </p:sp>
      <p:sp>
        <p:nvSpPr>
          <p:cNvPr id="4" name="Slide Number Placeholder 3"/>
          <p:cNvSpPr>
            <a:spLocks noGrp="1"/>
          </p:cNvSpPr>
          <p:nvPr>
            <p:ph type="sldNum" sz="quarter" idx="10"/>
          </p:nvPr>
        </p:nvSpPr>
        <p:spPr/>
        <p:txBody>
          <a:bodyPr/>
          <a:lstStyle/>
          <a:p>
            <a:fld id="{50A36523-6960-485F-840F-2F49F1F6091F}" type="slidenum">
              <a:rPr lang="en-US" smtClean="0"/>
              <a:t>24</a:t>
            </a:fld>
            <a:endParaRPr lang="en-US"/>
          </a:p>
        </p:txBody>
      </p:sp>
    </p:spTree>
    <p:extLst>
      <p:ext uri="{BB962C8B-B14F-4D97-AF65-F5344CB8AC3E}">
        <p14:creationId xmlns:p14="http://schemas.microsoft.com/office/powerpoint/2010/main" val="2882247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together, this allowed us to quickly find both early and late biosynthetic modules for HupA biosynthesis.</a:t>
            </a:r>
          </a:p>
        </p:txBody>
      </p:sp>
      <p:sp>
        <p:nvSpPr>
          <p:cNvPr id="4" name="Slide Number Placeholder 3"/>
          <p:cNvSpPr>
            <a:spLocks noGrp="1"/>
          </p:cNvSpPr>
          <p:nvPr>
            <p:ph type="sldNum" sz="quarter" idx="10"/>
          </p:nvPr>
        </p:nvSpPr>
        <p:spPr/>
        <p:txBody>
          <a:bodyPr/>
          <a:lstStyle/>
          <a:p>
            <a:fld id="{50A36523-6960-485F-840F-2F49F1F6091F}" type="slidenum">
              <a:rPr lang="en-US" smtClean="0"/>
              <a:t>25</a:t>
            </a:fld>
            <a:endParaRPr lang="en-US"/>
          </a:p>
        </p:txBody>
      </p:sp>
    </p:spTree>
    <p:extLst>
      <p:ext uri="{BB962C8B-B14F-4D97-AF65-F5344CB8AC3E}">
        <p14:creationId xmlns:p14="http://schemas.microsoft.com/office/powerpoint/2010/main" val="31945748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Taken together, this allowed us to quickly find both early and late biosynthetic modules for HupA biosynthesis.</a:t>
            </a:r>
          </a:p>
        </p:txBody>
      </p:sp>
      <p:sp>
        <p:nvSpPr>
          <p:cNvPr id="4" name="Slide Number Placeholder 3"/>
          <p:cNvSpPr>
            <a:spLocks noGrp="1"/>
          </p:cNvSpPr>
          <p:nvPr>
            <p:ph type="sldNum" sz="quarter" idx="10"/>
          </p:nvPr>
        </p:nvSpPr>
        <p:spPr/>
        <p:txBody>
          <a:bodyPr/>
          <a:lstStyle/>
          <a:p>
            <a:fld id="{50A36523-6960-485F-840F-2F49F1F6091F}" type="slidenum">
              <a:rPr lang="en-US" smtClean="0"/>
              <a:t>26</a:t>
            </a:fld>
            <a:endParaRPr lang="en-US"/>
          </a:p>
        </p:txBody>
      </p:sp>
    </p:spTree>
    <p:extLst>
      <p:ext uri="{BB962C8B-B14F-4D97-AF65-F5344CB8AC3E}">
        <p14:creationId xmlns:p14="http://schemas.microsoft.com/office/powerpoint/2010/main" val="650988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I’ve laid out a general strategy for finding these genes, I want to talk about how I have applied them to two specific molecules. Huperzine A, a potential treatment for dementia, and colchicine, an FDA-approved treatment for inflammation. First, I’ll talk about huperzine A.</a:t>
            </a:r>
          </a:p>
        </p:txBody>
      </p:sp>
      <p:sp>
        <p:nvSpPr>
          <p:cNvPr id="4" name="Slide Number Placeholder 3"/>
          <p:cNvSpPr>
            <a:spLocks noGrp="1"/>
          </p:cNvSpPr>
          <p:nvPr>
            <p:ph type="sldNum" sz="quarter" idx="10"/>
          </p:nvPr>
        </p:nvSpPr>
        <p:spPr/>
        <p:txBody>
          <a:bodyPr/>
          <a:lstStyle/>
          <a:p>
            <a:fld id="{50A36523-6960-485F-840F-2F49F1F6091F}" type="slidenum">
              <a:rPr lang="en-US" smtClean="0"/>
              <a:t>27</a:t>
            </a:fld>
            <a:endParaRPr lang="en-US"/>
          </a:p>
        </p:txBody>
      </p:sp>
    </p:spTree>
    <p:extLst>
      <p:ext uri="{BB962C8B-B14F-4D97-AF65-F5344CB8AC3E}">
        <p14:creationId xmlns:p14="http://schemas.microsoft.com/office/powerpoint/2010/main" val="2451643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spare you the details for the discovery process, as it is much the same as for HupA. Basically, we performed metabolomics to identify an active tissue of biosynthesis, which we found to be the rhizome. We then performed paired transcriptomic analysis of these tissues, performed correlation analysis and used biosynthetic logic.</a:t>
            </a:r>
          </a:p>
        </p:txBody>
      </p:sp>
      <p:sp>
        <p:nvSpPr>
          <p:cNvPr id="4" name="Slide Number Placeholder 3"/>
          <p:cNvSpPr>
            <a:spLocks noGrp="1"/>
          </p:cNvSpPr>
          <p:nvPr>
            <p:ph type="sldNum" sz="quarter" idx="10"/>
          </p:nvPr>
        </p:nvSpPr>
        <p:spPr/>
        <p:txBody>
          <a:bodyPr/>
          <a:lstStyle/>
          <a:p>
            <a:fld id="{50A36523-6960-485F-840F-2F49F1F6091F}" type="slidenum">
              <a:rPr lang="en-US" smtClean="0"/>
              <a:t>28</a:t>
            </a:fld>
            <a:endParaRPr lang="en-US"/>
          </a:p>
        </p:txBody>
      </p:sp>
    </p:spTree>
    <p:extLst>
      <p:ext uri="{BB962C8B-B14F-4D97-AF65-F5344CB8AC3E}">
        <p14:creationId xmlns:p14="http://schemas.microsoft.com/office/powerpoint/2010/main" val="7863755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spare you the details for the discovery process, as it is much the same as for HupA. Basically, we performed metabolomics to identify an active tissue of biosynthesis, which we found to be the rhizome. We then performed paired transcriptomic analysis of these tissues, performed correlation analysis and used biosynthetic logic.</a:t>
            </a:r>
          </a:p>
        </p:txBody>
      </p:sp>
      <p:sp>
        <p:nvSpPr>
          <p:cNvPr id="4" name="Slide Number Placeholder 3"/>
          <p:cNvSpPr>
            <a:spLocks noGrp="1"/>
          </p:cNvSpPr>
          <p:nvPr>
            <p:ph type="sldNum" sz="quarter" idx="10"/>
          </p:nvPr>
        </p:nvSpPr>
        <p:spPr/>
        <p:txBody>
          <a:bodyPr/>
          <a:lstStyle/>
          <a:p>
            <a:fld id="{50A36523-6960-485F-840F-2F49F1F6091F}" type="slidenum">
              <a:rPr lang="en-US" smtClean="0"/>
              <a:t>29</a:t>
            </a:fld>
            <a:endParaRPr lang="en-US"/>
          </a:p>
        </p:txBody>
      </p:sp>
    </p:spTree>
    <p:extLst>
      <p:ext uri="{BB962C8B-B14F-4D97-AF65-F5344CB8AC3E}">
        <p14:creationId xmlns:p14="http://schemas.microsoft.com/office/powerpoint/2010/main" val="1201952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can discover the biosynthetic genes, and thus enzymes, we can then make use of the primary metabolism of more tractable organisms like yeast or model plants. Furthermore, study of relatively unknown plant pathways is very likely to lead to the discovery of novel enzyme families, as well as new chemistry within established enzymes – this will expand our biocatalytic toolbox for accessing new-to-nature molecules and help us to better understand the breadth of enzyme catalysts in nature.</a:t>
            </a:r>
          </a:p>
        </p:txBody>
      </p:sp>
      <p:sp>
        <p:nvSpPr>
          <p:cNvPr id="4" name="Slide Number Placeholder 3"/>
          <p:cNvSpPr>
            <a:spLocks noGrp="1"/>
          </p:cNvSpPr>
          <p:nvPr>
            <p:ph type="sldNum" sz="quarter" idx="10"/>
          </p:nvPr>
        </p:nvSpPr>
        <p:spPr/>
        <p:txBody>
          <a:bodyPr/>
          <a:lstStyle/>
          <a:p>
            <a:fld id="{50A36523-6960-485F-840F-2F49F1F6091F}" type="slidenum">
              <a:rPr lang="en-US" smtClean="0"/>
              <a:t>3</a:t>
            </a:fld>
            <a:endParaRPr lang="en-US"/>
          </a:p>
        </p:txBody>
      </p:sp>
    </p:spTree>
    <p:extLst>
      <p:ext uri="{BB962C8B-B14F-4D97-AF65-F5344CB8AC3E}">
        <p14:creationId xmlns:p14="http://schemas.microsoft.com/office/powerpoint/2010/main" val="21810734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spare you the details for the discovery process, as it is much the same as for HupA. Basically, we performed metabolomics to identify an active tissue of biosynthesis, which we found to be the rhizome. We then performed paired transcriptomic analysis of these tissues, performed correlation analysis and used biosynthetic logic.</a:t>
            </a:r>
          </a:p>
        </p:txBody>
      </p:sp>
      <p:sp>
        <p:nvSpPr>
          <p:cNvPr id="4" name="Slide Number Placeholder 3"/>
          <p:cNvSpPr>
            <a:spLocks noGrp="1"/>
          </p:cNvSpPr>
          <p:nvPr>
            <p:ph type="sldNum" sz="quarter" idx="10"/>
          </p:nvPr>
        </p:nvSpPr>
        <p:spPr/>
        <p:txBody>
          <a:bodyPr/>
          <a:lstStyle/>
          <a:p>
            <a:fld id="{50A36523-6960-485F-840F-2F49F1F6091F}" type="slidenum">
              <a:rPr lang="en-US" smtClean="0"/>
              <a:t>30</a:t>
            </a:fld>
            <a:endParaRPr lang="en-US"/>
          </a:p>
        </p:txBody>
      </p:sp>
    </p:spTree>
    <p:extLst>
      <p:ext uri="{BB962C8B-B14F-4D97-AF65-F5344CB8AC3E}">
        <p14:creationId xmlns:p14="http://schemas.microsoft.com/office/powerpoint/2010/main" val="28586114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spare you the details for the discovery process, as it is much the same as for HupA. Basically, we performed metabolomics to identify an active tissue of biosynthesis, which we found to be the rhizome. We then performed paired transcriptomic analysis of these tissues, performed correlation analysis and used biosynthetic logic.</a:t>
            </a:r>
          </a:p>
        </p:txBody>
      </p:sp>
      <p:sp>
        <p:nvSpPr>
          <p:cNvPr id="4" name="Slide Number Placeholder 3"/>
          <p:cNvSpPr>
            <a:spLocks noGrp="1"/>
          </p:cNvSpPr>
          <p:nvPr>
            <p:ph type="sldNum" sz="quarter" idx="10"/>
          </p:nvPr>
        </p:nvSpPr>
        <p:spPr/>
        <p:txBody>
          <a:bodyPr/>
          <a:lstStyle/>
          <a:p>
            <a:fld id="{50A36523-6960-485F-840F-2F49F1F6091F}" type="slidenum">
              <a:rPr lang="en-US" smtClean="0"/>
              <a:t>31</a:t>
            </a:fld>
            <a:endParaRPr lang="en-US"/>
          </a:p>
        </p:txBody>
      </p:sp>
    </p:spTree>
    <p:extLst>
      <p:ext uri="{BB962C8B-B14F-4D97-AF65-F5344CB8AC3E}">
        <p14:creationId xmlns:p14="http://schemas.microsoft.com/office/powerpoint/2010/main" val="41907908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spare you the details for the discovery process, as it is much the same as for HupA. Basically, we performed metabolomics to identify an active tissue of biosynthesis, which we found to be the rhizome. We then performed paired transcriptomic analysis of these tissues, performed correlation analysis and used biosynthetic logic.</a:t>
            </a:r>
          </a:p>
        </p:txBody>
      </p:sp>
      <p:sp>
        <p:nvSpPr>
          <p:cNvPr id="4" name="Slide Number Placeholder 3"/>
          <p:cNvSpPr>
            <a:spLocks noGrp="1"/>
          </p:cNvSpPr>
          <p:nvPr>
            <p:ph type="sldNum" sz="quarter" idx="10"/>
          </p:nvPr>
        </p:nvSpPr>
        <p:spPr/>
        <p:txBody>
          <a:bodyPr/>
          <a:lstStyle/>
          <a:p>
            <a:fld id="{50A36523-6960-485F-840F-2F49F1F6091F}" type="slidenum">
              <a:rPr lang="en-US" smtClean="0"/>
              <a:t>32</a:t>
            </a:fld>
            <a:endParaRPr lang="en-US"/>
          </a:p>
        </p:txBody>
      </p:sp>
    </p:spTree>
    <p:extLst>
      <p:ext uri="{BB962C8B-B14F-4D97-AF65-F5344CB8AC3E}">
        <p14:creationId xmlns:p14="http://schemas.microsoft.com/office/powerpoint/2010/main" val="3508569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A36523-6960-485F-840F-2F49F1F6091F}" type="slidenum">
              <a:rPr lang="en-US" smtClean="0"/>
              <a:t>33</a:t>
            </a:fld>
            <a:endParaRPr lang="en-US"/>
          </a:p>
        </p:txBody>
      </p:sp>
    </p:spTree>
    <p:extLst>
      <p:ext uri="{BB962C8B-B14F-4D97-AF65-F5344CB8AC3E}">
        <p14:creationId xmlns:p14="http://schemas.microsoft.com/office/powerpoint/2010/main" val="3971805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A36523-6960-485F-840F-2F49F1F6091F}" type="slidenum">
              <a:rPr lang="en-US" smtClean="0"/>
              <a:t>34</a:t>
            </a:fld>
            <a:endParaRPr lang="en-US"/>
          </a:p>
        </p:txBody>
      </p:sp>
    </p:spTree>
    <p:extLst>
      <p:ext uri="{BB962C8B-B14F-4D97-AF65-F5344CB8AC3E}">
        <p14:creationId xmlns:p14="http://schemas.microsoft.com/office/powerpoint/2010/main" val="25976880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plant genomes are large and complex. Often much larger than a human genome, and certainly larger than those of other natural product-rich organisms (fungi and bacteria).</a:t>
            </a:r>
          </a:p>
        </p:txBody>
      </p:sp>
      <p:sp>
        <p:nvSpPr>
          <p:cNvPr id="4" name="Slide Number Placeholder 3"/>
          <p:cNvSpPr>
            <a:spLocks noGrp="1"/>
          </p:cNvSpPr>
          <p:nvPr>
            <p:ph type="sldNum" sz="quarter" idx="10"/>
          </p:nvPr>
        </p:nvSpPr>
        <p:spPr/>
        <p:txBody>
          <a:bodyPr/>
          <a:lstStyle/>
          <a:p>
            <a:fld id="{50A36523-6960-485F-840F-2F49F1F6091F}" type="slidenum">
              <a:rPr lang="en-US" smtClean="0"/>
              <a:t>35</a:t>
            </a:fld>
            <a:endParaRPr lang="en-US"/>
          </a:p>
        </p:txBody>
      </p:sp>
    </p:spTree>
    <p:extLst>
      <p:ext uri="{BB962C8B-B14F-4D97-AF65-F5344CB8AC3E}">
        <p14:creationId xmlns:p14="http://schemas.microsoft.com/office/powerpoint/2010/main" val="1541291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the biosynthetic genes are usually no clustered on the genomes (when it is available). This is highlighted by the biosynthesis of gibberellins in plants, fungi, and bacteria.</a:t>
            </a:r>
          </a:p>
        </p:txBody>
      </p:sp>
      <p:sp>
        <p:nvSpPr>
          <p:cNvPr id="4" name="Slide Number Placeholder 3"/>
          <p:cNvSpPr>
            <a:spLocks noGrp="1"/>
          </p:cNvSpPr>
          <p:nvPr>
            <p:ph type="sldNum" sz="quarter" idx="10"/>
          </p:nvPr>
        </p:nvSpPr>
        <p:spPr/>
        <p:txBody>
          <a:bodyPr/>
          <a:lstStyle/>
          <a:p>
            <a:fld id="{50A36523-6960-485F-840F-2F49F1F6091F}" type="slidenum">
              <a:rPr lang="en-US" smtClean="0"/>
              <a:t>36</a:t>
            </a:fld>
            <a:endParaRPr lang="en-US"/>
          </a:p>
        </p:txBody>
      </p:sp>
    </p:spTree>
    <p:extLst>
      <p:ext uri="{BB962C8B-B14F-4D97-AF65-F5344CB8AC3E}">
        <p14:creationId xmlns:p14="http://schemas.microsoft.com/office/powerpoint/2010/main" val="6498428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bacteria and fungi have full biosynthetic gene clusters to make GA, the genes within plants are scattered across the genome.</a:t>
            </a:r>
          </a:p>
        </p:txBody>
      </p:sp>
      <p:sp>
        <p:nvSpPr>
          <p:cNvPr id="4" name="Slide Number Placeholder 3"/>
          <p:cNvSpPr>
            <a:spLocks noGrp="1"/>
          </p:cNvSpPr>
          <p:nvPr>
            <p:ph type="sldNum" sz="quarter" idx="10"/>
          </p:nvPr>
        </p:nvSpPr>
        <p:spPr/>
        <p:txBody>
          <a:bodyPr/>
          <a:lstStyle/>
          <a:p>
            <a:fld id="{50A36523-6960-485F-840F-2F49F1F6091F}" type="slidenum">
              <a:rPr lang="en-US" smtClean="0"/>
              <a:t>37</a:t>
            </a:fld>
            <a:endParaRPr lang="en-US"/>
          </a:p>
        </p:txBody>
      </p:sp>
    </p:spTree>
    <p:extLst>
      <p:ext uri="{BB962C8B-B14F-4D97-AF65-F5344CB8AC3E}">
        <p14:creationId xmlns:p14="http://schemas.microsoft.com/office/powerpoint/2010/main" val="9571904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challenges have made pathway discovery in plants difficult and slow. 20 years from the 1st to last gene in morphine biosynthesis. Still don’t know the pathway for paclitaxel!</a:t>
            </a:r>
          </a:p>
        </p:txBody>
      </p:sp>
      <p:sp>
        <p:nvSpPr>
          <p:cNvPr id="4" name="Slide Number Placeholder 3"/>
          <p:cNvSpPr>
            <a:spLocks noGrp="1"/>
          </p:cNvSpPr>
          <p:nvPr>
            <p:ph type="sldNum" sz="quarter" idx="10"/>
          </p:nvPr>
        </p:nvSpPr>
        <p:spPr/>
        <p:txBody>
          <a:bodyPr/>
          <a:lstStyle/>
          <a:p>
            <a:fld id="{50A36523-6960-485F-840F-2F49F1F6091F}" type="slidenum">
              <a:rPr lang="en-US" smtClean="0"/>
              <a:t>38</a:t>
            </a:fld>
            <a:endParaRPr lang="en-US"/>
          </a:p>
        </p:txBody>
      </p:sp>
    </p:spTree>
    <p:extLst>
      <p:ext uri="{BB962C8B-B14F-4D97-AF65-F5344CB8AC3E}">
        <p14:creationId xmlns:p14="http://schemas.microsoft.com/office/powerpoint/2010/main" val="1572898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chemical biosynthetic logic to guide our selection of candidate genes. If we have an idea of the chemical transformations, then we can make reasonable guesses about the types of enzymes involved.</a:t>
            </a:r>
          </a:p>
        </p:txBody>
      </p:sp>
      <p:sp>
        <p:nvSpPr>
          <p:cNvPr id="4" name="Slide Number Placeholder 3"/>
          <p:cNvSpPr>
            <a:spLocks noGrp="1"/>
          </p:cNvSpPr>
          <p:nvPr>
            <p:ph type="sldNum" sz="quarter" idx="10"/>
          </p:nvPr>
        </p:nvSpPr>
        <p:spPr/>
        <p:txBody>
          <a:bodyPr/>
          <a:lstStyle/>
          <a:p>
            <a:fld id="{50A36523-6960-485F-840F-2F49F1F6091F}" type="slidenum">
              <a:rPr lang="en-US" smtClean="0"/>
              <a:t>39</a:t>
            </a:fld>
            <a:endParaRPr lang="en-US"/>
          </a:p>
        </p:txBody>
      </p:sp>
    </p:spTree>
    <p:extLst>
      <p:ext uri="{BB962C8B-B14F-4D97-AF65-F5344CB8AC3E}">
        <p14:creationId xmlns:p14="http://schemas.microsoft.com/office/powerpoint/2010/main" val="1194731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idea is all well and good – but how do we actually find these biosynthetic genes. As it turns out, this is difficult for several reasons.</a:t>
            </a:r>
          </a:p>
        </p:txBody>
      </p:sp>
      <p:sp>
        <p:nvSpPr>
          <p:cNvPr id="4" name="Slide Number Placeholder 3"/>
          <p:cNvSpPr>
            <a:spLocks noGrp="1"/>
          </p:cNvSpPr>
          <p:nvPr>
            <p:ph type="sldNum" sz="quarter" idx="10"/>
          </p:nvPr>
        </p:nvSpPr>
        <p:spPr/>
        <p:txBody>
          <a:bodyPr/>
          <a:lstStyle/>
          <a:p>
            <a:fld id="{50A36523-6960-485F-840F-2F49F1F6091F}" type="slidenum">
              <a:rPr lang="en-US" smtClean="0"/>
              <a:t>4</a:t>
            </a:fld>
            <a:endParaRPr lang="en-US"/>
          </a:p>
        </p:txBody>
      </p:sp>
    </p:spTree>
    <p:extLst>
      <p:ext uri="{BB962C8B-B14F-4D97-AF65-F5344CB8AC3E}">
        <p14:creationId xmlns:p14="http://schemas.microsoft.com/office/powerpoint/2010/main" val="41894901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b="1">
                <a:solidFill>
                  <a:schemeClr val="tx1"/>
                </a:solidFill>
                <a:latin typeface="Helvetica" charset="0"/>
                <a:ea typeface="ＭＳ Ｐゴシック" charset="0"/>
                <a:cs typeface="ＭＳ Ｐゴシック" charset="0"/>
              </a:defRPr>
            </a:lvl1pPr>
            <a:lvl2pPr marL="742950" indent="-285750">
              <a:defRPr sz="3200" b="1">
                <a:solidFill>
                  <a:schemeClr val="tx1"/>
                </a:solidFill>
                <a:latin typeface="Helvetica" charset="0"/>
                <a:ea typeface="ＭＳ Ｐゴシック" charset="0"/>
              </a:defRPr>
            </a:lvl2pPr>
            <a:lvl3pPr marL="1143000" indent="-228600">
              <a:defRPr sz="3200" b="1">
                <a:solidFill>
                  <a:schemeClr val="tx1"/>
                </a:solidFill>
                <a:latin typeface="Helvetica" charset="0"/>
                <a:ea typeface="ＭＳ Ｐゴシック" charset="0"/>
              </a:defRPr>
            </a:lvl3pPr>
            <a:lvl4pPr marL="1600200" indent="-228600">
              <a:defRPr sz="3200" b="1">
                <a:solidFill>
                  <a:schemeClr val="tx1"/>
                </a:solidFill>
                <a:latin typeface="Helvetica" charset="0"/>
                <a:ea typeface="ＭＳ Ｐゴシック" charset="0"/>
              </a:defRPr>
            </a:lvl4pPr>
            <a:lvl5pPr marL="2057400" indent="-228600">
              <a:defRPr sz="3200" b="1">
                <a:solidFill>
                  <a:schemeClr val="tx1"/>
                </a:solidFill>
                <a:latin typeface="Helvetica" charset="0"/>
                <a:ea typeface="ＭＳ Ｐゴシック" charset="0"/>
              </a:defRPr>
            </a:lvl5pPr>
            <a:lvl6pPr marL="2514600" indent="-228600" eaLnBrk="0" fontAlgn="base" hangingPunct="0">
              <a:spcBef>
                <a:spcPct val="0"/>
              </a:spcBef>
              <a:spcAft>
                <a:spcPct val="0"/>
              </a:spcAft>
              <a:defRPr sz="3200" b="1">
                <a:solidFill>
                  <a:schemeClr val="tx1"/>
                </a:solidFill>
                <a:latin typeface="Helvetica" charset="0"/>
                <a:ea typeface="ＭＳ Ｐゴシック" charset="0"/>
              </a:defRPr>
            </a:lvl6pPr>
            <a:lvl7pPr marL="2971800" indent="-228600" eaLnBrk="0" fontAlgn="base" hangingPunct="0">
              <a:spcBef>
                <a:spcPct val="0"/>
              </a:spcBef>
              <a:spcAft>
                <a:spcPct val="0"/>
              </a:spcAft>
              <a:defRPr sz="3200" b="1">
                <a:solidFill>
                  <a:schemeClr val="tx1"/>
                </a:solidFill>
                <a:latin typeface="Helvetica" charset="0"/>
                <a:ea typeface="ＭＳ Ｐゴシック" charset="0"/>
              </a:defRPr>
            </a:lvl7pPr>
            <a:lvl8pPr marL="3429000" indent="-228600" eaLnBrk="0" fontAlgn="base" hangingPunct="0">
              <a:spcBef>
                <a:spcPct val="0"/>
              </a:spcBef>
              <a:spcAft>
                <a:spcPct val="0"/>
              </a:spcAft>
              <a:defRPr sz="3200" b="1">
                <a:solidFill>
                  <a:schemeClr val="tx1"/>
                </a:solidFill>
                <a:latin typeface="Helvetica" charset="0"/>
                <a:ea typeface="ＭＳ Ｐゴシック" charset="0"/>
              </a:defRPr>
            </a:lvl8pPr>
            <a:lvl9pPr marL="3886200" indent="-228600" eaLnBrk="0" fontAlgn="base" hangingPunct="0">
              <a:spcBef>
                <a:spcPct val="0"/>
              </a:spcBef>
              <a:spcAft>
                <a:spcPct val="0"/>
              </a:spcAft>
              <a:defRPr sz="3200" b="1">
                <a:solidFill>
                  <a:schemeClr val="tx1"/>
                </a:solidFill>
                <a:latin typeface="Helvetica" charset="0"/>
                <a:ea typeface="ＭＳ Ｐゴシック" charset="0"/>
              </a:defRPr>
            </a:lvl9pPr>
          </a:lstStyle>
          <a:p>
            <a:fld id="{DC3A721F-6984-0E49-AEFD-EA90F1D65E64}" type="slidenum">
              <a:rPr lang="en-US" sz="1200" b="0">
                <a:solidFill>
                  <a:srgbClr val="000000"/>
                </a:solidFill>
                <a:latin typeface="Calibri" charset="0"/>
              </a:rPr>
              <a:pPr/>
              <a:t>40</a:t>
            </a:fld>
            <a:endParaRPr lang="en-US" sz="1200" b="0">
              <a:solidFill>
                <a:srgbClr val="000000"/>
              </a:solidFill>
              <a:latin typeface="Calibri" charset="0"/>
            </a:endParaRPr>
          </a:p>
        </p:txBody>
      </p:sp>
      <p:sp>
        <p:nvSpPr>
          <p:cNvPr id="19458" name="Rectangle 2"/>
          <p:cNvSpPr>
            <a:spLocks noGrp="1" noRot="1" noChangeAspect="1" noChangeArrowheads="1" noTextEdit="1"/>
          </p:cNvSpPr>
          <p:nvPr>
            <p:ph type="sldImg"/>
          </p:nvPr>
        </p:nvSpPr>
        <p:spPr>
          <a:xfrm>
            <a:off x="381000" y="685800"/>
            <a:ext cx="6096000" cy="3429000"/>
          </a:xfrm>
          <a:ln/>
        </p:spPr>
      </p:sp>
      <p:sp>
        <p:nvSpPr>
          <p:cNvPr id="1945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The beautiful thing about this system is that we can add in many strains/genes simultaneous, for co-production of multiple proteins. This allows for combinatorial batch testing, and building pathways in the plant leaf.</a:t>
            </a:r>
          </a:p>
          <a:p>
            <a:pPr eaLnBrk="1" hangingPunct="1"/>
            <a:endParaRPr lang="en-US" dirty="0">
              <a:latin typeface="Times" charset="0"/>
              <a:ea typeface="ＭＳ Ｐゴシック" charset="0"/>
              <a:cs typeface="ＭＳ Ｐゴシック" charset="0"/>
            </a:endParaRPr>
          </a:p>
        </p:txBody>
      </p:sp>
    </p:spTree>
    <p:extLst>
      <p:ext uri="{BB962C8B-B14F-4D97-AF65-F5344CB8AC3E}">
        <p14:creationId xmlns:p14="http://schemas.microsoft.com/office/powerpoint/2010/main" val="4267313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these challenges in mind, how can we try to understand biosynthesis and accelerate discovery. In the Sattely lab, we’ve relied upon the condition production of specialized metabolites. In theory, if a molecule is only made under a certain condition, then we would expect for the corresponding biosynthetic genes to have enriched expression in this condition. So first perform metabolomic analysis, then transcriptomic analysis to complement this. After this, we can perform co-expression analyses to look for sets of genes expressed in the right place with similar expression patterns,</a:t>
            </a:r>
          </a:p>
        </p:txBody>
      </p:sp>
      <p:sp>
        <p:nvSpPr>
          <p:cNvPr id="4" name="Slide Number Placeholder 3"/>
          <p:cNvSpPr>
            <a:spLocks noGrp="1"/>
          </p:cNvSpPr>
          <p:nvPr>
            <p:ph type="sldNum" sz="quarter" idx="10"/>
          </p:nvPr>
        </p:nvSpPr>
        <p:spPr/>
        <p:txBody>
          <a:bodyPr/>
          <a:lstStyle/>
          <a:p>
            <a:fld id="{50A36523-6960-485F-840F-2F49F1F6091F}" type="slidenum">
              <a:rPr lang="en-US" smtClean="0"/>
              <a:t>5</a:t>
            </a:fld>
            <a:endParaRPr lang="en-US"/>
          </a:p>
        </p:txBody>
      </p:sp>
    </p:spTree>
    <p:extLst>
      <p:ext uri="{BB962C8B-B14F-4D97-AF65-F5344CB8AC3E}">
        <p14:creationId xmlns:p14="http://schemas.microsoft.com/office/powerpoint/2010/main" val="16780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I’ve laid out a general strategy for finding these genes, I want to talk about how I have applied them to two specific molecules. Huperzine A, a potential treatment for dementia, and colchicine, an FDA-approved treatment for inflammation. First, I’ll talk about huperzine A.</a:t>
            </a:r>
          </a:p>
        </p:txBody>
      </p:sp>
      <p:sp>
        <p:nvSpPr>
          <p:cNvPr id="4" name="Slide Number Placeholder 3"/>
          <p:cNvSpPr>
            <a:spLocks noGrp="1"/>
          </p:cNvSpPr>
          <p:nvPr>
            <p:ph type="sldNum" sz="quarter" idx="10"/>
          </p:nvPr>
        </p:nvSpPr>
        <p:spPr/>
        <p:txBody>
          <a:bodyPr/>
          <a:lstStyle/>
          <a:p>
            <a:fld id="{50A36523-6960-485F-840F-2F49F1F6091F}" type="slidenum">
              <a:rPr lang="en-US" smtClean="0"/>
              <a:t>6</a:t>
            </a:fld>
            <a:endParaRPr lang="en-US"/>
          </a:p>
        </p:txBody>
      </p:sp>
    </p:spTree>
    <p:extLst>
      <p:ext uri="{BB962C8B-B14F-4D97-AF65-F5344CB8AC3E}">
        <p14:creationId xmlns:p14="http://schemas.microsoft.com/office/powerpoint/2010/main" val="2819646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lead example is HupA, which is produced by club mosses. HupA is an AChE inhibitor, and has been explored as a treatment for neurological disease. Beyond pharmacology of this one molecule, there are hundreds of other Lycopodium alkaloids with unique structures, yet no information on biosynthetic genes. Great opportunity to study uncharted territory of plant metabolism.</a:t>
            </a:r>
          </a:p>
        </p:txBody>
      </p:sp>
      <p:sp>
        <p:nvSpPr>
          <p:cNvPr id="4" name="Slide Number Placeholder 3"/>
          <p:cNvSpPr>
            <a:spLocks noGrp="1"/>
          </p:cNvSpPr>
          <p:nvPr>
            <p:ph type="sldNum" sz="quarter" idx="10"/>
          </p:nvPr>
        </p:nvSpPr>
        <p:spPr/>
        <p:txBody>
          <a:bodyPr/>
          <a:lstStyle/>
          <a:p>
            <a:fld id="{50A36523-6960-485F-840F-2F49F1F6091F}" type="slidenum">
              <a:rPr lang="en-US" smtClean="0"/>
              <a:t>7</a:t>
            </a:fld>
            <a:endParaRPr lang="en-US" dirty="0"/>
          </a:p>
        </p:txBody>
      </p:sp>
    </p:spTree>
    <p:extLst>
      <p:ext uri="{BB962C8B-B14F-4D97-AF65-F5344CB8AC3E}">
        <p14:creationId xmlns:p14="http://schemas.microsoft.com/office/powerpoint/2010/main" val="3107232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lead example is HupA, which is produced by club mosses. HupA is an AChE inhibitor, and has been explored as a treatment for neurological disease. Beyond pharmacology of this one molecule, there are hundreds of other Lycopodium alkaloids with unique structures, yet no information on biosynthetic genes. Great opportunity to study uncharted territory of plant metabolism. More practically, HupA sourcing faces the same challenges that I discussed earlier in terms of overharvest of native populations.</a:t>
            </a:r>
          </a:p>
        </p:txBody>
      </p:sp>
      <p:sp>
        <p:nvSpPr>
          <p:cNvPr id="4" name="Slide Number Placeholder 3"/>
          <p:cNvSpPr>
            <a:spLocks noGrp="1"/>
          </p:cNvSpPr>
          <p:nvPr>
            <p:ph type="sldNum" sz="quarter" idx="10"/>
          </p:nvPr>
        </p:nvSpPr>
        <p:spPr/>
        <p:txBody>
          <a:bodyPr/>
          <a:lstStyle/>
          <a:p>
            <a:fld id="{50A36523-6960-485F-840F-2F49F1F6091F}" type="slidenum">
              <a:rPr lang="en-US" smtClean="0"/>
              <a:t>8</a:t>
            </a:fld>
            <a:endParaRPr lang="en-US" dirty="0"/>
          </a:p>
        </p:txBody>
      </p:sp>
    </p:spTree>
    <p:extLst>
      <p:ext uri="{BB962C8B-B14F-4D97-AF65-F5344CB8AC3E}">
        <p14:creationId xmlns:p14="http://schemas.microsoft.com/office/powerpoint/2010/main" val="4194487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thing we did was explore where HupA was made in the plant. I don’t have time to go into details, but through multiple metabolomic strategies, we were able to show that the new growth of the shoots is really the only major site of active biosynthesis.</a:t>
            </a:r>
          </a:p>
        </p:txBody>
      </p:sp>
      <p:sp>
        <p:nvSpPr>
          <p:cNvPr id="4" name="Slide Number Placeholder 3"/>
          <p:cNvSpPr>
            <a:spLocks noGrp="1"/>
          </p:cNvSpPr>
          <p:nvPr>
            <p:ph type="sldNum" sz="quarter" idx="10"/>
          </p:nvPr>
        </p:nvSpPr>
        <p:spPr/>
        <p:txBody>
          <a:bodyPr/>
          <a:lstStyle/>
          <a:p>
            <a:fld id="{50A36523-6960-485F-840F-2F49F1F6091F}" type="slidenum">
              <a:rPr lang="en-US" smtClean="0"/>
              <a:t>9</a:t>
            </a:fld>
            <a:endParaRPr lang="en-US"/>
          </a:p>
        </p:txBody>
      </p:sp>
    </p:spTree>
    <p:extLst>
      <p:ext uri="{BB962C8B-B14F-4D97-AF65-F5344CB8AC3E}">
        <p14:creationId xmlns:p14="http://schemas.microsoft.com/office/powerpoint/2010/main" val="163007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1EB9B4D-698B-4A52-80D9-D35612C51027}"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3896175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EB9B4D-698B-4A52-80D9-D35612C51027}"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3375655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EB9B4D-698B-4A52-80D9-D35612C51027}"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200024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8936"/>
            <a:ext cx="10515600" cy="684155"/>
          </a:xfrm>
        </p:spPr>
        <p:txBody>
          <a:bodyPr>
            <a:normAutofit/>
          </a:bodyPr>
          <a:lstStyle>
            <a:lvl1pPr algn="ctr">
              <a:defRPr sz="2800" b="1" i="1"/>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EB9B4D-698B-4A52-80D9-D35612C51027}"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FC56F-2227-43F6-92A0-5A83F0EC9416}" type="slidenum">
              <a:rPr lang="en-US" smtClean="0"/>
              <a:t>‹#›</a:t>
            </a:fld>
            <a:endParaRPr lang="en-US"/>
          </a:p>
        </p:txBody>
      </p:sp>
      <p:cxnSp>
        <p:nvCxnSpPr>
          <p:cNvPr id="8" name="Straight Connector 7"/>
          <p:cNvCxnSpPr/>
          <p:nvPr userDrawn="1"/>
        </p:nvCxnSpPr>
        <p:spPr>
          <a:xfrm>
            <a:off x="0" y="684155"/>
            <a:ext cx="12192000"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3446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1EB9B4D-698B-4A52-80D9-D35612C51027}"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3439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EB9B4D-698B-4A52-80D9-D35612C51027}"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2460873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EB9B4D-698B-4A52-80D9-D35612C51027}" type="datetimeFigureOut">
              <a:rPr lang="en-US" smtClean="0"/>
              <a:t>8/20/2024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3464036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EB9B4D-698B-4A52-80D9-D35612C51027}" type="datetimeFigureOut">
              <a:rPr lang="en-US" smtClean="0"/>
              <a:t>8/20/2024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2569619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EB9B4D-698B-4A52-80D9-D35612C51027}" type="datetimeFigureOut">
              <a:rPr lang="en-US" smtClean="0"/>
              <a:t>8/20/2024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3208683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EB9B4D-698B-4A52-80D9-D35612C51027}"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3062473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EB9B4D-698B-4A52-80D9-D35612C51027}"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3FC56F-2227-43F6-92A0-5A83F0EC9416}" type="slidenum">
              <a:rPr lang="en-US" smtClean="0"/>
              <a:t>‹#›</a:t>
            </a:fld>
            <a:endParaRPr lang="en-US"/>
          </a:p>
        </p:txBody>
      </p:sp>
    </p:spTree>
    <p:extLst>
      <p:ext uri="{BB962C8B-B14F-4D97-AF65-F5344CB8AC3E}">
        <p14:creationId xmlns:p14="http://schemas.microsoft.com/office/powerpoint/2010/main" val="903258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22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EB9B4D-698B-4A52-80D9-D35612C51027}" type="datetimeFigureOut">
              <a:rPr lang="en-US" smtClean="0"/>
              <a:t>8/20/2024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FC56F-2227-43F6-92A0-5A83F0EC9416}" type="slidenum">
              <a:rPr lang="en-US" smtClean="0"/>
              <a:t>‹#›</a:t>
            </a:fld>
            <a:endParaRPr lang="en-US"/>
          </a:p>
        </p:txBody>
      </p:sp>
    </p:spTree>
    <p:extLst>
      <p:ext uri="{BB962C8B-B14F-4D97-AF65-F5344CB8AC3E}">
        <p14:creationId xmlns:p14="http://schemas.microsoft.com/office/powerpoint/2010/main" val="3288013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ti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emf"/><Relationship Id="rId10" Type="http://schemas.openxmlformats.org/officeDocument/2006/relationships/image" Target="../media/image8.png"/><Relationship Id="rId4" Type="http://schemas.openxmlformats.org/officeDocument/2006/relationships/image" Target="../media/image2.emf"/><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9.tif"/><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1.tif"/><Relationship Id="rId7"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39.tif"/><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0.emf"/><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tif"/><Relationship Id="rId5" Type="http://schemas.openxmlformats.org/officeDocument/2006/relationships/image" Target="../media/image11.jpeg"/><Relationship Id="rId10" Type="http://schemas.openxmlformats.org/officeDocument/2006/relationships/image" Target="../media/image16.tif"/><Relationship Id="rId4" Type="http://schemas.openxmlformats.org/officeDocument/2006/relationships/image" Target="../media/image10.tif"/><Relationship Id="rId9"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2.emf"/><Relationship Id="rId5" Type="http://schemas.openxmlformats.org/officeDocument/2006/relationships/image" Target="../media/image51.png"/><Relationship Id="rId4" Type="http://schemas.openxmlformats.org/officeDocument/2006/relationships/image" Target="../media/image25.emf"/></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44.png"/><Relationship Id="rId4" Type="http://schemas.openxmlformats.org/officeDocument/2006/relationships/image" Target="../media/image57.emf"/></Relationships>
</file>

<file path=ppt/slides/_rels/slide27.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13.jpeg"/><Relationship Id="rId7"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7.png"/><Relationship Id="rId10" Type="http://schemas.openxmlformats.org/officeDocument/2006/relationships/image" Target="../media/image28.png"/><Relationship Id="rId4" Type="http://schemas.openxmlformats.org/officeDocument/2006/relationships/image" Target="../media/image14.png"/><Relationship Id="rId9"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14.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4.png"/><Relationship Id="rId3" Type="http://schemas.openxmlformats.org/officeDocument/2006/relationships/image" Target="../media/image17.emf"/><Relationship Id="rId7" Type="http://schemas.openxmlformats.org/officeDocument/2006/relationships/image" Target="../media/image21.png"/><Relationship Id="rId12" Type="http://schemas.openxmlformats.org/officeDocument/2006/relationships/image" Target="../media/image12.t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0.tif"/><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emf"/><Relationship Id="rId14" Type="http://schemas.openxmlformats.org/officeDocument/2006/relationships/image" Target="../media/image16.tif"/></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7.emf"/><Relationship Id="rId5" Type="http://schemas.openxmlformats.org/officeDocument/2006/relationships/image" Target="../media/image66.emf"/><Relationship Id="rId4" Type="http://schemas.openxmlformats.org/officeDocument/2006/relationships/image" Target="../media/image65.emf"/></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66.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0.emf"/><Relationship Id="rId5" Type="http://schemas.openxmlformats.org/officeDocument/2006/relationships/image" Target="../media/image64.jpeg"/><Relationship Id="rId4" Type="http://schemas.openxmlformats.org/officeDocument/2006/relationships/image" Target="../media/image69.emf"/></Relationships>
</file>

<file path=ppt/slides/_rels/slide32.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44.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tif"/><Relationship Id="rId7" Type="http://schemas.openxmlformats.org/officeDocument/2006/relationships/image" Target="../media/image5.emf"/><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3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4.png"/><Relationship Id="rId7"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80.png"/><Relationship Id="rId5" Type="http://schemas.openxmlformats.org/officeDocument/2006/relationships/image" Target="../media/image76.emf"/><Relationship Id="rId10" Type="http://schemas.openxmlformats.org/officeDocument/2006/relationships/image" Target="../media/image79.png"/><Relationship Id="rId4" Type="http://schemas.openxmlformats.org/officeDocument/2006/relationships/image" Target="../media/image75.jpeg"/><Relationship Id="rId9"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4.tif"/><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8.png"/><Relationship Id="rId7" Type="http://schemas.openxmlformats.org/officeDocument/2006/relationships/image" Target="../media/image87.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90.tiff"/><Relationship Id="rId4" Type="http://schemas.openxmlformats.org/officeDocument/2006/relationships/image" Target="../media/image89.tif"/><Relationship Id="rId9" Type="http://schemas.openxmlformats.org/officeDocument/2006/relationships/image" Target="../media/image84.tif"/></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0.tif"/><Relationship Id="rId5" Type="http://schemas.openxmlformats.org/officeDocument/2006/relationships/image" Target="../media/image9.png"/><Relationship Id="rId4" Type="http://schemas.openxmlformats.org/officeDocument/2006/relationships/image" Target="../media/image12.tif"/></Relationships>
</file>

<file path=ppt/slides/_rels/slide39.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tif"/><Relationship Id="rId3" Type="http://schemas.openxmlformats.org/officeDocument/2006/relationships/image" Target="../media/image17.emf"/><Relationship Id="rId7"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16.tif"/><Relationship Id="rId5" Type="http://schemas.openxmlformats.org/officeDocument/2006/relationships/image" Target="../media/image20.png"/><Relationship Id="rId10" Type="http://schemas.openxmlformats.org/officeDocument/2006/relationships/image" Target="../media/image14.png"/><Relationship Id="rId4" Type="http://schemas.openxmlformats.org/officeDocument/2006/relationships/image" Target="../media/image19.png"/><Relationship Id="rId9" Type="http://schemas.openxmlformats.org/officeDocument/2006/relationships/image" Target="../media/image12.tif"/></Relationships>
</file>

<file path=ppt/slides/_rels/slide4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94.png"/><Relationship Id="rId4" Type="http://schemas.openxmlformats.org/officeDocument/2006/relationships/image" Target="../media/image93.emf"/></Relationships>
</file>

<file path=ppt/slides/_rels/slide5.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emf"/></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3.jpeg"/><Relationship Id="rId7" Type="http://schemas.openxmlformats.org/officeDocument/2006/relationships/image" Target="../media/image29.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14.png"/><Relationship Id="rId9" Type="http://schemas.openxmlformats.org/officeDocument/2006/relationships/image" Target="../media/image31.emf"/></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7.tif"/><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0.emf"/><Relationship Id="rId4" Type="http://schemas.openxmlformats.org/officeDocument/2006/relationships/image" Target="../media/image39.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4328" y="1168199"/>
            <a:ext cx="6921592" cy="964440"/>
          </a:xfrm>
          <a:prstGeom prst="rect">
            <a:avLst/>
          </a:prstGeom>
        </p:spPr>
        <p:txBody>
          <a:bodyPr>
            <a:noAutofit/>
          </a:bodyPr>
          <a:lst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altLang="en-US" dirty="0">
                <a:latin typeface="Arial" panose="020B0604020202020204" pitchFamily="34" charset="0"/>
                <a:cs typeface="Arial"/>
              </a:rPr>
              <a:t>Understanding and harnessing plant chemistry and metabolism</a:t>
            </a:r>
            <a:endParaRPr lang="en-US" altLang="en-US" dirty="0">
              <a:latin typeface="Arial" panose="020B0604020202020204" pitchFamily="34" charset="0"/>
            </a:endParaRPr>
          </a:p>
        </p:txBody>
      </p:sp>
      <p:sp>
        <p:nvSpPr>
          <p:cNvPr id="3" name="TextBox 2"/>
          <p:cNvSpPr txBox="1"/>
          <p:nvPr/>
        </p:nvSpPr>
        <p:spPr>
          <a:xfrm>
            <a:off x="1239812" y="2294011"/>
            <a:ext cx="5088835" cy="1015663"/>
          </a:xfrm>
          <a:prstGeom prst="rect">
            <a:avLst/>
          </a:prstGeom>
          <a:noFill/>
        </p:spPr>
        <p:txBody>
          <a:bodyPr wrap="square" rtlCol="0">
            <a:spAutoFit/>
          </a:bodyPr>
          <a:lstStyle/>
          <a:p>
            <a:pPr algn="ctr"/>
            <a:r>
              <a:rPr lang="en-US" sz="2000" dirty="0">
                <a:solidFill>
                  <a:schemeClr val="tx1">
                    <a:lumMod val="75000"/>
                    <a:lumOff val="25000"/>
                  </a:schemeClr>
                </a:solidFill>
              </a:rPr>
              <a:t>Ryan Nett</a:t>
            </a:r>
          </a:p>
          <a:p>
            <a:pPr algn="ctr"/>
            <a:r>
              <a:rPr lang="en-US" sz="2000" dirty="0">
                <a:solidFill>
                  <a:schemeClr val="tx1">
                    <a:lumMod val="75000"/>
                    <a:lumOff val="25000"/>
                  </a:schemeClr>
                </a:solidFill>
              </a:rPr>
              <a:t>Assistant Professor, MCB</a:t>
            </a:r>
          </a:p>
          <a:p>
            <a:pPr algn="ctr"/>
            <a:r>
              <a:rPr lang="en-US" sz="2000" dirty="0">
                <a:solidFill>
                  <a:schemeClr val="tx1">
                    <a:lumMod val="75000"/>
                    <a:lumOff val="25000"/>
                  </a:schemeClr>
                </a:solidFill>
              </a:rPr>
              <a:t>Harvard University</a:t>
            </a:r>
          </a:p>
        </p:txBody>
      </p:sp>
      <p:sp>
        <p:nvSpPr>
          <p:cNvPr id="9" name="Arc 8"/>
          <p:cNvSpPr/>
          <p:nvPr/>
        </p:nvSpPr>
        <p:spPr>
          <a:xfrm rot="7952159">
            <a:off x="5673484" y="4765625"/>
            <a:ext cx="1949234" cy="1118599"/>
          </a:xfrm>
          <a:prstGeom prst="arc">
            <a:avLst>
              <a:gd name="adj1" fmla="val 17304639"/>
              <a:gd name="adj2" fmla="val 20221948"/>
            </a:avLst>
          </a:prstGeom>
          <a:ln w="38100">
            <a:gradFill flip="none" rotWithShape="1">
              <a:gsLst>
                <a:gs pos="0">
                  <a:schemeClr val="accent1">
                    <a:lumMod val="5000"/>
                    <a:lumOff val="95000"/>
                  </a:schemeClr>
                </a:gs>
                <a:gs pos="9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9"/>
          <p:cNvSpPr/>
          <p:nvPr/>
        </p:nvSpPr>
        <p:spPr>
          <a:xfrm rot="9603745">
            <a:off x="3957961" y="5235904"/>
            <a:ext cx="1501833" cy="1097647"/>
          </a:xfrm>
          <a:prstGeom prst="arc">
            <a:avLst>
              <a:gd name="adj1" fmla="val 16024869"/>
              <a:gd name="adj2" fmla="val 20239698"/>
            </a:avLst>
          </a:prstGeom>
          <a:ln w="57150">
            <a:gradFill flip="none" rotWithShape="1">
              <a:gsLst>
                <a:gs pos="0">
                  <a:schemeClr val="accent1">
                    <a:lumMod val="5000"/>
                    <a:lumOff val="95000"/>
                  </a:schemeClr>
                </a:gs>
                <a:gs pos="6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p:cNvSpPr/>
          <p:nvPr/>
        </p:nvSpPr>
        <p:spPr>
          <a:xfrm rot="12002686">
            <a:off x="1697497" y="4659379"/>
            <a:ext cx="1558147" cy="1118599"/>
          </a:xfrm>
          <a:prstGeom prst="arc">
            <a:avLst>
              <a:gd name="adj1" fmla="val 16142186"/>
              <a:gd name="adj2" fmla="val 21232347"/>
            </a:avLst>
          </a:prstGeom>
          <a:ln w="76200">
            <a:gradFill flip="none" rotWithShape="1">
              <a:gsLst>
                <a:gs pos="0">
                  <a:schemeClr val="accent1">
                    <a:lumMod val="5000"/>
                    <a:lumOff val="95000"/>
                  </a:schemeClr>
                </a:gs>
                <a:gs pos="3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2" name="Picture 11">
            <a:extLst>
              <a:ext uri="{FF2B5EF4-FFF2-40B4-BE49-F238E27FC236}">
                <a16:creationId xmlns:a16="http://schemas.microsoft.com/office/drawing/2014/main" id="{F9047D1F-2F4A-445B-91CA-D609EAA7A294}"/>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583" r="3071"/>
          <a:stretch/>
        </p:blipFill>
        <p:spPr>
          <a:xfrm>
            <a:off x="7931602" y="262763"/>
            <a:ext cx="4271896" cy="6158428"/>
          </a:xfrm>
          <a:prstGeom prst="rect">
            <a:avLst/>
          </a:prstGeom>
        </p:spPr>
      </p:pic>
      <p:pic>
        <p:nvPicPr>
          <p:cNvPr id="13" name="Picture 12">
            <a:extLst>
              <a:ext uri="{FF2B5EF4-FFF2-40B4-BE49-F238E27FC236}">
                <a16:creationId xmlns:a16="http://schemas.microsoft.com/office/drawing/2014/main" id="{3EFF763C-6B6E-4C37-9529-BB8BEA04EBBC}"/>
              </a:ext>
            </a:extLst>
          </p:cNvPr>
          <p:cNvPicPr>
            <a:picLocks noChangeAspect="1"/>
          </p:cNvPicPr>
          <p:nvPr/>
        </p:nvPicPr>
        <p:blipFill>
          <a:blip r:embed="rId4"/>
          <a:stretch>
            <a:fillRect/>
          </a:stretch>
        </p:blipFill>
        <p:spPr>
          <a:xfrm>
            <a:off x="829412" y="3608289"/>
            <a:ext cx="1883367" cy="1267651"/>
          </a:xfrm>
          <a:prstGeom prst="rect">
            <a:avLst/>
          </a:prstGeom>
        </p:spPr>
      </p:pic>
      <p:pic>
        <p:nvPicPr>
          <p:cNvPr id="14" name="Picture 13">
            <a:extLst>
              <a:ext uri="{FF2B5EF4-FFF2-40B4-BE49-F238E27FC236}">
                <a16:creationId xmlns:a16="http://schemas.microsoft.com/office/drawing/2014/main" id="{F2B7CC7E-EC5A-4F11-9174-AFAF98BDACA0}"/>
              </a:ext>
            </a:extLst>
          </p:cNvPr>
          <p:cNvPicPr>
            <a:picLocks noChangeAspect="1"/>
          </p:cNvPicPr>
          <p:nvPr/>
        </p:nvPicPr>
        <p:blipFill>
          <a:blip r:embed="rId5"/>
          <a:stretch>
            <a:fillRect/>
          </a:stretch>
        </p:blipFill>
        <p:spPr>
          <a:xfrm>
            <a:off x="2529852" y="5558195"/>
            <a:ext cx="1254378" cy="1148588"/>
          </a:xfrm>
          <a:prstGeom prst="rect">
            <a:avLst/>
          </a:prstGeom>
        </p:spPr>
      </p:pic>
      <p:pic>
        <p:nvPicPr>
          <p:cNvPr id="15" name="Picture 14">
            <a:extLst>
              <a:ext uri="{FF2B5EF4-FFF2-40B4-BE49-F238E27FC236}">
                <a16:creationId xmlns:a16="http://schemas.microsoft.com/office/drawing/2014/main" id="{627AADB1-E219-400B-9DE9-78414A1FA914}"/>
              </a:ext>
            </a:extLst>
          </p:cNvPr>
          <p:cNvPicPr>
            <a:picLocks noChangeAspect="1"/>
          </p:cNvPicPr>
          <p:nvPr/>
        </p:nvPicPr>
        <p:blipFill>
          <a:blip r:embed="rId6"/>
          <a:stretch>
            <a:fillRect/>
          </a:stretch>
        </p:blipFill>
        <p:spPr>
          <a:xfrm>
            <a:off x="5237724" y="5624657"/>
            <a:ext cx="1003046" cy="1015663"/>
          </a:xfrm>
          <a:prstGeom prst="rect">
            <a:avLst/>
          </a:prstGeom>
        </p:spPr>
      </p:pic>
      <p:pic>
        <p:nvPicPr>
          <p:cNvPr id="17" name="Picture 16">
            <a:extLst>
              <a:ext uri="{FF2B5EF4-FFF2-40B4-BE49-F238E27FC236}">
                <a16:creationId xmlns:a16="http://schemas.microsoft.com/office/drawing/2014/main" id="{E1C87688-E0A4-46CE-B61C-7711FBC3FA83}"/>
              </a:ext>
            </a:extLst>
          </p:cNvPr>
          <p:cNvPicPr>
            <a:picLocks noChangeAspect="1"/>
          </p:cNvPicPr>
          <p:nvPr/>
        </p:nvPicPr>
        <p:blipFill>
          <a:blip r:embed="rId7"/>
          <a:stretch>
            <a:fillRect/>
          </a:stretch>
        </p:blipFill>
        <p:spPr>
          <a:xfrm>
            <a:off x="7115520" y="4604757"/>
            <a:ext cx="974086" cy="1066856"/>
          </a:xfrm>
          <a:prstGeom prst="rect">
            <a:avLst/>
          </a:prstGeom>
        </p:spPr>
      </p:pic>
      <p:sp>
        <p:nvSpPr>
          <p:cNvPr id="18" name="Arc 17">
            <a:extLst>
              <a:ext uri="{FF2B5EF4-FFF2-40B4-BE49-F238E27FC236}">
                <a16:creationId xmlns:a16="http://schemas.microsoft.com/office/drawing/2014/main" id="{25ED9B1B-F306-4C93-88A7-6BA2CCB82C93}"/>
              </a:ext>
            </a:extLst>
          </p:cNvPr>
          <p:cNvSpPr/>
          <p:nvPr/>
        </p:nvSpPr>
        <p:spPr>
          <a:xfrm rot="5400000">
            <a:off x="6924808" y="3040926"/>
            <a:ext cx="1949234" cy="1118599"/>
          </a:xfrm>
          <a:prstGeom prst="arc">
            <a:avLst>
              <a:gd name="adj1" fmla="val 18693727"/>
              <a:gd name="adj2" fmla="val 20221948"/>
            </a:avLst>
          </a:prstGeom>
          <a:ln w="38100">
            <a:gradFill flip="none" rotWithShape="1">
              <a:gsLst>
                <a:gs pos="0">
                  <a:schemeClr val="accent1">
                    <a:lumMod val="5000"/>
                    <a:lumOff val="95000"/>
                  </a:schemeClr>
                </a:gs>
                <a:gs pos="9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9" name="Picture 18">
            <a:extLst>
              <a:ext uri="{FF2B5EF4-FFF2-40B4-BE49-F238E27FC236}">
                <a16:creationId xmlns:a16="http://schemas.microsoft.com/office/drawing/2014/main" id="{4F7EC4F6-470B-4462-AB2A-ECB0F8026D3E}"/>
              </a:ext>
            </a:extLst>
          </p:cNvPr>
          <p:cNvPicPr>
            <a:picLocks noChangeAspect="1"/>
          </p:cNvPicPr>
          <p:nvPr/>
        </p:nvPicPr>
        <p:blipFill>
          <a:blip r:embed="rId8"/>
          <a:stretch>
            <a:fillRect/>
          </a:stretch>
        </p:blipFill>
        <p:spPr>
          <a:xfrm>
            <a:off x="8101674" y="3238792"/>
            <a:ext cx="865668" cy="549281"/>
          </a:xfrm>
          <a:prstGeom prst="rect">
            <a:avLst/>
          </a:prstGeom>
        </p:spPr>
      </p:pic>
      <p:sp>
        <p:nvSpPr>
          <p:cNvPr id="20" name="Rectangle 19">
            <a:extLst>
              <a:ext uri="{FF2B5EF4-FFF2-40B4-BE49-F238E27FC236}">
                <a16:creationId xmlns:a16="http://schemas.microsoft.com/office/drawing/2014/main" id="{031073AF-E64A-4D3B-AE06-D02FCF666367}"/>
              </a:ext>
            </a:extLst>
          </p:cNvPr>
          <p:cNvSpPr/>
          <p:nvPr/>
        </p:nvSpPr>
        <p:spPr>
          <a:xfrm>
            <a:off x="8031070" y="3198564"/>
            <a:ext cx="1006876" cy="130292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9AAFD70-9399-4A58-A5FC-DB48DC496F6A}"/>
              </a:ext>
            </a:extLst>
          </p:cNvPr>
          <p:cNvSpPr/>
          <p:nvPr/>
        </p:nvSpPr>
        <p:spPr>
          <a:xfrm>
            <a:off x="6300238" y="4369401"/>
            <a:ext cx="1791767" cy="2361816"/>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3AB4156-E864-4592-AF60-36BC31AAFFE9}"/>
              </a:ext>
            </a:extLst>
          </p:cNvPr>
          <p:cNvSpPr/>
          <p:nvPr/>
        </p:nvSpPr>
        <p:spPr>
          <a:xfrm>
            <a:off x="3980265" y="5558195"/>
            <a:ext cx="2260505" cy="1219236"/>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46A13A2-A228-44CC-A8F9-316DB1EC6031}"/>
              </a:ext>
            </a:extLst>
          </p:cNvPr>
          <p:cNvSpPr/>
          <p:nvPr/>
        </p:nvSpPr>
        <p:spPr>
          <a:xfrm>
            <a:off x="991959" y="4875940"/>
            <a:ext cx="2928838" cy="1901491"/>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866259EE-1FF4-420E-AA0B-9E6E2EBD6EAA}"/>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60133" y="171114"/>
            <a:ext cx="713598" cy="713598"/>
          </a:xfrm>
          <a:prstGeom prst="rect">
            <a:avLst/>
          </a:prstGeom>
        </p:spPr>
      </p:pic>
      <p:pic>
        <p:nvPicPr>
          <p:cNvPr id="25" name="Picture 24">
            <a:extLst>
              <a:ext uri="{FF2B5EF4-FFF2-40B4-BE49-F238E27FC236}">
                <a16:creationId xmlns:a16="http://schemas.microsoft.com/office/drawing/2014/main" id="{836A8BE9-D240-43C1-ABE0-4A0369CDCA0F}"/>
              </a:ext>
            </a:extLst>
          </p:cNvPr>
          <p:cNvPicPr>
            <a:picLocks noChangeAspect="1"/>
          </p:cNvPicPr>
          <p:nvPr/>
        </p:nvPicPr>
        <p:blipFill>
          <a:blip r:embed="rId10"/>
          <a:stretch>
            <a:fillRect/>
          </a:stretch>
        </p:blipFill>
        <p:spPr>
          <a:xfrm>
            <a:off x="1131835" y="313547"/>
            <a:ext cx="1020817" cy="352133"/>
          </a:xfrm>
          <a:prstGeom prst="rect">
            <a:avLst/>
          </a:prstGeom>
        </p:spPr>
      </p:pic>
      <p:cxnSp>
        <p:nvCxnSpPr>
          <p:cNvPr id="27" name="Straight Connector 26"/>
          <p:cNvCxnSpPr>
            <a:cxnSpLocks/>
          </p:cNvCxnSpPr>
          <p:nvPr/>
        </p:nvCxnSpPr>
        <p:spPr>
          <a:xfrm>
            <a:off x="719181" y="2271915"/>
            <a:ext cx="598691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74695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838200" y="-17054"/>
            <a:ext cx="10515600" cy="881479"/>
          </a:xfrm>
        </p:spPr>
        <p:txBody>
          <a:bodyPr>
            <a:normAutofit/>
          </a:bodyPr>
          <a:lstStyle/>
          <a:p>
            <a:r>
              <a:rPr lang="en-US" dirty="0"/>
              <a:t>Determining sites of active biosynthesis</a:t>
            </a:r>
            <a:endParaRPr lang="en-US" sz="2800" b="1" i="1"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16540"/>
          <a:stretch/>
        </p:blipFill>
        <p:spPr>
          <a:xfrm>
            <a:off x="9666410" y="826717"/>
            <a:ext cx="2215789" cy="5859292"/>
          </a:xfrm>
          <a:prstGeom prst="rect">
            <a:avLst/>
          </a:prstGeom>
        </p:spPr>
      </p:pic>
      <p:sp>
        <p:nvSpPr>
          <p:cNvPr id="10" name="TextBox 9"/>
          <p:cNvSpPr txBox="1"/>
          <p:nvPr/>
        </p:nvSpPr>
        <p:spPr>
          <a:xfrm>
            <a:off x="6847317" y="3157650"/>
            <a:ext cx="2737333" cy="646331"/>
          </a:xfrm>
          <a:prstGeom prst="rect">
            <a:avLst/>
          </a:prstGeom>
          <a:noFill/>
        </p:spPr>
        <p:txBody>
          <a:bodyPr wrap="square" rtlCol="0">
            <a:spAutoFit/>
          </a:bodyPr>
          <a:lstStyle/>
          <a:p>
            <a:pPr algn="ctr"/>
            <a:r>
              <a:rPr lang="en-US" i="1" dirty="0"/>
              <a:t>How do we identify the relevant pathway genes?</a:t>
            </a:r>
          </a:p>
        </p:txBody>
      </p:sp>
      <p:pic>
        <p:nvPicPr>
          <p:cNvPr id="18" name="Picture 17"/>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7978" b="14260"/>
          <a:stretch/>
        </p:blipFill>
        <p:spPr>
          <a:xfrm>
            <a:off x="143028" y="1827063"/>
            <a:ext cx="6424853" cy="4068448"/>
          </a:xfrm>
          <a:prstGeom prst="rect">
            <a:avLst/>
          </a:prstGeom>
        </p:spPr>
      </p:pic>
      <p:cxnSp>
        <p:nvCxnSpPr>
          <p:cNvPr id="19" name="Straight Arrow Connector 18"/>
          <p:cNvCxnSpPr>
            <a:cxnSpLocks/>
          </p:cNvCxnSpPr>
          <p:nvPr/>
        </p:nvCxnSpPr>
        <p:spPr>
          <a:xfrm>
            <a:off x="5776587" y="4490665"/>
            <a:ext cx="535643" cy="884416"/>
          </a:xfrm>
          <a:prstGeom prst="straightConnector1">
            <a:avLst/>
          </a:prstGeom>
          <a:ln w="28575">
            <a:solidFill>
              <a:srgbClr val="CC66FF"/>
            </a:solidFill>
            <a:tailEnd type="triangle"/>
          </a:ln>
        </p:spPr>
        <p:style>
          <a:lnRef idx="1">
            <a:schemeClr val="dk1"/>
          </a:lnRef>
          <a:fillRef idx="0">
            <a:schemeClr val="dk1"/>
          </a:fillRef>
          <a:effectRef idx="0">
            <a:schemeClr val="dk1"/>
          </a:effectRef>
          <a:fontRef idx="minor">
            <a:schemeClr val="tx1"/>
          </a:fontRef>
        </p:style>
      </p:cxnSp>
      <p:sp>
        <p:nvSpPr>
          <p:cNvPr id="20" name="TextBox 19"/>
          <p:cNvSpPr txBox="1"/>
          <p:nvPr/>
        </p:nvSpPr>
        <p:spPr>
          <a:xfrm>
            <a:off x="5770407" y="5424991"/>
            <a:ext cx="1274708" cy="646331"/>
          </a:xfrm>
          <a:prstGeom prst="rect">
            <a:avLst/>
          </a:prstGeom>
          <a:noFill/>
        </p:spPr>
        <p:txBody>
          <a:bodyPr wrap="none" rtlCol="0">
            <a:spAutoFit/>
          </a:bodyPr>
          <a:lstStyle/>
          <a:p>
            <a:pPr algn="ctr"/>
            <a:r>
              <a:rPr lang="en-US" i="1" dirty="0"/>
              <a:t>mRNA</a:t>
            </a:r>
          </a:p>
          <a:p>
            <a:pPr algn="ctr"/>
            <a:r>
              <a:rPr lang="en-US" i="1" dirty="0"/>
              <a:t>(RNA-seq)</a:t>
            </a:r>
          </a:p>
        </p:txBody>
      </p:sp>
      <p:pic>
        <p:nvPicPr>
          <p:cNvPr id="21" name="Picture 20"/>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20880"/>
          <a:stretch/>
        </p:blipFill>
        <p:spPr>
          <a:xfrm>
            <a:off x="3831840" y="5032272"/>
            <a:ext cx="1689096" cy="1171941"/>
          </a:xfrm>
          <a:prstGeom prst="rect">
            <a:avLst/>
          </a:prstGeom>
        </p:spPr>
      </p:pic>
      <p:cxnSp>
        <p:nvCxnSpPr>
          <p:cNvPr id="22" name="Straight Arrow Connector 21"/>
          <p:cNvCxnSpPr/>
          <p:nvPr/>
        </p:nvCxnSpPr>
        <p:spPr>
          <a:xfrm flipH="1">
            <a:off x="4936766" y="4490665"/>
            <a:ext cx="509047" cy="885395"/>
          </a:xfrm>
          <a:prstGeom prst="straightConnector1">
            <a:avLst/>
          </a:prstGeom>
          <a:ln w="28575">
            <a:solidFill>
              <a:srgbClr val="002060"/>
            </a:solidFill>
            <a:tailEnd type="triangle"/>
          </a:ln>
        </p:spPr>
        <p:style>
          <a:lnRef idx="1">
            <a:schemeClr val="dk1"/>
          </a:lnRef>
          <a:fillRef idx="0">
            <a:schemeClr val="dk1"/>
          </a:fillRef>
          <a:effectRef idx="0">
            <a:schemeClr val="dk1"/>
          </a:effectRef>
          <a:fontRef idx="minor">
            <a:schemeClr val="tx1"/>
          </a:fontRef>
        </p:style>
      </p:cxnSp>
      <p:sp>
        <p:nvSpPr>
          <p:cNvPr id="12" name="Rectangle 11"/>
          <p:cNvSpPr/>
          <p:nvPr/>
        </p:nvSpPr>
        <p:spPr>
          <a:xfrm>
            <a:off x="143028" y="6512915"/>
            <a:ext cx="2975848" cy="261610"/>
          </a:xfrm>
          <a:prstGeom prst="rect">
            <a:avLst/>
          </a:prstGeom>
        </p:spPr>
        <p:txBody>
          <a:bodyPr wrap="square">
            <a:spAutoFit/>
          </a:bodyPr>
          <a:lstStyle/>
          <a:p>
            <a:r>
              <a:rPr lang="en-US" sz="1100" dirty="0">
                <a:solidFill>
                  <a:schemeClr val="tx1">
                    <a:lumMod val="75000"/>
                    <a:lumOff val="25000"/>
                  </a:schemeClr>
                </a:solidFill>
              </a:rPr>
              <a:t>Nett*, Guan*, &amp; Smith* et al. </a:t>
            </a:r>
            <a:r>
              <a:rPr lang="en-US" sz="1100" i="1" dirty="0" err="1">
                <a:solidFill>
                  <a:schemeClr val="tx1">
                    <a:lumMod val="75000"/>
                    <a:lumOff val="25000"/>
                  </a:schemeClr>
                </a:solidFill>
              </a:rPr>
              <a:t>AIChE</a:t>
            </a:r>
            <a:r>
              <a:rPr lang="en-US" sz="1100" i="1" dirty="0">
                <a:solidFill>
                  <a:schemeClr val="tx1">
                    <a:lumMod val="75000"/>
                    <a:lumOff val="25000"/>
                  </a:schemeClr>
                </a:solidFill>
              </a:rPr>
              <a:t> J</a:t>
            </a:r>
            <a:r>
              <a:rPr lang="en-US" sz="1100" dirty="0">
                <a:solidFill>
                  <a:schemeClr val="tx1">
                    <a:lumMod val="75000"/>
                    <a:lumOff val="25000"/>
                  </a:schemeClr>
                </a:solidFill>
              </a:rPr>
              <a:t>. </a:t>
            </a:r>
            <a:r>
              <a:rPr lang="en-US" sz="1100" b="1" dirty="0">
                <a:solidFill>
                  <a:schemeClr val="tx1">
                    <a:lumMod val="75000"/>
                    <a:lumOff val="25000"/>
                  </a:schemeClr>
                </a:solidFill>
              </a:rPr>
              <a:t>2018</a:t>
            </a:r>
            <a:r>
              <a:rPr lang="en-US" sz="1100" dirty="0">
                <a:solidFill>
                  <a:schemeClr val="tx1">
                    <a:lumMod val="75000"/>
                    <a:lumOff val="25000"/>
                  </a:schemeClr>
                </a:solidFill>
              </a:rPr>
              <a:t>.</a:t>
            </a:r>
          </a:p>
        </p:txBody>
      </p:sp>
      <p:sp>
        <p:nvSpPr>
          <p:cNvPr id="4" name="Rectangle: Rounded Corners 3">
            <a:extLst>
              <a:ext uri="{FF2B5EF4-FFF2-40B4-BE49-F238E27FC236}">
                <a16:creationId xmlns:a16="http://schemas.microsoft.com/office/drawing/2014/main" id="{FE74CCF0-EAFB-6234-D52F-3A16E3A0F2EB}"/>
              </a:ext>
            </a:extLst>
          </p:cNvPr>
          <p:cNvSpPr/>
          <p:nvPr/>
        </p:nvSpPr>
        <p:spPr>
          <a:xfrm>
            <a:off x="5842454" y="3547872"/>
            <a:ext cx="128578" cy="156310"/>
          </a:xfrm>
          <a:prstGeom prst="round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1136CEF7-CE1C-6514-5ADF-D7EF8FE3C327}"/>
              </a:ext>
            </a:extLst>
          </p:cNvPr>
          <p:cNvSpPr/>
          <p:nvPr/>
        </p:nvSpPr>
        <p:spPr>
          <a:xfrm>
            <a:off x="5617463" y="3480816"/>
            <a:ext cx="131065" cy="149542"/>
          </a:xfrm>
          <a:prstGeom prst="round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212C0530-FE97-B9C5-75D4-6200CBB72B9A}"/>
              </a:ext>
            </a:extLst>
          </p:cNvPr>
          <p:cNvSpPr/>
          <p:nvPr/>
        </p:nvSpPr>
        <p:spPr>
          <a:xfrm>
            <a:off x="5231876" y="4094096"/>
            <a:ext cx="878399" cy="202922"/>
          </a:xfrm>
          <a:prstGeom prst="roundRect">
            <a:avLst/>
          </a:prstGeom>
          <a:solidFill>
            <a:srgbClr val="FFC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787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p:cNvSpPr/>
          <p:nvPr/>
        </p:nvSpPr>
        <p:spPr>
          <a:xfrm>
            <a:off x="2645791" y="4187246"/>
            <a:ext cx="1154913" cy="835102"/>
          </a:xfrm>
          <a:prstGeom prst="roundRect">
            <a:avLst/>
          </a:prstGeom>
          <a:solidFill>
            <a:schemeClr val="bg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p:cNvSpPr/>
          <p:nvPr/>
        </p:nvSpPr>
        <p:spPr>
          <a:xfrm>
            <a:off x="149087" y="3070976"/>
            <a:ext cx="1441174" cy="835102"/>
          </a:xfrm>
          <a:prstGeom prst="roundRect">
            <a:avLst/>
          </a:prstGeom>
          <a:solidFill>
            <a:schemeClr val="bg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p:nvPr>
        </p:nvSpPr>
        <p:spPr>
          <a:xfrm>
            <a:off x="838200" y="-17054"/>
            <a:ext cx="10515600" cy="881479"/>
          </a:xfrm>
        </p:spPr>
        <p:txBody>
          <a:bodyPr>
            <a:normAutofit/>
          </a:bodyPr>
          <a:lstStyle/>
          <a:p>
            <a:pPr algn="ctr"/>
            <a:r>
              <a:rPr lang="en-US" sz="2800" b="1" i="1" dirty="0"/>
              <a:t>Biosynthetic logic guides candidate gene selection</a:t>
            </a:r>
          </a:p>
        </p:txBody>
      </p:sp>
      <p:sp>
        <p:nvSpPr>
          <p:cNvPr id="2" name="TextBox 1"/>
          <p:cNvSpPr txBox="1"/>
          <p:nvPr/>
        </p:nvSpPr>
        <p:spPr>
          <a:xfrm>
            <a:off x="590720" y="1220631"/>
            <a:ext cx="6793848" cy="400110"/>
          </a:xfrm>
          <a:prstGeom prst="rect">
            <a:avLst/>
          </a:prstGeom>
          <a:noFill/>
        </p:spPr>
        <p:txBody>
          <a:bodyPr wrap="none" rtlCol="0">
            <a:spAutoFit/>
          </a:bodyPr>
          <a:lstStyle/>
          <a:p>
            <a:r>
              <a:rPr lang="en-US" sz="2000" i="1" dirty="0"/>
              <a:t>Isotope tracer studies have guided a biosynthetic proposal</a:t>
            </a:r>
          </a:p>
        </p:txBody>
      </p:sp>
      <p:sp>
        <p:nvSpPr>
          <p:cNvPr id="25" name="Rectangle 24"/>
          <p:cNvSpPr/>
          <p:nvPr/>
        </p:nvSpPr>
        <p:spPr>
          <a:xfrm>
            <a:off x="9108831" y="797282"/>
            <a:ext cx="2868816" cy="938719"/>
          </a:xfrm>
          <a:prstGeom prst="rect">
            <a:avLst/>
          </a:prstGeom>
        </p:spPr>
        <p:txBody>
          <a:bodyPr wrap="square">
            <a:spAutoFit/>
          </a:bodyPr>
          <a:lstStyle/>
          <a:p>
            <a:r>
              <a:rPr lang="en-US" sz="1100" dirty="0">
                <a:solidFill>
                  <a:schemeClr val="tx1">
                    <a:lumMod val="75000"/>
                    <a:lumOff val="25000"/>
                  </a:schemeClr>
                </a:solidFill>
              </a:rPr>
              <a:t>Castillo et al. </a:t>
            </a:r>
            <a:r>
              <a:rPr lang="en-US" sz="1100" i="1" dirty="0">
                <a:solidFill>
                  <a:schemeClr val="tx1">
                    <a:lumMod val="75000"/>
                    <a:lumOff val="25000"/>
                  </a:schemeClr>
                </a:solidFill>
              </a:rPr>
              <a:t>Can. J. Chem.</a:t>
            </a:r>
            <a:r>
              <a:rPr lang="en-US" sz="1100" dirty="0">
                <a:solidFill>
                  <a:schemeClr val="tx1">
                    <a:lumMod val="75000"/>
                    <a:lumOff val="25000"/>
                  </a:schemeClr>
                </a:solidFill>
              </a:rPr>
              <a:t> </a:t>
            </a:r>
            <a:r>
              <a:rPr lang="en-US" sz="1100" b="1" dirty="0">
                <a:solidFill>
                  <a:schemeClr val="tx1">
                    <a:lumMod val="75000"/>
                    <a:lumOff val="25000"/>
                  </a:schemeClr>
                </a:solidFill>
              </a:rPr>
              <a:t>1970</a:t>
            </a:r>
            <a:r>
              <a:rPr lang="en-US" sz="1100" dirty="0">
                <a:solidFill>
                  <a:schemeClr val="tx1">
                    <a:lumMod val="75000"/>
                    <a:lumOff val="25000"/>
                  </a:schemeClr>
                </a:solidFill>
              </a:rPr>
              <a:t>.</a:t>
            </a:r>
          </a:p>
          <a:p>
            <a:r>
              <a:rPr lang="en-US" sz="1100" dirty="0">
                <a:solidFill>
                  <a:schemeClr val="tx1">
                    <a:lumMod val="75000"/>
                    <a:lumOff val="25000"/>
                  </a:schemeClr>
                </a:solidFill>
              </a:rPr>
              <a:t>Castillo et al. </a:t>
            </a:r>
            <a:r>
              <a:rPr lang="en-US" sz="1100" i="1" dirty="0">
                <a:solidFill>
                  <a:schemeClr val="tx1">
                    <a:lumMod val="75000"/>
                    <a:lumOff val="25000"/>
                  </a:schemeClr>
                </a:solidFill>
              </a:rPr>
              <a:t>Can. J. Bot.</a:t>
            </a:r>
            <a:r>
              <a:rPr lang="en-US" sz="1100" dirty="0">
                <a:solidFill>
                  <a:schemeClr val="tx1">
                    <a:lumMod val="75000"/>
                    <a:lumOff val="25000"/>
                  </a:schemeClr>
                </a:solidFill>
              </a:rPr>
              <a:t> </a:t>
            </a:r>
            <a:r>
              <a:rPr lang="en-US" sz="1100" b="1" dirty="0">
                <a:solidFill>
                  <a:schemeClr val="tx1">
                    <a:lumMod val="75000"/>
                    <a:lumOff val="25000"/>
                  </a:schemeClr>
                </a:solidFill>
              </a:rPr>
              <a:t>1970</a:t>
            </a:r>
            <a:r>
              <a:rPr lang="en-US" sz="1100" dirty="0">
                <a:solidFill>
                  <a:schemeClr val="tx1">
                    <a:lumMod val="75000"/>
                    <a:lumOff val="25000"/>
                  </a:schemeClr>
                </a:solidFill>
              </a:rPr>
              <a:t>.</a:t>
            </a:r>
          </a:p>
          <a:p>
            <a:r>
              <a:rPr lang="en-US" sz="1100" dirty="0" err="1">
                <a:solidFill>
                  <a:schemeClr val="tx1">
                    <a:lumMod val="75000"/>
                    <a:lumOff val="25000"/>
                  </a:schemeClr>
                </a:solidFill>
              </a:rPr>
              <a:t>Braekman</a:t>
            </a:r>
            <a:r>
              <a:rPr lang="en-US" sz="1100" dirty="0">
                <a:solidFill>
                  <a:schemeClr val="tx1">
                    <a:lumMod val="75000"/>
                    <a:lumOff val="25000"/>
                  </a:schemeClr>
                </a:solidFill>
              </a:rPr>
              <a:t> et al. </a:t>
            </a:r>
            <a:r>
              <a:rPr lang="en-US" sz="1100" i="1" dirty="0">
                <a:solidFill>
                  <a:schemeClr val="tx1">
                    <a:lumMod val="75000"/>
                    <a:lumOff val="25000"/>
                  </a:schemeClr>
                </a:solidFill>
              </a:rPr>
              <a:t>Can. J. Chem.</a:t>
            </a:r>
            <a:r>
              <a:rPr lang="en-US" sz="1100" dirty="0">
                <a:solidFill>
                  <a:schemeClr val="tx1">
                    <a:lumMod val="75000"/>
                    <a:lumOff val="25000"/>
                  </a:schemeClr>
                </a:solidFill>
              </a:rPr>
              <a:t> </a:t>
            </a:r>
            <a:r>
              <a:rPr lang="en-US" sz="1100" b="1" dirty="0">
                <a:solidFill>
                  <a:schemeClr val="tx1">
                    <a:lumMod val="75000"/>
                    <a:lumOff val="25000"/>
                  </a:schemeClr>
                </a:solidFill>
              </a:rPr>
              <a:t>1972</a:t>
            </a:r>
            <a:r>
              <a:rPr lang="en-US" sz="1100" dirty="0">
                <a:solidFill>
                  <a:schemeClr val="tx1">
                    <a:lumMod val="75000"/>
                    <a:lumOff val="25000"/>
                  </a:schemeClr>
                </a:solidFill>
              </a:rPr>
              <a:t>.</a:t>
            </a:r>
          </a:p>
          <a:p>
            <a:r>
              <a:rPr lang="en-US" sz="1100" dirty="0" err="1">
                <a:solidFill>
                  <a:schemeClr val="tx1">
                    <a:lumMod val="75000"/>
                    <a:lumOff val="25000"/>
                  </a:schemeClr>
                </a:solidFill>
              </a:rPr>
              <a:t>Hemscheidt</a:t>
            </a:r>
            <a:r>
              <a:rPr lang="en-US" sz="1100" dirty="0">
                <a:solidFill>
                  <a:schemeClr val="tx1">
                    <a:lumMod val="75000"/>
                    <a:lumOff val="25000"/>
                  </a:schemeClr>
                </a:solidFill>
              </a:rPr>
              <a:t> et al. </a:t>
            </a:r>
            <a:r>
              <a:rPr lang="en-US" sz="1100" i="1" dirty="0">
                <a:solidFill>
                  <a:schemeClr val="tx1">
                    <a:lumMod val="75000"/>
                    <a:lumOff val="25000"/>
                  </a:schemeClr>
                </a:solidFill>
              </a:rPr>
              <a:t>J. Am. Chem. Soc.</a:t>
            </a:r>
            <a:r>
              <a:rPr lang="en-US" sz="1100" dirty="0">
                <a:solidFill>
                  <a:schemeClr val="tx1">
                    <a:lumMod val="75000"/>
                    <a:lumOff val="25000"/>
                  </a:schemeClr>
                </a:solidFill>
              </a:rPr>
              <a:t> </a:t>
            </a:r>
            <a:r>
              <a:rPr lang="en-US" sz="1100" b="1" dirty="0">
                <a:solidFill>
                  <a:schemeClr val="tx1">
                    <a:lumMod val="75000"/>
                    <a:lumOff val="25000"/>
                  </a:schemeClr>
                </a:solidFill>
              </a:rPr>
              <a:t>1996</a:t>
            </a:r>
            <a:r>
              <a:rPr lang="en-US" sz="1100" dirty="0">
                <a:solidFill>
                  <a:schemeClr val="tx1">
                    <a:lumMod val="75000"/>
                    <a:lumOff val="25000"/>
                  </a:schemeClr>
                </a:solidFill>
              </a:rPr>
              <a:t>.</a:t>
            </a:r>
            <a:endParaRPr lang="en-US" sz="1100" b="1" dirty="0">
              <a:solidFill>
                <a:schemeClr val="tx1">
                  <a:lumMod val="75000"/>
                  <a:lumOff val="25000"/>
                </a:schemeClr>
              </a:solidFill>
            </a:endParaRPr>
          </a:p>
          <a:p>
            <a:r>
              <a:rPr lang="en-US" sz="1100" dirty="0">
                <a:solidFill>
                  <a:schemeClr val="tx1">
                    <a:lumMod val="75000"/>
                    <a:lumOff val="25000"/>
                  </a:schemeClr>
                </a:solidFill>
              </a:rPr>
              <a:t>Ma and Gang. </a:t>
            </a:r>
            <a:r>
              <a:rPr lang="en-US" sz="1100" i="1" dirty="0">
                <a:solidFill>
                  <a:schemeClr val="tx1">
                    <a:lumMod val="75000"/>
                    <a:lumOff val="25000"/>
                  </a:schemeClr>
                </a:solidFill>
              </a:rPr>
              <a:t>Nat. Prod. Rep. </a:t>
            </a:r>
            <a:r>
              <a:rPr lang="en-US" sz="1100" b="1" dirty="0">
                <a:solidFill>
                  <a:schemeClr val="tx1">
                    <a:lumMod val="75000"/>
                    <a:lumOff val="25000"/>
                  </a:schemeClr>
                </a:solidFill>
              </a:rPr>
              <a:t>2004</a:t>
            </a:r>
            <a:r>
              <a:rPr lang="en-US" sz="1100" dirty="0">
                <a:solidFill>
                  <a:schemeClr val="tx1">
                    <a:lumMod val="75000"/>
                    <a:lumOff val="25000"/>
                  </a:schemeClr>
                </a:solidFill>
              </a:rPr>
              <a:t>.</a:t>
            </a:r>
          </a:p>
        </p:txBody>
      </p:sp>
      <p:pic>
        <p:nvPicPr>
          <p:cNvPr id="18" name="Picture 1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9224" y="2511864"/>
            <a:ext cx="11708423" cy="3548512"/>
          </a:xfrm>
          <a:prstGeom prst="rect">
            <a:avLst/>
          </a:prstGeom>
        </p:spPr>
      </p:pic>
      <p:sp>
        <p:nvSpPr>
          <p:cNvPr id="19" name="Rectangle 18"/>
          <p:cNvSpPr/>
          <p:nvPr/>
        </p:nvSpPr>
        <p:spPr>
          <a:xfrm>
            <a:off x="1758462" y="3175428"/>
            <a:ext cx="2004646" cy="808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5509" y="3191608"/>
            <a:ext cx="997383" cy="808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853862" y="4275798"/>
            <a:ext cx="1873838" cy="759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p:nvGrpSpPr>
        <p:grpSpPr>
          <a:xfrm>
            <a:off x="4959199" y="3474271"/>
            <a:ext cx="177800" cy="1108558"/>
            <a:chOff x="4959199" y="3474271"/>
            <a:chExt cx="177800" cy="1108558"/>
          </a:xfrm>
        </p:grpSpPr>
        <p:sp>
          <p:nvSpPr>
            <p:cNvPr id="29" name="Rectangle 28"/>
            <p:cNvSpPr/>
            <p:nvPr/>
          </p:nvSpPr>
          <p:spPr>
            <a:xfrm rot="20540392">
              <a:off x="4959199" y="3474271"/>
              <a:ext cx="177800" cy="5987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1013944">
              <a:off x="5024610" y="3984082"/>
              <a:ext cx="87303" cy="5987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p:cNvSpPr/>
          <p:nvPr/>
        </p:nvSpPr>
        <p:spPr>
          <a:xfrm>
            <a:off x="5250210" y="3070976"/>
            <a:ext cx="2505258" cy="12048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722532" y="4275797"/>
            <a:ext cx="914401" cy="15157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693890" y="3596053"/>
            <a:ext cx="1945410" cy="2533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9639300" y="3596052"/>
            <a:ext cx="1138767" cy="1124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155487" y="2396604"/>
            <a:ext cx="3128277" cy="5197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455488" y="5212815"/>
            <a:ext cx="3128277" cy="5197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681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animBg="1"/>
      <p:bldP spid="28" grpId="0" animBg="1"/>
      <p:bldP spid="31" grpId="0" animBg="1"/>
      <p:bldP spid="32" grpId="0" animBg="1"/>
      <p:bldP spid="33" grpId="0" animBg="1"/>
      <p:bldP spid="34"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838200" y="-17054"/>
            <a:ext cx="10515600" cy="881479"/>
          </a:xfrm>
        </p:spPr>
        <p:txBody>
          <a:bodyPr>
            <a:normAutofit/>
          </a:bodyPr>
          <a:lstStyle/>
          <a:p>
            <a:r>
              <a:rPr lang="en-US" dirty="0"/>
              <a:t>Biosynthetic logic guides candidate gene selection</a:t>
            </a:r>
            <a:endParaRPr lang="en-US" sz="2800" b="1" i="1" dirty="0"/>
          </a:p>
        </p:txBody>
      </p:sp>
      <p:sp>
        <p:nvSpPr>
          <p:cNvPr id="2" name="TextBox 1"/>
          <p:cNvSpPr txBox="1"/>
          <p:nvPr/>
        </p:nvSpPr>
        <p:spPr>
          <a:xfrm>
            <a:off x="1206355" y="1386455"/>
            <a:ext cx="9866804" cy="369332"/>
          </a:xfrm>
          <a:prstGeom prst="rect">
            <a:avLst/>
          </a:prstGeom>
          <a:noFill/>
        </p:spPr>
        <p:txBody>
          <a:bodyPr wrap="none" rtlCol="0">
            <a:spAutoFit/>
          </a:bodyPr>
          <a:lstStyle/>
          <a:p>
            <a:r>
              <a:rPr lang="en-US" dirty="0"/>
              <a:t>Key enzymes can be hypothesized from this pathway – </a:t>
            </a:r>
            <a:r>
              <a:rPr lang="en-US" b="1" i="1" dirty="0">
                <a:solidFill>
                  <a:srgbClr val="FF0000"/>
                </a:solidFill>
              </a:rPr>
              <a:t>bait gene for co-expression analysis</a:t>
            </a:r>
            <a:endParaRPr lang="en-US" dirty="0">
              <a:solidFill>
                <a:srgbClr val="FF0000"/>
              </a:solidFill>
            </a:endParaRPr>
          </a:p>
        </p:txBody>
      </p:sp>
      <p:sp>
        <p:nvSpPr>
          <p:cNvPr id="9" name="Rectangle 8"/>
          <p:cNvSpPr/>
          <p:nvPr/>
        </p:nvSpPr>
        <p:spPr>
          <a:xfrm>
            <a:off x="6733761" y="2580797"/>
            <a:ext cx="2028152" cy="4472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656576" y="2905554"/>
            <a:ext cx="292608" cy="365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50516" y="6079330"/>
            <a:ext cx="2892274" cy="600164"/>
          </a:xfrm>
          <a:prstGeom prst="rect">
            <a:avLst/>
          </a:prstGeom>
        </p:spPr>
        <p:txBody>
          <a:bodyPr wrap="square">
            <a:spAutoFit/>
          </a:bodyPr>
          <a:lstStyle/>
          <a:p>
            <a:r>
              <a:rPr lang="en-US" sz="1100" dirty="0" err="1">
                <a:solidFill>
                  <a:schemeClr val="tx1">
                    <a:lumMod val="75000"/>
                    <a:lumOff val="25000"/>
                  </a:schemeClr>
                </a:solidFill>
              </a:rPr>
              <a:t>Bunsupa</a:t>
            </a:r>
            <a:r>
              <a:rPr lang="en-US" sz="1100" dirty="0">
                <a:solidFill>
                  <a:schemeClr val="tx1">
                    <a:lumMod val="75000"/>
                    <a:lumOff val="25000"/>
                  </a:schemeClr>
                </a:solidFill>
              </a:rPr>
              <a:t> et al. </a:t>
            </a:r>
            <a:r>
              <a:rPr lang="en-US" sz="1100" i="1" dirty="0">
                <a:solidFill>
                  <a:schemeClr val="tx1">
                    <a:lumMod val="75000"/>
                    <a:lumOff val="25000"/>
                  </a:schemeClr>
                </a:solidFill>
              </a:rPr>
              <a:t>Plant</a:t>
            </a:r>
            <a:r>
              <a:rPr lang="en-US" sz="1100" dirty="0">
                <a:solidFill>
                  <a:schemeClr val="tx1">
                    <a:lumMod val="75000"/>
                    <a:lumOff val="25000"/>
                  </a:schemeClr>
                </a:solidFill>
              </a:rPr>
              <a:t> </a:t>
            </a:r>
            <a:r>
              <a:rPr lang="en-US" sz="1100" i="1" dirty="0">
                <a:solidFill>
                  <a:schemeClr val="tx1">
                    <a:lumMod val="75000"/>
                    <a:lumOff val="25000"/>
                  </a:schemeClr>
                </a:solidFill>
              </a:rPr>
              <a:t>Physiol</a:t>
            </a:r>
            <a:r>
              <a:rPr lang="en-US" sz="1100" dirty="0">
                <a:solidFill>
                  <a:schemeClr val="tx1">
                    <a:lumMod val="75000"/>
                    <a:lumOff val="25000"/>
                  </a:schemeClr>
                </a:solidFill>
              </a:rPr>
              <a:t>. </a:t>
            </a:r>
            <a:r>
              <a:rPr lang="en-US" sz="1100" b="1" dirty="0">
                <a:solidFill>
                  <a:schemeClr val="tx1">
                    <a:lumMod val="75000"/>
                    <a:lumOff val="25000"/>
                  </a:schemeClr>
                </a:solidFill>
              </a:rPr>
              <a:t>2016</a:t>
            </a:r>
            <a:r>
              <a:rPr lang="en-US" sz="1100" dirty="0">
                <a:solidFill>
                  <a:schemeClr val="tx1">
                    <a:lumMod val="75000"/>
                    <a:lumOff val="25000"/>
                  </a:schemeClr>
                </a:solidFill>
              </a:rPr>
              <a:t>.</a:t>
            </a:r>
          </a:p>
          <a:p>
            <a:r>
              <a:rPr lang="en-US" sz="1100" dirty="0">
                <a:solidFill>
                  <a:schemeClr val="tx1">
                    <a:lumMod val="75000"/>
                    <a:lumOff val="25000"/>
                  </a:schemeClr>
                </a:solidFill>
              </a:rPr>
              <a:t>Xu et al. </a:t>
            </a:r>
            <a:r>
              <a:rPr lang="en-US" sz="1100" i="1" dirty="0">
                <a:solidFill>
                  <a:schemeClr val="tx1">
                    <a:lumMod val="75000"/>
                    <a:lumOff val="25000"/>
                  </a:schemeClr>
                </a:solidFill>
              </a:rPr>
              <a:t>Phytochemistry</a:t>
            </a:r>
            <a:r>
              <a:rPr lang="en-US" sz="1100" dirty="0">
                <a:solidFill>
                  <a:schemeClr val="tx1">
                    <a:lumMod val="75000"/>
                    <a:lumOff val="25000"/>
                  </a:schemeClr>
                </a:solidFill>
              </a:rPr>
              <a:t> </a:t>
            </a:r>
            <a:r>
              <a:rPr lang="en-US" sz="1100" b="1" dirty="0">
                <a:solidFill>
                  <a:schemeClr val="tx1">
                    <a:lumMod val="75000"/>
                    <a:lumOff val="25000"/>
                  </a:schemeClr>
                </a:solidFill>
              </a:rPr>
              <a:t>2017</a:t>
            </a:r>
            <a:r>
              <a:rPr lang="en-US" sz="1100" dirty="0">
                <a:solidFill>
                  <a:schemeClr val="tx1">
                    <a:lumMod val="75000"/>
                    <a:lumOff val="25000"/>
                  </a:schemeClr>
                </a:solidFill>
              </a:rPr>
              <a:t>.</a:t>
            </a:r>
          </a:p>
          <a:p>
            <a:r>
              <a:rPr lang="en-US" sz="1100" dirty="0">
                <a:solidFill>
                  <a:schemeClr val="tx1">
                    <a:lumMod val="75000"/>
                    <a:lumOff val="25000"/>
                  </a:schemeClr>
                </a:solidFill>
              </a:rPr>
              <a:t>Sun et al. </a:t>
            </a:r>
            <a:r>
              <a:rPr lang="en-US" sz="1100" i="1" dirty="0" err="1">
                <a:solidFill>
                  <a:schemeClr val="tx1">
                    <a:lumMod val="75000"/>
                    <a:lumOff val="25000"/>
                  </a:schemeClr>
                </a:solidFill>
              </a:rPr>
              <a:t>Bioorg</a:t>
            </a:r>
            <a:r>
              <a:rPr lang="en-US" sz="1100" i="1" dirty="0">
                <a:solidFill>
                  <a:schemeClr val="tx1">
                    <a:lumMod val="75000"/>
                    <a:lumOff val="25000"/>
                  </a:schemeClr>
                </a:solidFill>
              </a:rPr>
              <a:t>. Med. Chem. Lett.</a:t>
            </a:r>
            <a:r>
              <a:rPr lang="en-US" sz="1100" dirty="0">
                <a:solidFill>
                  <a:schemeClr val="tx1">
                    <a:lumMod val="75000"/>
                    <a:lumOff val="25000"/>
                  </a:schemeClr>
                </a:solidFill>
              </a:rPr>
              <a:t> </a:t>
            </a:r>
            <a:r>
              <a:rPr lang="en-US" sz="1100" b="1" dirty="0">
                <a:solidFill>
                  <a:schemeClr val="tx1">
                    <a:lumMod val="75000"/>
                    <a:lumOff val="25000"/>
                  </a:schemeClr>
                </a:solidFill>
              </a:rPr>
              <a:t>2012</a:t>
            </a:r>
            <a:r>
              <a:rPr lang="en-US" sz="1100" dirty="0">
                <a:solidFill>
                  <a:schemeClr val="tx1">
                    <a:lumMod val="75000"/>
                    <a:lumOff val="25000"/>
                  </a:schemeClr>
                </a:solidFill>
              </a:rPr>
              <a:t>.</a:t>
            </a:r>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2" r="-280"/>
          <a:stretch/>
        </p:blipFill>
        <p:spPr>
          <a:xfrm>
            <a:off x="269224" y="2511864"/>
            <a:ext cx="11741067" cy="3548512"/>
          </a:xfrm>
          <a:prstGeom prst="rect">
            <a:avLst/>
          </a:prstGeom>
        </p:spPr>
      </p:pic>
      <p:sp>
        <p:nvSpPr>
          <p:cNvPr id="4" name="TextBox 3"/>
          <p:cNvSpPr txBox="1"/>
          <p:nvPr/>
        </p:nvSpPr>
        <p:spPr>
          <a:xfrm>
            <a:off x="1461978" y="3013539"/>
            <a:ext cx="1165704" cy="430887"/>
          </a:xfrm>
          <a:prstGeom prst="rect">
            <a:avLst/>
          </a:prstGeom>
          <a:noFill/>
        </p:spPr>
        <p:txBody>
          <a:bodyPr wrap="none" rtlCol="0">
            <a:spAutoFit/>
          </a:bodyPr>
          <a:lstStyle/>
          <a:p>
            <a:pPr algn="ctr"/>
            <a:r>
              <a:rPr lang="en-US" sz="1100" b="1" i="1" dirty="0"/>
              <a:t>lysine</a:t>
            </a:r>
          </a:p>
          <a:p>
            <a:pPr algn="ctr"/>
            <a:r>
              <a:rPr lang="en-US" sz="1100" b="1" i="1" dirty="0"/>
              <a:t>decarboxylase</a:t>
            </a:r>
          </a:p>
        </p:txBody>
      </p:sp>
      <p:sp>
        <p:nvSpPr>
          <p:cNvPr id="28" name="TextBox 27"/>
          <p:cNvSpPr txBox="1"/>
          <p:nvPr/>
        </p:nvSpPr>
        <p:spPr>
          <a:xfrm>
            <a:off x="3607085" y="3013538"/>
            <a:ext cx="1098500" cy="430887"/>
          </a:xfrm>
          <a:prstGeom prst="rect">
            <a:avLst/>
          </a:prstGeom>
          <a:noFill/>
        </p:spPr>
        <p:txBody>
          <a:bodyPr wrap="square" rtlCol="0">
            <a:spAutoFit/>
          </a:bodyPr>
          <a:lstStyle/>
          <a:p>
            <a:pPr algn="ctr"/>
            <a:r>
              <a:rPr lang="en-US" sz="1100" b="1" i="1" dirty="0">
                <a:solidFill>
                  <a:srgbClr val="7030A0"/>
                </a:solidFill>
              </a:rPr>
              <a:t>copper amine oxidase</a:t>
            </a:r>
          </a:p>
        </p:txBody>
      </p:sp>
      <p:sp>
        <p:nvSpPr>
          <p:cNvPr id="19" name="Rectangle 18"/>
          <p:cNvSpPr/>
          <p:nvPr/>
        </p:nvSpPr>
        <p:spPr>
          <a:xfrm>
            <a:off x="1511706" y="3032493"/>
            <a:ext cx="1066248" cy="416367"/>
          </a:xfrm>
          <a:prstGeom prst="rect">
            <a:avLst/>
          </a:prstGeom>
          <a:solidFill>
            <a:srgbClr val="FF0000">
              <a:alpha val="20000"/>
            </a:srgbClr>
          </a:solid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3678414" y="4070676"/>
            <a:ext cx="905966" cy="430887"/>
          </a:xfrm>
          <a:prstGeom prst="rect">
            <a:avLst/>
          </a:prstGeom>
          <a:noFill/>
        </p:spPr>
        <p:txBody>
          <a:bodyPr wrap="square" rtlCol="0">
            <a:spAutoFit/>
          </a:bodyPr>
          <a:lstStyle/>
          <a:p>
            <a:pPr algn="ctr"/>
            <a:r>
              <a:rPr lang="en-US" sz="1100" b="1" i="1" dirty="0">
                <a:solidFill>
                  <a:srgbClr val="7030A0"/>
                </a:solidFill>
              </a:rPr>
              <a:t>polyketide synthase</a:t>
            </a:r>
          </a:p>
        </p:txBody>
      </p:sp>
      <p:sp>
        <p:nvSpPr>
          <p:cNvPr id="12" name="TextBox 11"/>
          <p:cNvSpPr txBox="1"/>
          <p:nvPr/>
        </p:nvSpPr>
        <p:spPr>
          <a:xfrm>
            <a:off x="8761913" y="3129934"/>
            <a:ext cx="3035835" cy="430887"/>
          </a:xfrm>
          <a:prstGeom prst="rect">
            <a:avLst/>
          </a:prstGeom>
          <a:noFill/>
        </p:spPr>
        <p:txBody>
          <a:bodyPr wrap="square" rtlCol="0">
            <a:spAutoFit/>
          </a:bodyPr>
          <a:lstStyle/>
          <a:p>
            <a:pPr marL="171450" indent="-171450" algn="ctr">
              <a:buFont typeface="Arial" panose="020B0604020202020204" pitchFamily="34" charset="0"/>
              <a:buChar char="•"/>
            </a:pPr>
            <a:r>
              <a:rPr lang="en-US" sz="1100" b="1" i="1" dirty="0">
                <a:solidFill>
                  <a:srgbClr val="7030A0"/>
                </a:solidFill>
              </a:rPr>
              <a:t>cytochromes P450</a:t>
            </a:r>
          </a:p>
          <a:p>
            <a:pPr marL="171450" indent="-171450" algn="ctr">
              <a:buFont typeface="Arial" panose="020B0604020202020204" pitchFamily="34" charset="0"/>
              <a:buChar char="•"/>
            </a:pPr>
            <a:r>
              <a:rPr lang="en-US" sz="1100" b="1" i="1" dirty="0">
                <a:solidFill>
                  <a:srgbClr val="7030A0"/>
                </a:solidFill>
              </a:rPr>
              <a:t>2-oxoglutarate dependent dioxygenases</a:t>
            </a:r>
          </a:p>
        </p:txBody>
      </p:sp>
    </p:spTree>
    <p:extLst>
      <p:ext uri="{BB962C8B-B14F-4D97-AF65-F5344CB8AC3E}">
        <p14:creationId xmlns:p14="http://schemas.microsoft.com/office/powerpoint/2010/main" val="103447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8" grpId="0"/>
      <p:bldP spid="19" grpId="0" animBg="1"/>
      <p:bldP spid="29"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516198" y="951992"/>
            <a:ext cx="8030404" cy="5122223"/>
            <a:chOff x="3516198" y="951992"/>
            <a:chExt cx="8030404" cy="5122223"/>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8007" t="88074"/>
            <a:stretch/>
          </p:blipFill>
          <p:spPr>
            <a:xfrm>
              <a:off x="3516198" y="5368192"/>
              <a:ext cx="8030404" cy="706023"/>
            </a:xfrm>
            <a:prstGeom prst="rect">
              <a:avLst/>
            </a:prstGeom>
          </p:spPr>
        </p:pic>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18007" b="25310"/>
            <a:stretch/>
          </p:blipFill>
          <p:spPr>
            <a:xfrm>
              <a:off x="3516198" y="951992"/>
              <a:ext cx="8030404" cy="4421291"/>
            </a:xfrm>
            <a:prstGeom prst="rect">
              <a:avLst/>
            </a:prstGeom>
          </p:spPr>
        </p:pic>
      </p:grpSp>
      <p:sp>
        <p:nvSpPr>
          <p:cNvPr id="15" name="Title 1"/>
          <p:cNvSpPr>
            <a:spLocks noGrp="1"/>
          </p:cNvSpPr>
          <p:nvPr>
            <p:ph type="title"/>
          </p:nvPr>
        </p:nvSpPr>
        <p:spPr>
          <a:xfrm>
            <a:off x="838200" y="-17054"/>
            <a:ext cx="10515600" cy="881479"/>
          </a:xfrm>
        </p:spPr>
        <p:txBody>
          <a:bodyPr>
            <a:normAutofit/>
          </a:bodyPr>
          <a:lstStyle/>
          <a:p>
            <a:r>
              <a:rPr lang="en-US" dirty="0"/>
              <a:t>Identification of candidate genes via co-expression</a:t>
            </a:r>
            <a:endParaRPr lang="en-US" sz="2800" b="1" i="1" dirty="0"/>
          </a:p>
        </p:txBody>
      </p:sp>
      <p:cxnSp>
        <p:nvCxnSpPr>
          <p:cNvPr id="5" name="Straight Arrow Connector 4"/>
          <p:cNvCxnSpPr/>
          <p:nvPr/>
        </p:nvCxnSpPr>
        <p:spPr>
          <a:xfrm flipH="1">
            <a:off x="5279011" y="3770726"/>
            <a:ext cx="30165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279011" y="4102235"/>
            <a:ext cx="30165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279011" y="4584573"/>
            <a:ext cx="30165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279011" y="4934936"/>
            <a:ext cx="30165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73468" y="948829"/>
            <a:ext cx="3450120" cy="646331"/>
          </a:xfrm>
          <a:prstGeom prst="rect">
            <a:avLst/>
          </a:prstGeom>
          <a:noFill/>
        </p:spPr>
        <p:txBody>
          <a:bodyPr wrap="square" rtlCol="0">
            <a:spAutoFit/>
          </a:bodyPr>
          <a:lstStyle/>
          <a:p>
            <a:pPr algn="ctr"/>
            <a:r>
              <a:rPr lang="en-US" dirty="0"/>
              <a:t>Expression correlation with </a:t>
            </a:r>
            <a:r>
              <a:rPr lang="en-US" b="1" dirty="0"/>
              <a:t>lysine decarboxylase </a:t>
            </a:r>
            <a:r>
              <a:rPr lang="en-US" dirty="0"/>
              <a:t>(</a:t>
            </a:r>
            <a:r>
              <a:rPr lang="en-US" b="1" dirty="0"/>
              <a:t>LDC</a:t>
            </a:r>
            <a:r>
              <a:rPr lang="en-US" dirty="0"/>
              <a:t>)</a:t>
            </a:r>
          </a:p>
        </p:txBody>
      </p:sp>
      <p:sp>
        <p:nvSpPr>
          <p:cNvPr id="3" name="TextBox 2"/>
          <p:cNvSpPr txBox="1"/>
          <p:nvPr/>
        </p:nvSpPr>
        <p:spPr>
          <a:xfrm>
            <a:off x="66078" y="6272765"/>
            <a:ext cx="4546437" cy="461665"/>
          </a:xfrm>
          <a:prstGeom prst="rect">
            <a:avLst/>
          </a:prstGeom>
          <a:noFill/>
        </p:spPr>
        <p:txBody>
          <a:bodyPr wrap="none" rtlCol="0">
            <a:spAutoFit/>
          </a:bodyPr>
          <a:lstStyle/>
          <a:p>
            <a:r>
              <a:rPr lang="en-US" sz="1200" dirty="0"/>
              <a:t>CAO = copper amine oxidase</a:t>
            </a:r>
          </a:p>
          <a:p>
            <a:r>
              <a:rPr lang="en-US" sz="1200" dirty="0"/>
              <a:t>PIKS = piperidyl-ketide synthase (</a:t>
            </a:r>
            <a:r>
              <a:rPr lang="en-US" sz="1200" b="1" dirty="0"/>
              <a:t>type III polyketide synthase</a:t>
            </a:r>
            <a:r>
              <a:rPr lang="en-US" sz="1200" dirty="0"/>
              <a:t>)</a:t>
            </a:r>
          </a:p>
        </p:txBody>
      </p:sp>
      <p:sp>
        <p:nvSpPr>
          <p:cNvPr id="14" name="Rectangle 13"/>
          <p:cNvSpPr/>
          <p:nvPr/>
        </p:nvSpPr>
        <p:spPr>
          <a:xfrm>
            <a:off x="9219415" y="6491420"/>
            <a:ext cx="2877229" cy="276999"/>
          </a:xfrm>
          <a:prstGeom prst="rect">
            <a:avLst/>
          </a:prstGeom>
        </p:spPr>
        <p:txBody>
          <a:bodyPr wrap="square">
            <a:spAutoFit/>
          </a:bodyPr>
          <a:lstStyle/>
          <a:p>
            <a:r>
              <a:rPr lang="en-US" sz="1200" dirty="0">
                <a:solidFill>
                  <a:schemeClr val="tx1">
                    <a:lumMod val="75000"/>
                    <a:lumOff val="25000"/>
                  </a:schemeClr>
                </a:solidFill>
              </a:rPr>
              <a:t>Nett, </a:t>
            </a:r>
            <a:r>
              <a:rPr lang="en-US" sz="1200" dirty="0" err="1">
                <a:solidFill>
                  <a:schemeClr val="tx1">
                    <a:lumMod val="75000"/>
                    <a:lumOff val="25000"/>
                  </a:schemeClr>
                </a:solidFill>
              </a:rPr>
              <a:t>Dho</a:t>
            </a:r>
            <a:r>
              <a:rPr lang="en-US" sz="1200" dirty="0">
                <a:solidFill>
                  <a:schemeClr val="tx1">
                    <a:lumMod val="75000"/>
                    <a:lumOff val="25000"/>
                  </a:schemeClr>
                </a:solidFill>
              </a:rPr>
              <a:t>, Low, &amp; Sattely. </a:t>
            </a:r>
            <a:r>
              <a:rPr lang="en-US" sz="1200" i="1" dirty="0">
                <a:solidFill>
                  <a:schemeClr val="tx1">
                    <a:lumMod val="75000"/>
                    <a:lumOff val="25000"/>
                  </a:schemeClr>
                </a:solidFill>
              </a:rPr>
              <a:t>PNAS. </a:t>
            </a:r>
            <a:r>
              <a:rPr lang="en-US" sz="1200" b="1" dirty="0">
                <a:solidFill>
                  <a:schemeClr val="tx1">
                    <a:lumMod val="75000"/>
                    <a:lumOff val="25000"/>
                  </a:schemeClr>
                </a:solidFill>
              </a:rPr>
              <a:t>2021</a:t>
            </a:r>
            <a:r>
              <a:rPr lang="en-US" sz="1200" dirty="0">
                <a:solidFill>
                  <a:schemeClr val="tx1">
                    <a:lumMod val="75000"/>
                    <a:lumOff val="25000"/>
                  </a:schemeClr>
                </a:solidFill>
              </a:rPr>
              <a:t>.</a:t>
            </a:r>
          </a:p>
        </p:txBody>
      </p:sp>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14891" r="81993" b="9863"/>
          <a:stretch/>
        </p:blipFill>
        <p:spPr>
          <a:xfrm>
            <a:off x="1752600" y="1833471"/>
            <a:ext cx="1763598" cy="4454212"/>
          </a:xfrm>
          <a:prstGeom prst="rect">
            <a:avLst/>
          </a:prstGeom>
        </p:spPr>
      </p:pic>
    </p:spTree>
    <p:extLst>
      <p:ext uri="{BB962C8B-B14F-4D97-AF65-F5344CB8AC3E}">
        <p14:creationId xmlns:p14="http://schemas.microsoft.com/office/powerpoint/2010/main" val="31214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18007" b="25310"/>
          <a:stretch/>
        </p:blipFill>
        <p:spPr>
          <a:xfrm>
            <a:off x="3516198" y="951992"/>
            <a:ext cx="8030404" cy="4421291"/>
          </a:xfrm>
          <a:prstGeom prst="rect">
            <a:avLst/>
          </a:prstGeom>
        </p:spPr>
      </p:pic>
      <p:pic>
        <p:nvPicPr>
          <p:cNvPr id="23" name="Picture 22"/>
          <p:cNvPicPr>
            <a:picLocks noChangeAspect="1"/>
          </p:cNvPicPr>
          <p:nvPr/>
        </p:nvPicPr>
        <p:blipFill rotWithShape="1">
          <a:blip r:embed="rId4">
            <a:extLst>
              <a:ext uri="{28A0092B-C50C-407E-A947-70E740481C1C}">
                <a14:useLocalDpi xmlns:a14="http://schemas.microsoft.com/office/drawing/2010/main" val="0"/>
              </a:ext>
            </a:extLst>
          </a:blip>
          <a:srcRect l="18067" b="25736"/>
          <a:stretch/>
        </p:blipFill>
        <p:spPr>
          <a:xfrm>
            <a:off x="3523467" y="953547"/>
            <a:ext cx="8019288" cy="4393235"/>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8007" t="88160"/>
          <a:stretch/>
        </p:blipFill>
        <p:spPr>
          <a:xfrm>
            <a:off x="3516198" y="5373283"/>
            <a:ext cx="8030404" cy="700932"/>
          </a:xfrm>
          <a:prstGeom prst="rect">
            <a:avLst/>
          </a:prstGeom>
        </p:spPr>
      </p:pic>
      <p:sp>
        <p:nvSpPr>
          <p:cNvPr id="15" name="Title 1"/>
          <p:cNvSpPr>
            <a:spLocks noGrp="1"/>
          </p:cNvSpPr>
          <p:nvPr>
            <p:ph type="title"/>
          </p:nvPr>
        </p:nvSpPr>
        <p:spPr>
          <a:xfrm>
            <a:off x="838200" y="-17054"/>
            <a:ext cx="10515600" cy="881479"/>
          </a:xfrm>
        </p:spPr>
        <p:txBody>
          <a:bodyPr>
            <a:normAutofit/>
          </a:bodyPr>
          <a:lstStyle/>
          <a:p>
            <a:r>
              <a:rPr lang="en-US" dirty="0"/>
              <a:t>Identification of candidate genes via co-expression</a:t>
            </a:r>
            <a:endParaRPr lang="en-US" sz="2800" b="1" i="1" dirty="0"/>
          </a:p>
        </p:txBody>
      </p:sp>
      <p:sp>
        <p:nvSpPr>
          <p:cNvPr id="2" name="TextBox 1"/>
          <p:cNvSpPr txBox="1"/>
          <p:nvPr/>
        </p:nvSpPr>
        <p:spPr>
          <a:xfrm>
            <a:off x="273468" y="948829"/>
            <a:ext cx="3450120" cy="646331"/>
          </a:xfrm>
          <a:prstGeom prst="rect">
            <a:avLst/>
          </a:prstGeom>
          <a:noFill/>
        </p:spPr>
        <p:txBody>
          <a:bodyPr wrap="square" rtlCol="0">
            <a:spAutoFit/>
          </a:bodyPr>
          <a:lstStyle/>
          <a:p>
            <a:pPr algn="ctr"/>
            <a:r>
              <a:rPr lang="en-US" dirty="0"/>
              <a:t>Expression correlation with </a:t>
            </a:r>
            <a:r>
              <a:rPr lang="en-US" b="1" dirty="0"/>
              <a:t>lysine decarboxylase </a:t>
            </a:r>
            <a:r>
              <a:rPr lang="en-US" dirty="0"/>
              <a:t>(</a:t>
            </a:r>
            <a:r>
              <a:rPr lang="en-US" b="1" dirty="0"/>
              <a:t>LDC</a:t>
            </a:r>
            <a:r>
              <a:rPr lang="en-US" dirty="0"/>
              <a:t>)</a:t>
            </a:r>
          </a:p>
        </p:txBody>
      </p:sp>
      <p:sp>
        <p:nvSpPr>
          <p:cNvPr id="3" name="TextBox 2"/>
          <p:cNvSpPr txBox="1"/>
          <p:nvPr/>
        </p:nvSpPr>
        <p:spPr>
          <a:xfrm>
            <a:off x="69955" y="6403695"/>
            <a:ext cx="3857146" cy="276999"/>
          </a:xfrm>
          <a:prstGeom prst="rect">
            <a:avLst/>
          </a:prstGeom>
          <a:noFill/>
        </p:spPr>
        <p:txBody>
          <a:bodyPr wrap="none" rtlCol="0">
            <a:spAutoFit/>
          </a:bodyPr>
          <a:lstStyle/>
          <a:p>
            <a:r>
              <a:rPr lang="en-US" sz="1200" dirty="0"/>
              <a:t>2OGD = Fe(II)/2-oxoglutarate dependent dioxygenase</a:t>
            </a:r>
          </a:p>
        </p:txBody>
      </p:sp>
      <p:sp>
        <p:nvSpPr>
          <p:cNvPr id="14" name="Rectangle 13"/>
          <p:cNvSpPr/>
          <p:nvPr/>
        </p:nvSpPr>
        <p:spPr>
          <a:xfrm>
            <a:off x="9219415" y="6491420"/>
            <a:ext cx="2877229" cy="276999"/>
          </a:xfrm>
          <a:prstGeom prst="rect">
            <a:avLst/>
          </a:prstGeom>
        </p:spPr>
        <p:txBody>
          <a:bodyPr wrap="square">
            <a:spAutoFit/>
          </a:bodyPr>
          <a:lstStyle/>
          <a:p>
            <a:r>
              <a:rPr lang="en-US" sz="1200" dirty="0">
                <a:solidFill>
                  <a:schemeClr val="tx1">
                    <a:lumMod val="75000"/>
                    <a:lumOff val="25000"/>
                  </a:schemeClr>
                </a:solidFill>
              </a:rPr>
              <a:t>Nett, </a:t>
            </a:r>
            <a:r>
              <a:rPr lang="en-US" sz="1200" dirty="0" err="1">
                <a:solidFill>
                  <a:schemeClr val="tx1">
                    <a:lumMod val="75000"/>
                    <a:lumOff val="25000"/>
                  </a:schemeClr>
                </a:solidFill>
              </a:rPr>
              <a:t>Dho</a:t>
            </a:r>
            <a:r>
              <a:rPr lang="en-US" sz="1200" dirty="0">
                <a:solidFill>
                  <a:schemeClr val="tx1">
                    <a:lumMod val="75000"/>
                    <a:lumOff val="25000"/>
                  </a:schemeClr>
                </a:solidFill>
              </a:rPr>
              <a:t>, Low, &amp; Sattely. </a:t>
            </a:r>
            <a:r>
              <a:rPr lang="en-US" sz="1200" i="1" dirty="0">
                <a:solidFill>
                  <a:schemeClr val="tx1">
                    <a:lumMod val="75000"/>
                    <a:lumOff val="25000"/>
                  </a:schemeClr>
                </a:solidFill>
              </a:rPr>
              <a:t>PNAS. </a:t>
            </a:r>
            <a:r>
              <a:rPr lang="en-US" sz="1200" b="1" dirty="0">
                <a:solidFill>
                  <a:schemeClr val="tx1">
                    <a:lumMod val="75000"/>
                    <a:lumOff val="25000"/>
                  </a:schemeClr>
                </a:solidFill>
              </a:rPr>
              <a:t>2021</a:t>
            </a:r>
            <a:r>
              <a:rPr lang="en-US" sz="1200" dirty="0">
                <a:solidFill>
                  <a:schemeClr val="tx1">
                    <a:lumMod val="75000"/>
                    <a:lumOff val="25000"/>
                  </a:schemeClr>
                </a:solidFill>
              </a:rPr>
              <a:t>.</a:t>
            </a:r>
          </a:p>
        </p:txBody>
      </p:sp>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14891" r="81993" b="9863"/>
          <a:stretch/>
        </p:blipFill>
        <p:spPr>
          <a:xfrm>
            <a:off x="1752600" y="1833471"/>
            <a:ext cx="1763598" cy="4454212"/>
          </a:xfrm>
          <a:prstGeom prst="rect">
            <a:avLst/>
          </a:prstGeom>
        </p:spPr>
      </p:pic>
    </p:spTree>
    <p:extLst>
      <p:ext uri="{BB962C8B-B14F-4D97-AF65-F5344CB8AC3E}">
        <p14:creationId xmlns:p14="http://schemas.microsoft.com/office/powerpoint/2010/main" val="1382235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212320"/>
            <a:ext cx="861831" cy="3728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35" name="Rectangle 34"/>
          <p:cNvSpPr/>
          <p:nvPr/>
        </p:nvSpPr>
        <p:spPr>
          <a:xfrm>
            <a:off x="2199" y="5060428"/>
            <a:ext cx="800772" cy="2700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2703856" y="4855348"/>
            <a:ext cx="1175322" cy="584775"/>
          </a:xfrm>
          <a:prstGeom prst="rect">
            <a:avLst/>
          </a:prstGeom>
          <a:noFill/>
        </p:spPr>
        <p:txBody>
          <a:bodyPr wrap="none" rtlCol="0">
            <a:spAutoFit/>
          </a:bodyPr>
          <a:lstStyle/>
          <a:p>
            <a:pPr algn="ctr"/>
            <a:r>
              <a:rPr lang="en-US" sz="1600" b="1" dirty="0">
                <a:solidFill>
                  <a:prstClr val="black"/>
                </a:solidFill>
                <a:latin typeface="Arial"/>
                <a:cs typeface="Arial"/>
              </a:rPr>
              <a:t>Candidate</a:t>
            </a:r>
          </a:p>
          <a:p>
            <a:pPr algn="ctr"/>
            <a:r>
              <a:rPr lang="en-US" sz="1600" b="1" dirty="0">
                <a:solidFill>
                  <a:prstClr val="black"/>
                </a:solidFill>
                <a:latin typeface="Arial"/>
                <a:cs typeface="Arial"/>
              </a:rPr>
              <a:t>genes</a:t>
            </a:r>
          </a:p>
        </p:txBody>
      </p:sp>
      <p:grpSp>
        <p:nvGrpSpPr>
          <p:cNvPr id="15" name="Group 14"/>
          <p:cNvGrpSpPr>
            <a:grpSpLocks noChangeAspect="1"/>
          </p:cNvGrpSpPr>
          <p:nvPr/>
        </p:nvGrpSpPr>
        <p:grpSpPr>
          <a:xfrm>
            <a:off x="4621369" y="3178463"/>
            <a:ext cx="1765387" cy="1241221"/>
            <a:chOff x="5654311" y="5267441"/>
            <a:chExt cx="1829850" cy="1286544"/>
          </a:xfrm>
        </p:grpSpPr>
        <p:sp>
          <p:nvSpPr>
            <p:cNvPr id="17" name="Rounded Rectangle 16"/>
            <p:cNvSpPr/>
            <p:nvPr/>
          </p:nvSpPr>
          <p:spPr>
            <a:xfrm>
              <a:off x="5654311" y="5978810"/>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005300" y="6103401"/>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Arc 18"/>
            <p:cNvSpPr/>
            <p:nvPr/>
          </p:nvSpPr>
          <p:spPr>
            <a:xfrm rot="20837219">
              <a:off x="5985318" y="6104486"/>
              <a:ext cx="381757" cy="367467"/>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Rounded Rectangle 20"/>
            <p:cNvSpPr/>
            <p:nvPr/>
          </p:nvSpPr>
          <p:spPr>
            <a:xfrm>
              <a:off x="6645436" y="5975966"/>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6996425" y="6100557"/>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Arc 22"/>
            <p:cNvSpPr/>
            <p:nvPr/>
          </p:nvSpPr>
          <p:spPr>
            <a:xfrm rot="20837219">
              <a:off x="6976443" y="6101642"/>
              <a:ext cx="381757" cy="367467"/>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ounded Rectangle 24"/>
            <p:cNvSpPr/>
            <p:nvPr/>
          </p:nvSpPr>
          <p:spPr>
            <a:xfrm>
              <a:off x="5654311" y="5267441"/>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005300" y="5392032"/>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Arc 35"/>
            <p:cNvSpPr/>
            <p:nvPr/>
          </p:nvSpPr>
          <p:spPr>
            <a:xfrm rot="20837219">
              <a:off x="5985318" y="5393117"/>
              <a:ext cx="381757" cy="367467"/>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Rounded Rectangle 36"/>
            <p:cNvSpPr/>
            <p:nvPr/>
          </p:nvSpPr>
          <p:spPr>
            <a:xfrm>
              <a:off x="6645436" y="5267441"/>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996425" y="5392032"/>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Arc 38"/>
            <p:cNvSpPr/>
            <p:nvPr/>
          </p:nvSpPr>
          <p:spPr>
            <a:xfrm rot="20837219">
              <a:off x="6976443" y="5393117"/>
              <a:ext cx="381757" cy="367467"/>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44" name="TextBox 43"/>
          <p:cNvSpPr txBox="1"/>
          <p:nvPr/>
        </p:nvSpPr>
        <p:spPr>
          <a:xfrm>
            <a:off x="6657315" y="4855348"/>
            <a:ext cx="2488182" cy="584775"/>
          </a:xfrm>
          <a:prstGeom prst="rect">
            <a:avLst/>
          </a:prstGeom>
          <a:noFill/>
        </p:spPr>
        <p:txBody>
          <a:bodyPr wrap="none" rtlCol="0">
            <a:spAutoFit/>
          </a:bodyPr>
          <a:lstStyle/>
          <a:p>
            <a:pPr algn="ctr"/>
            <a:r>
              <a:rPr lang="en-US" sz="1600" b="1" i="1" dirty="0">
                <a:solidFill>
                  <a:prstClr val="black"/>
                </a:solidFill>
                <a:latin typeface="Arial"/>
                <a:cs typeface="Arial"/>
              </a:rPr>
              <a:t>Nicotiana benthamiana</a:t>
            </a:r>
            <a:r>
              <a:rPr lang="en-US" sz="1600" b="1" dirty="0">
                <a:solidFill>
                  <a:prstClr val="black"/>
                </a:solidFill>
                <a:latin typeface="Arial"/>
                <a:cs typeface="Arial"/>
              </a:rPr>
              <a:t> </a:t>
            </a:r>
          </a:p>
          <a:p>
            <a:pPr algn="ctr"/>
            <a:r>
              <a:rPr lang="en-US" sz="1600" b="1" dirty="0">
                <a:solidFill>
                  <a:prstClr val="black"/>
                </a:solidFill>
                <a:latin typeface="Arial"/>
                <a:cs typeface="Arial"/>
              </a:rPr>
              <a:t>expression host</a:t>
            </a:r>
            <a:endParaRPr lang="en-US" sz="1600" dirty="0">
              <a:solidFill>
                <a:prstClr val="black"/>
              </a:solidFill>
              <a:latin typeface="Arial"/>
              <a:cs typeface="Arial"/>
            </a:endParaRPr>
          </a:p>
        </p:txBody>
      </p:sp>
      <p:sp>
        <p:nvSpPr>
          <p:cNvPr id="51" name="TextBox 50"/>
          <p:cNvSpPr txBox="1"/>
          <p:nvPr/>
        </p:nvSpPr>
        <p:spPr>
          <a:xfrm>
            <a:off x="4621369" y="4855348"/>
            <a:ext cx="1838927" cy="584775"/>
          </a:xfrm>
          <a:prstGeom prst="rect">
            <a:avLst/>
          </a:prstGeom>
          <a:noFill/>
        </p:spPr>
        <p:txBody>
          <a:bodyPr wrap="square" rtlCol="0">
            <a:spAutoFit/>
          </a:bodyPr>
          <a:lstStyle/>
          <a:p>
            <a:pPr algn="ctr"/>
            <a:r>
              <a:rPr lang="en-US" sz="1600" b="1" i="1" dirty="0">
                <a:solidFill>
                  <a:prstClr val="black"/>
                </a:solidFill>
                <a:latin typeface="Arial"/>
                <a:cs typeface="Arial"/>
              </a:rPr>
              <a:t>Agrobacterium s</a:t>
            </a:r>
            <a:r>
              <a:rPr lang="en-US" sz="1600" b="1" dirty="0">
                <a:solidFill>
                  <a:prstClr val="black"/>
                </a:solidFill>
                <a:latin typeface="Arial"/>
                <a:cs typeface="Arial"/>
              </a:rPr>
              <a:t>train library</a:t>
            </a:r>
          </a:p>
        </p:txBody>
      </p:sp>
      <p:cxnSp>
        <p:nvCxnSpPr>
          <p:cNvPr id="55" name="Straight Arrow Connector 54"/>
          <p:cNvCxnSpPr/>
          <p:nvPr/>
        </p:nvCxnSpPr>
        <p:spPr>
          <a:xfrm>
            <a:off x="2028768"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p:nvPr/>
        </p:nvCxnSpPr>
        <p:spPr>
          <a:xfrm>
            <a:off x="3957360"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a:off x="6503555"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60" name="Rectangle 59"/>
          <p:cNvSpPr/>
          <p:nvPr/>
        </p:nvSpPr>
        <p:spPr>
          <a:xfrm>
            <a:off x="2028406" y="1938763"/>
            <a:ext cx="2051910" cy="646331"/>
          </a:xfrm>
          <a:prstGeom prst="rect">
            <a:avLst/>
          </a:prstGeom>
        </p:spPr>
        <p:txBody>
          <a:bodyPr wrap="square">
            <a:spAutoFit/>
          </a:bodyPr>
          <a:lstStyle/>
          <a:p>
            <a:pPr algn="ctr"/>
            <a:r>
              <a:rPr lang="en-US" b="1" i="1" dirty="0">
                <a:latin typeface="Arial"/>
                <a:cs typeface="Arial"/>
              </a:rPr>
              <a:t>predict</a:t>
            </a:r>
          </a:p>
          <a:p>
            <a:pPr algn="ctr"/>
            <a:r>
              <a:rPr lang="en-US" b="1" i="1" dirty="0">
                <a:latin typeface="Arial"/>
                <a:cs typeface="Arial"/>
              </a:rPr>
              <a:t>candidate genes</a:t>
            </a:r>
            <a:endParaRPr lang="en-US" i="1" dirty="0"/>
          </a:p>
        </p:txBody>
      </p:sp>
      <p:cxnSp>
        <p:nvCxnSpPr>
          <p:cNvPr id="7" name="Straight Connector 6"/>
          <p:cNvCxnSpPr>
            <a:cxnSpLocks/>
          </p:cNvCxnSpPr>
          <p:nvPr/>
        </p:nvCxnSpPr>
        <p:spPr>
          <a:xfrm flipH="1">
            <a:off x="2164724" y="2587094"/>
            <a:ext cx="735716" cy="1133043"/>
          </a:xfrm>
          <a:prstGeom prst="line">
            <a:avLst/>
          </a:prstGeom>
          <a:ln w="12700">
            <a:solidFill>
              <a:srgbClr val="0432FF"/>
            </a:solidFill>
            <a:prstDash val="dash"/>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97078" y="4855348"/>
            <a:ext cx="1120820" cy="584775"/>
          </a:xfrm>
          <a:prstGeom prst="rect">
            <a:avLst/>
          </a:prstGeom>
          <a:noFill/>
        </p:spPr>
        <p:txBody>
          <a:bodyPr wrap="none" rtlCol="0">
            <a:spAutoFit/>
          </a:bodyPr>
          <a:lstStyle/>
          <a:p>
            <a:pPr algn="ctr"/>
            <a:r>
              <a:rPr lang="en-US" sz="1600" b="1" dirty="0">
                <a:solidFill>
                  <a:prstClr val="black"/>
                </a:solidFill>
                <a:latin typeface="Arial"/>
                <a:cs typeface="Arial"/>
              </a:rPr>
              <a:t>Medicinal</a:t>
            </a:r>
          </a:p>
          <a:p>
            <a:pPr algn="ctr"/>
            <a:r>
              <a:rPr lang="en-US" sz="1600" b="1" dirty="0">
                <a:solidFill>
                  <a:prstClr val="black"/>
                </a:solidFill>
                <a:latin typeface="Arial"/>
                <a:cs typeface="Arial"/>
              </a:rPr>
              <a:t>Plant </a:t>
            </a:r>
          </a:p>
        </p:txBody>
      </p:sp>
      <p:sp>
        <p:nvSpPr>
          <p:cNvPr id="3" name="Title 2"/>
          <p:cNvSpPr>
            <a:spLocks noGrp="1"/>
          </p:cNvSpPr>
          <p:nvPr>
            <p:ph type="title"/>
          </p:nvPr>
        </p:nvSpPr>
        <p:spPr/>
        <p:txBody>
          <a:bodyPr/>
          <a:lstStyle/>
          <a:p>
            <a:r>
              <a:rPr lang="en-US" dirty="0"/>
              <a:t>A rapid testing system</a:t>
            </a:r>
          </a:p>
        </p:txBody>
      </p:sp>
      <p:pic>
        <p:nvPicPr>
          <p:cNvPr id="48" name="Picture 4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3458" y="2202147"/>
            <a:ext cx="1896111" cy="2606239"/>
          </a:xfrm>
          <a:prstGeom prst="rect">
            <a:avLst/>
          </a:prstGeom>
        </p:spPr>
      </p:pic>
      <p:grpSp>
        <p:nvGrpSpPr>
          <p:cNvPr id="62" name="Group 61"/>
          <p:cNvGrpSpPr/>
          <p:nvPr/>
        </p:nvGrpSpPr>
        <p:grpSpPr>
          <a:xfrm>
            <a:off x="2550320" y="3178463"/>
            <a:ext cx="1337010" cy="1161544"/>
            <a:chOff x="801629" y="2264625"/>
            <a:chExt cx="1852008" cy="1608955"/>
          </a:xfrm>
        </p:grpSpPr>
        <p:grpSp>
          <p:nvGrpSpPr>
            <p:cNvPr id="65" name="Group 64"/>
            <p:cNvGrpSpPr/>
            <p:nvPr/>
          </p:nvGrpSpPr>
          <p:grpSpPr>
            <a:xfrm>
              <a:off x="801629" y="2264625"/>
              <a:ext cx="1852008" cy="1608955"/>
              <a:chOff x="10031972" y="672371"/>
              <a:chExt cx="2026894" cy="1760888"/>
            </a:xfrm>
          </p:grpSpPr>
          <p:sp>
            <p:nvSpPr>
              <p:cNvPr id="67" name="Arrow: Right 66"/>
              <p:cNvSpPr/>
              <p:nvPr/>
            </p:nvSpPr>
            <p:spPr>
              <a:xfrm flipH="1">
                <a:off x="10608040" y="1119139"/>
                <a:ext cx="768205" cy="32953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Arrow: Right 67"/>
              <p:cNvSpPr/>
              <p:nvPr/>
            </p:nvSpPr>
            <p:spPr>
              <a:xfrm>
                <a:off x="10510686" y="1806268"/>
                <a:ext cx="651164" cy="32953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Arrow: Right 68"/>
              <p:cNvSpPr/>
              <p:nvPr/>
            </p:nvSpPr>
            <p:spPr>
              <a:xfrm>
                <a:off x="10031972" y="1995227"/>
                <a:ext cx="396562" cy="32953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Arrow: Right 69"/>
              <p:cNvSpPr/>
              <p:nvPr/>
            </p:nvSpPr>
            <p:spPr>
              <a:xfrm>
                <a:off x="11138500" y="2103729"/>
                <a:ext cx="574962" cy="329530"/>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Arrow: Right 70"/>
              <p:cNvSpPr/>
              <p:nvPr/>
            </p:nvSpPr>
            <p:spPr>
              <a:xfrm>
                <a:off x="10225120" y="1479630"/>
                <a:ext cx="396562" cy="329530"/>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Arrow: Right 71"/>
              <p:cNvSpPr/>
              <p:nvPr/>
            </p:nvSpPr>
            <p:spPr>
              <a:xfrm>
                <a:off x="11345357" y="1556574"/>
                <a:ext cx="713509" cy="32953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Right 72"/>
              <p:cNvSpPr/>
              <p:nvPr/>
            </p:nvSpPr>
            <p:spPr>
              <a:xfrm>
                <a:off x="10216781" y="776684"/>
                <a:ext cx="651164" cy="32953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Arrow: Right 73"/>
              <p:cNvSpPr/>
              <p:nvPr/>
            </p:nvSpPr>
            <p:spPr>
              <a:xfrm>
                <a:off x="11027204" y="672371"/>
                <a:ext cx="574962" cy="329530"/>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Arrow: Right 65"/>
            <p:cNvSpPr/>
            <p:nvPr/>
          </p:nvSpPr>
          <p:spPr>
            <a:xfrm flipH="1">
              <a:off x="2194625" y="2795592"/>
              <a:ext cx="216749" cy="301097"/>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6" name="Picture 75"/>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8909172">
            <a:off x="6933978" y="2874163"/>
            <a:ext cx="1803707" cy="1705259"/>
          </a:xfrm>
          <a:prstGeom prst="rect">
            <a:avLst/>
          </a:prstGeom>
          <a:noFill/>
        </p:spPr>
      </p:pic>
      <p:sp>
        <p:nvSpPr>
          <p:cNvPr id="2" name="TextBox 1"/>
          <p:cNvSpPr txBox="1"/>
          <p:nvPr/>
        </p:nvSpPr>
        <p:spPr>
          <a:xfrm>
            <a:off x="2960072" y="848158"/>
            <a:ext cx="6401111" cy="461665"/>
          </a:xfrm>
          <a:prstGeom prst="rect">
            <a:avLst/>
          </a:prstGeom>
          <a:noFill/>
        </p:spPr>
        <p:txBody>
          <a:bodyPr wrap="none" rtlCol="0">
            <a:spAutoFit/>
          </a:bodyPr>
          <a:lstStyle/>
          <a:p>
            <a:r>
              <a:rPr lang="en-US" sz="2400" i="1" dirty="0"/>
              <a:t>Agrobacterium</a:t>
            </a:r>
            <a:r>
              <a:rPr lang="en-US" sz="2400" dirty="0"/>
              <a:t>-mediated transient expression</a:t>
            </a:r>
            <a:endParaRPr lang="en-US" sz="2400" i="1" dirty="0"/>
          </a:p>
        </p:txBody>
      </p:sp>
    </p:spTree>
    <p:extLst>
      <p:ext uri="{BB962C8B-B14F-4D97-AF65-F5344CB8AC3E}">
        <p14:creationId xmlns:p14="http://schemas.microsoft.com/office/powerpoint/2010/main" val="372173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5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212320"/>
            <a:ext cx="861831" cy="3728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35" name="Rectangle 34"/>
          <p:cNvSpPr/>
          <p:nvPr/>
        </p:nvSpPr>
        <p:spPr>
          <a:xfrm>
            <a:off x="2199" y="5060428"/>
            <a:ext cx="800772" cy="2700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7" name="Group 26"/>
          <p:cNvGrpSpPr/>
          <p:nvPr/>
        </p:nvGrpSpPr>
        <p:grpSpPr>
          <a:xfrm>
            <a:off x="1433205" y="3048133"/>
            <a:ext cx="809178" cy="554912"/>
            <a:chOff x="5577578" y="3178463"/>
            <a:chExt cx="809178" cy="554912"/>
          </a:xfrm>
        </p:grpSpPr>
        <p:sp>
          <p:nvSpPr>
            <p:cNvPr id="37" name="Rounded Rectangle 36"/>
            <p:cNvSpPr/>
            <p:nvPr/>
          </p:nvSpPr>
          <p:spPr>
            <a:xfrm>
              <a:off x="5577578" y="3178463"/>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16202" y="3298665"/>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Arc 38"/>
            <p:cNvSpPr/>
            <p:nvPr/>
          </p:nvSpPr>
          <p:spPr>
            <a:xfrm rot="20837219">
              <a:off x="5896924" y="3299712"/>
              <a:ext cx="368308" cy="354522"/>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3" name="Title 2"/>
          <p:cNvSpPr>
            <a:spLocks noGrp="1"/>
          </p:cNvSpPr>
          <p:nvPr>
            <p:ph type="title"/>
          </p:nvPr>
        </p:nvSpPr>
        <p:spPr/>
        <p:txBody>
          <a:bodyPr/>
          <a:lstStyle/>
          <a:p>
            <a:r>
              <a:rPr lang="en-US" dirty="0"/>
              <a:t>Harnessing a plant pathogen for protein production</a:t>
            </a:r>
          </a:p>
        </p:txBody>
      </p:sp>
      <p:grpSp>
        <p:nvGrpSpPr>
          <p:cNvPr id="40" name="Group 39"/>
          <p:cNvGrpSpPr/>
          <p:nvPr/>
        </p:nvGrpSpPr>
        <p:grpSpPr>
          <a:xfrm>
            <a:off x="2915328" y="1385230"/>
            <a:ext cx="4776065" cy="5163211"/>
            <a:chOff x="4638315" y="1852626"/>
            <a:chExt cx="3280215" cy="3546108"/>
          </a:xfrm>
        </p:grpSpPr>
        <p:pic>
          <p:nvPicPr>
            <p:cNvPr id="84" name="Picture 83"/>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8909172">
              <a:off x="4638315" y="2033562"/>
              <a:ext cx="3227641" cy="3051473"/>
            </a:xfrm>
            <a:prstGeom prst="rect">
              <a:avLst/>
            </a:prstGeom>
            <a:noFill/>
          </p:spPr>
        </p:pic>
        <p:sp>
          <p:nvSpPr>
            <p:cNvPr id="20" name="Rectangle 19"/>
            <p:cNvSpPr/>
            <p:nvPr/>
          </p:nvSpPr>
          <p:spPr>
            <a:xfrm>
              <a:off x="4742071" y="1852626"/>
              <a:ext cx="3176459" cy="3546108"/>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Freeform: Shape 29"/>
          <p:cNvSpPr/>
          <p:nvPr/>
        </p:nvSpPr>
        <p:spPr>
          <a:xfrm>
            <a:off x="2339007" y="2728837"/>
            <a:ext cx="1367635" cy="384631"/>
          </a:xfrm>
          <a:custGeom>
            <a:avLst/>
            <a:gdLst>
              <a:gd name="connsiteX0" fmla="*/ 0 w 974035"/>
              <a:gd name="connsiteY0" fmla="*/ 229842 h 319295"/>
              <a:gd name="connsiteX1" fmla="*/ 487017 w 974035"/>
              <a:gd name="connsiteY1" fmla="*/ 1242 h 319295"/>
              <a:gd name="connsiteX2" fmla="*/ 974035 w 974035"/>
              <a:gd name="connsiteY2" fmla="*/ 319295 h 319295"/>
            </a:gdLst>
            <a:ahLst/>
            <a:cxnLst>
              <a:cxn ang="0">
                <a:pos x="connsiteX0" y="connsiteY0"/>
              </a:cxn>
              <a:cxn ang="0">
                <a:pos x="connsiteX1" y="connsiteY1"/>
              </a:cxn>
              <a:cxn ang="0">
                <a:pos x="connsiteX2" y="connsiteY2"/>
              </a:cxn>
            </a:cxnLst>
            <a:rect l="l" t="t" r="r" b="b"/>
            <a:pathLst>
              <a:path w="974035" h="319295">
                <a:moveTo>
                  <a:pt x="0" y="229842"/>
                </a:moveTo>
                <a:cubicBezTo>
                  <a:pt x="162339" y="108087"/>
                  <a:pt x="324678" y="-13667"/>
                  <a:pt x="487017" y="1242"/>
                </a:cubicBezTo>
                <a:cubicBezTo>
                  <a:pt x="649356" y="16151"/>
                  <a:pt x="811695" y="167723"/>
                  <a:pt x="974035" y="319295"/>
                </a:cubicBez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8399356" y="2330573"/>
            <a:ext cx="3344532" cy="3166909"/>
            <a:chOff x="8399356" y="2330573"/>
            <a:chExt cx="3344532" cy="3166909"/>
          </a:xfrm>
        </p:grpSpPr>
        <p:pic>
          <p:nvPicPr>
            <p:cNvPr id="32" name="Picture 31"/>
            <p:cNvPicPr>
              <a:picLocks noChangeAspect="1"/>
            </p:cNvPicPr>
            <p:nvPr/>
          </p:nvPicPr>
          <p:blipFill rotWithShape="1">
            <a:blip r:embed="rId4"/>
            <a:srcRect l="4166" t="25007" r="12548" b="29067"/>
            <a:stretch/>
          </p:blipFill>
          <p:spPr>
            <a:xfrm>
              <a:off x="8399356" y="2330573"/>
              <a:ext cx="3344532" cy="2459023"/>
            </a:xfrm>
            <a:prstGeom prst="rect">
              <a:avLst/>
            </a:prstGeom>
          </p:spPr>
        </p:pic>
        <p:sp>
          <p:nvSpPr>
            <p:cNvPr id="45" name="TextBox 44"/>
            <p:cNvSpPr txBox="1"/>
            <p:nvPr/>
          </p:nvSpPr>
          <p:spPr>
            <a:xfrm>
              <a:off x="8708873" y="4789596"/>
              <a:ext cx="2725498" cy="707886"/>
            </a:xfrm>
            <a:prstGeom prst="rect">
              <a:avLst/>
            </a:prstGeom>
            <a:noFill/>
          </p:spPr>
          <p:txBody>
            <a:bodyPr wrap="square" rtlCol="0">
              <a:spAutoFit/>
            </a:bodyPr>
            <a:lstStyle/>
            <a:p>
              <a:pPr algn="ctr"/>
              <a:r>
                <a:rPr lang="en-US" sz="2000" dirty="0"/>
                <a:t>transformation with a </a:t>
              </a:r>
              <a:r>
                <a:rPr lang="en-US" sz="2000" b="1" dirty="0">
                  <a:solidFill>
                    <a:srgbClr val="008000"/>
                  </a:solidFill>
                </a:rPr>
                <a:t>GFP</a:t>
              </a:r>
              <a:r>
                <a:rPr lang="en-US" sz="2000" dirty="0"/>
                <a:t> construct</a:t>
              </a:r>
            </a:p>
          </p:txBody>
        </p:sp>
      </p:grpSp>
      <p:sp>
        <p:nvSpPr>
          <p:cNvPr id="90" name="TextBox 89"/>
          <p:cNvSpPr txBox="1"/>
          <p:nvPr/>
        </p:nvSpPr>
        <p:spPr>
          <a:xfrm>
            <a:off x="2960072" y="848158"/>
            <a:ext cx="6401111" cy="461665"/>
          </a:xfrm>
          <a:prstGeom prst="rect">
            <a:avLst/>
          </a:prstGeom>
          <a:noFill/>
        </p:spPr>
        <p:txBody>
          <a:bodyPr wrap="none" rtlCol="0">
            <a:spAutoFit/>
          </a:bodyPr>
          <a:lstStyle/>
          <a:p>
            <a:r>
              <a:rPr lang="en-US" sz="2400" i="1" dirty="0"/>
              <a:t>Agrobacterium</a:t>
            </a:r>
            <a:r>
              <a:rPr lang="en-US" sz="2400" dirty="0"/>
              <a:t>-mediated transient expression</a:t>
            </a:r>
            <a:endParaRPr lang="en-US" sz="2400" i="1" dirty="0"/>
          </a:p>
        </p:txBody>
      </p:sp>
      <p:sp>
        <p:nvSpPr>
          <p:cNvPr id="52" name="TextBox 51"/>
          <p:cNvSpPr txBox="1"/>
          <p:nvPr/>
        </p:nvSpPr>
        <p:spPr>
          <a:xfrm>
            <a:off x="903538" y="3688113"/>
            <a:ext cx="1930337" cy="584775"/>
          </a:xfrm>
          <a:prstGeom prst="rect">
            <a:avLst/>
          </a:prstGeom>
          <a:noFill/>
        </p:spPr>
        <p:txBody>
          <a:bodyPr wrap="none" rtlCol="0">
            <a:spAutoFit/>
          </a:bodyPr>
          <a:lstStyle/>
          <a:p>
            <a:pPr algn="ctr"/>
            <a:r>
              <a:rPr lang="en-US" sz="1600" dirty="0"/>
              <a:t>one strain,</a:t>
            </a:r>
          </a:p>
          <a:p>
            <a:pPr algn="ctr"/>
            <a:r>
              <a:rPr lang="en-US" sz="1600" dirty="0"/>
              <a:t>one gene construct</a:t>
            </a:r>
          </a:p>
        </p:txBody>
      </p:sp>
      <p:sp>
        <p:nvSpPr>
          <p:cNvPr id="95" name="TextBox 94"/>
          <p:cNvSpPr txBox="1"/>
          <p:nvPr/>
        </p:nvSpPr>
        <p:spPr>
          <a:xfrm>
            <a:off x="570975" y="2625330"/>
            <a:ext cx="1518365" cy="338554"/>
          </a:xfrm>
          <a:prstGeom prst="rect">
            <a:avLst/>
          </a:prstGeom>
          <a:noFill/>
        </p:spPr>
        <p:txBody>
          <a:bodyPr wrap="none" rtlCol="0">
            <a:spAutoFit/>
          </a:bodyPr>
          <a:lstStyle/>
          <a:p>
            <a:pPr algn="ctr"/>
            <a:r>
              <a:rPr lang="en-US" sz="1600" i="1" dirty="0"/>
              <a:t>Agrobacterium</a:t>
            </a:r>
          </a:p>
        </p:txBody>
      </p:sp>
      <p:grpSp>
        <p:nvGrpSpPr>
          <p:cNvPr id="96" name="Group 95"/>
          <p:cNvGrpSpPr/>
          <p:nvPr/>
        </p:nvGrpSpPr>
        <p:grpSpPr>
          <a:xfrm>
            <a:off x="3762807" y="3002594"/>
            <a:ext cx="644195" cy="621914"/>
            <a:chOff x="3760256" y="3284159"/>
            <a:chExt cx="368308" cy="355569"/>
          </a:xfrm>
        </p:grpSpPr>
        <p:sp>
          <p:nvSpPr>
            <p:cNvPr id="97" name="Oval 96"/>
            <p:cNvSpPr/>
            <p:nvPr/>
          </p:nvSpPr>
          <p:spPr>
            <a:xfrm>
              <a:off x="3779534" y="3284159"/>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Arc 97"/>
            <p:cNvSpPr/>
            <p:nvPr/>
          </p:nvSpPr>
          <p:spPr>
            <a:xfrm rot="20837219">
              <a:off x="3760256" y="3285206"/>
              <a:ext cx="368308" cy="354522"/>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99" name="Straight Arrow Connector 98"/>
          <p:cNvCxnSpPr/>
          <p:nvPr/>
        </p:nvCxnSpPr>
        <p:spPr>
          <a:xfrm>
            <a:off x="4514267" y="3314466"/>
            <a:ext cx="378016" cy="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00" name="Group 99"/>
          <p:cNvGrpSpPr/>
          <p:nvPr/>
        </p:nvGrpSpPr>
        <p:grpSpPr>
          <a:xfrm>
            <a:off x="4703406" y="3122614"/>
            <a:ext cx="752406" cy="1106249"/>
            <a:chOff x="4722821" y="3250042"/>
            <a:chExt cx="752406" cy="1106249"/>
          </a:xfrm>
        </p:grpSpPr>
        <p:sp>
          <p:nvSpPr>
            <p:cNvPr id="101" name="Arc 100"/>
            <p:cNvSpPr/>
            <p:nvPr/>
          </p:nvSpPr>
          <p:spPr>
            <a:xfrm rot="20837219">
              <a:off x="4722821" y="3463550"/>
              <a:ext cx="644195" cy="620083"/>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2" name="Arc 101"/>
            <p:cNvSpPr/>
            <p:nvPr/>
          </p:nvSpPr>
          <p:spPr>
            <a:xfrm rot="20837219">
              <a:off x="4787812" y="3736208"/>
              <a:ext cx="644195" cy="620083"/>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3" name="Arc 102"/>
            <p:cNvSpPr/>
            <p:nvPr/>
          </p:nvSpPr>
          <p:spPr>
            <a:xfrm rot="20837219">
              <a:off x="4831032" y="3250042"/>
              <a:ext cx="644195" cy="620083"/>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104" name="Straight Arrow Connector 103"/>
          <p:cNvCxnSpPr/>
          <p:nvPr/>
        </p:nvCxnSpPr>
        <p:spPr>
          <a:xfrm>
            <a:off x="5628088" y="3314466"/>
            <a:ext cx="378016" cy="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6075423" y="3098961"/>
            <a:ext cx="1124026" cy="400110"/>
          </a:xfrm>
          <a:prstGeom prst="rect">
            <a:avLst/>
          </a:prstGeom>
          <a:noFill/>
        </p:spPr>
        <p:txBody>
          <a:bodyPr wrap="none" rtlCol="0">
            <a:spAutoFit/>
          </a:bodyPr>
          <a:lstStyle/>
          <a:p>
            <a:pPr algn="ctr"/>
            <a:r>
              <a:rPr lang="en-US" sz="2000" b="1" i="1" dirty="0"/>
              <a:t>protein </a:t>
            </a:r>
          </a:p>
        </p:txBody>
      </p:sp>
      <p:sp>
        <p:nvSpPr>
          <p:cNvPr id="106" name="TextBox 105"/>
          <p:cNvSpPr txBox="1"/>
          <p:nvPr/>
        </p:nvSpPr>
        <p:spPr>
          <a:xfrm>
            <a:off x="4168207" y="2320719"/>
            <a:ext cx="1425390" cy="707886"/>
          </a:xfrm>
          <a:prstGeom prst="rect">
            <a:avLst/>
          </a:prstGeom>
          <a:noFill/>
        </p:spPr>
        <p:txBody>
          <a:bodyPr wrap="none" rtlCol="0">
            <a:spAutoFit/>
          </a:bodyPr>
          <a:lstStyle/>
          <a:p>
            <a:pPr algn="ctr"/>
            <a:r>
              <a:rPr lang="en-US" sz="2000" i="1" dirty="0"/>
              <a:t>gene </a:t>
            </a:r>
          </a:p>
          <a:p>
            <a:pPr algn="ctr"/>
            <a:r>
              <a:rPr lang="en-US" sz="2000" i="1" dirty="0"/>
              <a:t>expression</a:t>
            </a:r>
          </a:p>
        </p:txBody>
      </p:sp>
      <p:pic>
        <p:nvPicPr>
          <p:cNvPr id="2" name="Picture 1">
            <a:extLst>
              <a:ext uri="{FF2B5EF4-FFF2-40B4-BE49-F238E27FC236}">
                <a16:creationId xmlns:a16="http://schemas.microsoft.com/office/drawing/2014/main" id="{F09D97A3-462E-F2A0-A445-0B6CC409F97B}"/>
              </a:ext>
            </a:extLst>
          </p:cNvPr>
          <p:cNvPicPr>
            <a:picLocks noChangeAspect="1"/>
          </p:cNvPicPr>
          <p:nvPr/>
        </p:nvPicPr>
        <p:blipFill rotWithShape="1">
          <a:blip r:embed="rId5">
            <a:clrChange>
              <a:clrFrom>
                <a:srgbClr val="000000"/>
              </a:clrFrom>
              <a:clrTo>
                <a:srgbClr val="000000">
                  <a:alpha val="0"/>
                </a:srgbClr>
              </a:clrTo>
            </a:clrChange>
            <a:duotone>
              <a:prstClr val="black"/>
              <a:schemeClr val="accent6">
                <a:tint val="45000"/>
                <a:satMod val="400000"/>
              </a:schemeClr>
            </a:duotone>
          </a:blip>
          <a:srcRect l="32145" t="5078" r="26682"/>
          <a:stretch/>
        </p:blipFill>
        <p:spPr>
          <a:xfrm>
            <a:off x="6243607" y="3488342"/>
            <a:ext cx="764863" cy="814249"/>
          </a:xfrm>
          <a:prstGeom prst="rect">
            <a:avLst/>
          </a:prstGeom>
        </p:spPr>
      </p:pic>
    </p:spTree>
    <p:extLst>
      <p:ext uri="{BB962C8B-B14F-4D97-AF65-F5344CB8AC3E}">
        <p14:creationId xmlns:p14="http://schemas.microsoft.com/office/powerpoint/2010/main" val="288470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212320"/>
            <a:ext cx="861831" cy="3728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35" name="Rectangle 34"/>
          <p:cNvSpPr/>
          <p:nvPr/>
        </p:nvSpPr>
        <p:spPr>
          <a:xfrm>
            <a:off x="2199" y="5060428"/>
            <a:ext cx="800772" cy="2700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7" name="Group 26"/>
          <p:cNvGrpSpPr/>
          <p:nvPr/>
        </p:nvGrpSpPr>
        <p:grpSpPr>
          <a:xfrm>
            <a:off x="1433205" y="3048133"/>
            <a:ext cx="809178" cy="554912"/>
            <a:chOff x="5577578" y="3178463"/>
            <a:chExt cx="809178" cy="554912"/>
          </a:xfrm>
        </p:grpSpPr>
        <p:sp>
          <p:nvSpPr>
            <p:cNvPr id="37" name="Rounded Rectangle 36"/>
            <p:cNvSpPr/>
            <p:nvPr/>
          </p:nvSpPr>
          <p:spPr>
            <a:xfrm>
              <a:off x="5577578" y="3178463"/>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5916202" y="3298665"/>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Arc 38"/>
            <p:cNvSpPr/>
            <p:nvPr/>
          </p:nvSpPr>
          <p:spPr>
            <a:xfrm rot="20837219">
              <a:off x="5896924" y="3299712"/>
              <a:ext cx="368308" cy="354522"/>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3" name="Title 2"/>
          <p:cNvSpPr>
            <a:spLocks noGrp="1"/>
          </p:cNvSpPr>
          <p:nvPr>
            <p:ph type="title"/>
          </p:nvPr>
        </p:nvSpPr>
        <p:spPr/>
        <p:txBody>
          <a:bodyPr/>
          <a:lstStyle/>
          <a:p>
            <a:r>
              <a:rPr lang="en-US" dirty="0"/>
              <a:t>Harnessing a plant pathogen for protein production</a:t>
            </a:r>
          </a:p>
        </p:txBody>
      </p:sp>
      <p:grpSp>
        <p:nvGrpSpPr>
          <p:cNvPr id="40" name="Group 39"/>
          <p:cNvGrpSpPr/>
          <p:nvPr/>
        </p:nvGrpSpPr>
        <p:grpSpPr>
          <a:xfrm>
            <a:off x="2915328" y="1385230"/>
            <a:ext cx="4776065" cy="5163211"/>
            <a:chOff x="4638315" y="1852626"/>
            <a:chExt cx="3280215" cy="3546108"/>
          </a:xfrm>
        </p:grpSpPr>
        <p:pic>
          <p:nvPicPr>
            <p:cNvPr id="84" name="Picture 83"/>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8909172">
              <a:off x="4638315" y="2033562"/>
              <a:ext cx="3227641" cy="3051473"/>
            </a:xfrm>
            <a:prstGeom prst="rect">
              <a:avLst/>
            </a:prstGeom>
            <a:noFill/>
          </p:spPr>
        </p:pic>
        <p:sp>
          <p:nvSpPr>
            <p:cNvPr id="20" name="Rectangle 19"/>
            <p:cNvSpPr/>
            <p:nvPr/>
          </p:nvSpPr>
          <p:spPr>
            <a:xfrm>
              <a:off x="4742071" y="1852626"/>
              <a:ext cx="3176459" cy="3546108"/>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Freeform: Shape 29"/>
          <p:cNvSpPr/>
          <p:nvPr/>
        </p:nvSpPr>
        <p:spPr>
          <a:xfrm>
            <a:off x="2339007" y="2728837"/>
            <a:ext cx="1367635" cy="384631"/>
          </a:xfrm>
          <a:custGeom>
            <a:avLst/>
            <a:gdLst>
              <a:gd name="connsiteX0" fmla="*/ 0 w 974035"/>
              <a:gd name="connsiteY0" fmla="*/ 229842 h 319295"/>
              <a:gd name="connsiteX1" fmla="*/ 487017 w 974035"/>
              <a:gd name="connsiteY1" fmla="*/ 1242 h 319295"/>
              <a:gd name="connsiteX2" fmla="*/ 974035 w 974035"/>
              <a:gd name="connsiteY2" fmla="*/ 319295 h 319295"/>
            </a:gdLst>
            <a:ahLst/>
            <a:cxnLst>
              <a:cxn ang="0">
                <a:pos x="connsiteX0" y="connsiteY0"/>
              </a:cxn>
              <a:cxn ang="0">
                <a:pos x="connsiteX1" y="connsiteY1"/>
              </a:cxn>
              <a:cxn ang="0">
                <a:pos x="connsiteX2" y="connsiteY2"/>
              </a:cxn>
            </a:cxnLst>
            <a:rect l="l" t="t" r="r" b="b"/>
            <a:pathLst>
              <a:path w="974035" h="319295">
                <a:moveTo>
                  <a:pt x="0" y="229842"/>
                </a:moveTo>
                <a:cubicBezTo>
                  <a:pt x="162339" y="108087"/>
                  <a:pt x="324678" y="-13667"/>
                  <a:pt x="487017" y="1242"/>
                </a:cubicBezTo>
                <a:cubicBezTo>
                  <a:pt x="649356" y="16151"/>
                  <a:pt x="811695" y="167723"/>
                  <a:pt x="974035" y="319295"/>
                </a:cubicBez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3762807" y="3002594"/>
            <a:ext cx="644195" cy="621914"/>
            <a:chOff x="3760256" y="3284159"/>
            <a:chExt cx="368308" cy="355569"/>
          </a:xfrm>
        </p:grpSpPr>
        <p:sp>
          <p:nvSpPr>
            <p:cNvPr id="86" name="Oval 85"/>
            <p:cNvSpPr/>
            <p:nvPr/>
          </p:nvSpPr>
          <p:spPr>
            <a:xfrm>
              <a:off x="3779534" y="3284159"/>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Arc 86"/>
            <p:cNvSpPr/>
            <p:nvPr/>
          </p:nvSpPr>
          <p:spPr>
            <a:xfrm rot="20837219">
              <a:off x="3760256" y="3285206"/>
              <a:ext cx="368308" cy="354522"/>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42" name="Straight Arrow Connector 41"/>
          <p:cNvCxnSpPr/>
          <p:nvPr/>
        </p:nvCxnSpPr>
        <p:spPr>
          <a:xfrm>
            <a:off x="4514267" y="3314466"/>
            <a:ext cx="378016" cy="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cxnSpLocks/>
          </p:cNvCxnSpPr>
          <p:nvPr/>
        </p:nvCxnSpPr>
        <p:spPr>
          <a:xfrm>
            <a:off x="5566883" y="3389319"/>
            <a:ext cx="510983" cy="6296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2960072" y="848158"/>
            <a:ext cx="6401111" cy="461665"/>
          </a:xfrm>
          <a:prstGeom prst="rect">
            <a:avLst/>
          </a:prstGeom>
          <a:noFill/>
        </p:spPr>
        <p:txBody>
          <a:bodyPr wrap="none" rtlCol="0">
            <a:spAutoFit/>
          </a:bodyPr>
          <a:lstStyle/>
          <a:p>
            <a:r>
              <a:rPr lang="en-US" sz="2400" i="1" dirty="0"/>
              <a:t>Agrobacterium</a:t>
            </a:r>
            <a:r>
              <a:rPr lang="en-US" sz="2400" dirty="0"/>
              <a:t>-mediated transient expression</a:t>
            </a:r>
            <a:endParaRPr lang="en-US" sz="2400" i="1" dirty="0"/>
          </a:p>
        </p:txBody>
      </p:sp>
      <p:grpSp>
        <p:nvGrpSpPr>
          <p:cNvPr id="46" name="Group 45"/>
          <p:cNvGrpSpPr/>
          <p:nvPr/>
        </p:nvGrpSpPr>
        <p:grpSpPr>
          <a:xfrm>
            <a:off x="4703406" y="3122614"/>
            <a:ext cx="752406" cy="1106249"/>
            <a:chOff x="4722821" y="3250042"/>
            <a:chExt cx="752406" cy="1106249"/>
          </a:xfrm>
        </p:grpSpPr>
        <p:sp>
          <p:nvSpPr>
            <p:cNvPr id="88" name="Arc 87"/>
            <p:cNvSpPr/>
            <p:nvPr/>
          </p:nvSpPr>
          <p:spPr>
            <a:xfrm rot="20837219">
              <a:off x="4722821" y="3463550"/>
              <a:ext cx="644195" cy="620083"/>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2" name="Arc 91"/>
            <p:cNvSpPr/>
            <p:nvPr/>
          </p:nvSpPr>
          <p:spPr>
            <a:xfrm rot="20837219">
              <a:off x="4787812" y="3736208"/>
              <a:ext cx="644195" cy="620083"/>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4" name="Arc 93"/>
            <p:cNvSpPr/>
            <p:nvPr/>
          </p:nvSpPr>
          <p:spPr>
            <a:xfrm rot="20837219">
              <a:off x="4831032" y="3250042"/>
              <a:ext cx="644195" cy="620083"/>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95" name="TextBox 94"/>
          <p:cNvSpPr txBox="1"/>
          <p:nvPr/>
        </p:nvSpPr>
        <p:spPr>
          <a:xfrm>
            <a:off x="570975" y="2625330"/>
            <a:ext cx="1518365" cy="338554"/>
          </a:xfrm>
          <a:prstGeom prst="rect">
            <a:avLst/>
          </a:prstGeom>
          <a:noFill/>
        </p:spPr>
        <p:txBody>
          <a:bodyPr wrap="none" rtlCol="0">
            <a:spAutoFit/>
          </a:bodyPr>
          <a:lstStyle/>
          <a:p>
            <a:pPr algn="ctr"/>
            <a:r>
              <a:rPr lang="en-US" sz="1600" i="1" dirty="0"/>
              <a:t>Agrobacterium</a:t>
            </a:r>
          </a:p>
        </p:txBody>
      </p:sp>
      <p:grpSp>
        <p:nvGrpSpPr>
          <p:cNvPr id="59" name="Group 58"/>
          <p:cNvGrpSpPr/>
          <p:nvPr/>
        </p:nvGrpSpPr>
        <p:grpSpPr>
          <a:xfrm>
            <a:off x="489971" y="3768793"/>
            <a:ext cx="809178" cy="554912"/>
            <a:chOff x="4621369" y="3864772"/>
            <a:chExt cx="809178" cy="554912"/>
          </a:xfrm>
        </p:grpSpPr>
        <p:sp>
          <p:nvSpPr>
            <p:cNvPr id="60" name="Rounded Rectangle 16"/>
            <p:cNvSpPr/>
            <p:nvPr/>
          </p:nvSpPr>
          <p:spPr>
            <a:xfrm>
              <a:off x="4621369" y="3864772"/>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4959993" y="3984973"/>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Arc 61"/>
            <p:cNvSpPr/>
            <p:nvPr/>
          </p:nvSpPr>
          <p:spPr>
            <a:xfrm rot="20837219">
              <a:off x="4940715" y="3986020"/>
              <a:ext cx="368308" cy="354522"/>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63" name="Group 62"/>
          <p:cNvGrpSpPr/>
          <p:nvPr/>
        </p:nvGrpSpPr>
        <p:grpSpPr>
          <a:xfrm>
            <a:off x="1436774" y="3768793"/>
            <a:ext cx="809178" cy="554912"/>
            <a:chOff x="5577578" y="3862028"/>
            <a:chExt cx="809178" cy="554912"/>
          </a:xfrm>
        </p:grpSpPr>
        <p:sp>
          <p:nvSpPr>
            <p:cNvPr id="64" name="Rounded Rectangle 20"/>
            <p:cNvSpPr/>
            <p:nvPr/>
          </p:nvSpPr>
          <p:spPr>
            <a:xfrm>
              <a:off x="5577578" y="3862028"/>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Oval 64"/>
            <p:cNvSpPr/>
            <p:nvPr/>
          </p:nvSpPr>
          <p:spPr>
            <a:xfrm>
              <a:off x="5916202" y="3982230"/>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Arc 65"/>
            <p:cNvSpPr/>
            <p:nvPr/>
          </p:nvSpPr>
          <p:spPr>
            <a:xfrm rot="20837219">
              <a:off x="5896924" y="3983276"/>
              <a:ext cx="368308" cy="354522"/>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67" name="Group 66"/>
          <p:cNvGrpSpPr/>
          <p:nvPr/>
        </p:nvGrpSpPr>
        <p:grpSpPr>
          <a:xfrm>
            <a:off x="489971" y="3048133"/>
            <a:ext cx="809178" cy="554912"/>
            <a:chOff x="4621369" y="3178463"/>
            <a:chExt cx="809178" cy="554912"/>
          </a:xfrm>
        </p:grpSpPr>
        <p:sp>
          <p:nvSpPr>
            <p:cNvPr id="68" name="Rounded Rectangle 24"/>
            <p:cNvSpPr/>
            <p:nvPr/>
          </p:nvSpPr>
          <p:spPr>
            <a:xfrm>
              <a:off x="4621369" y="3178463"/>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4959993" y="3298665"/>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Arc 69"/>
            <p:cNvSpPr/>
            <p:nvPr/>
          </p:nvSpPr>
          <p:spPr>
            <a:xfrm rot="20837219">
              <a:off x="4940715" y="3299712"/>
              <a:ext cx="368308" cy="354522"/>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71" name="Group 70"/>
          <p:cNvGrpSpPr/>
          <p:nvPr/>
        </p:nvGrpSpPr>
        <p:grpSpPr>
          <a:xfrm>
            <a:off x="4151751" y="2247577"/>
            <a:ext cx="644195" cy="621914"/>
            <a:chOff x="3760256" y="3284159"/>
            <a:chExt cx="368308" cy="355569"/>
          </a:xfrm>
        </p:grpSpPr>
        <p:sp>
          <p:nvSpPr>
            <p:cNvPr id="72" name="Oval 71"/>
            <p:cNvSpPr/>
            <p:nvPr/>
          </p:nvSpPr>
          <p:spPr>
            <a:xfrm>
              <a:off x="3779534" y="3284159"/>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Arc 72"/>
            <p:cNvSpPr/>
            <p:nvPr/>
          </p:nvSpPr>
          <p:spPr>
            <a:xfrm rot="20837219">
              <a:off x="3760256" y="3285206"/>
              <a:ext cx="368308" cy="354522"/>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74" name="Straight Arrow Connector 73"/>
          <p:cNvCxnSpPr/>
          <p:nvPr/>
        </p:nvCxnSpPr>
        <p:spPr>
          <a:xfrm>
            <a:off x="4931715" y="2518337"/>
            <a:ext cx="378016" cy="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5" name="Group 74"/>
          <p:cNvGrpSpPr/>
          <p:nvPr/>
        </p:nvGrpSpPr>
        <p:grpSpPr>
          <a:xfrm>
            <a:off x="5136575" y="2273275"/>
            <a:ext cx="752406" cy="1106249"/>
            <a:chOff x="4722821" y="3250042"/>
            <a:chExt cx="752406" cy="1106249"/>
          </a:xfrm>
        </p:grpSpPr>
        <p:sp>
          <p:nvSpPr>
            <p:cNvPr id="76" name="Arc 75"/>
            <p:cNvSpPr/>
            <p:nvPr/>
          </p:nvSpPr>
          <p:spPr>
            <a:xfrm rot="20837219">
              <a:off x="4722821" y="3463550"/>
              <a:ext cx="644195" cy="620083"/>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7" name="Arc 76"/>
            <p:cNvSpPr/>
            <p:nvPr/>
          </p:nvSpPr>
          <p:spPr>
            <a:xfrm rot="20837219">
              <a:off x="4787812" y="3736208"/>
              <a:ext cx="644195" cy="620083"/>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8" name="Arc 77"/>
            <p:cNvSpPr/>
            <p:nvPr/>
          </p:nvSpPr>
          <p:spPr>
            <a:xfrm rot="20837219">
              <a:off x="4831032" y="3250042"/>
              <a:ext cx="644195" cy="620083"/>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79" name="Straight Arrow Connector 78"/>
          <p:cNvCxnSpPr>
            <a:cxnSpLocks/>
          </p:cNvCxnSpPr>
          <p:nvPr/>
        </p:nvCxnSpPr>
        <p:spPr>
          <a:xfrm>
            <a:off x="5992535" y="2663146"/>
            <a:ext cx="426021" cy="16291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80" name="Group 79"/>
          <p:cNvGrpSpPr/>
          <p:nvPr/>
        </p:nvGrpSpPr>
        <p:grpSpPr>
          <a:xfrm>
            <a:off x="3727879" y="3900096"/>
            <a:ext cx="644195" cy="621914"/>
            <a:chOff x="3760256" y="3284159"/>
            <a:chExt cx="368308" cy="355569"/>
          </a:xfrm>
        </p:grpSpPr>
        <p:sp>
          <p:nvSpPr>
            <p:cNvPr id="81" name="Oval 80"/>
            <p:cNvSpPr/>
            <p:nvPr/>
          </p:nvSpPr>
          <p:spPr>
            <a:xfrm>
              <a:off x="3779534" y="3284159"/>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Arc 81"/>
            <p:cNvSpPr/>
            <p:nvPr/>
          </p:nvSpPr>
          <p:spPr>
            <a:xfrm rot="20837219">
              <a:off x="3760256" y="3285206"/>
              <a:ext cx="368308" cy="354522"/>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85" name="Group 84"/>
          <p:cNvGrpSpPr/>
          <p:nvPr/>
        </p:nvGrpSpPr>
        <p:grpSpPr>
          <a:xfrm>
            <a:off x="4172797" y="4799601"/>
            <a:ext cx="644195" cy="621914"/>
            <a:chOff x="3760256" y="3284159"/>
            <a:chExt cx="368308" cy="355569"/>
          </a:xfrm>
        </p:grpSpPr>
        <p:sp>
          <p:nvSpPr>
            <p:cNvPr id="91" name="Oval 90"/>
            <p:cNvSpPr/>
            <p:nvPr/>
          </p:nvSpPr>
          <p:spPr>
            <a:xfrm>
              <a:off x="3779534" y="3284159"/>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3" name="Arc 92"/>
            <p:cNvSpPr/>
            <p:nvPr/>
          </p:nvSpPr>
          <p:spPr>
            <a:xfrm rot="20837219">
              <a:off x="3760256" y="3285206"/>
              <a:ext cx="368308" cy="354522"/>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96" name="Straight Arrow Connector 95"/>
          <p:cNvCxnSpPr/>
          <p:nvPr/>
        </p:nvCxnSpPr>
        <p:spPr>
          <a:xfrm>
            <a:off x="4522373" y="4180004"/>
            <a:ext cx="378016" cy="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7" name="Group 96"/>
          <p:cNvGrpSpPr/>
          <p:nvPr/>
        </p:nvGrpSpPr>
        <p:grpSpPr>
          <a:xfrm>
            <a:off x="4695065" y="3957413"/>
            <a:ext cx="752406" cy="1106249"/>
            <a:chOff x="4722821" y="3250042"/>
            <a:chExt cx="752406" cy="1106249"/>
          </a:xfrm>
        </p:grpSpPr>
        <p:sp>
          <p:nvSpPr>
            <p:cNvPr id="98" name="Arc 97"/>
            <p:cNvSpPr/>
            <p:nvPr/>
          </p:nvSpPr>
          <p:spPr>
            <a:xfrm rot="20837219">
              <a:off x="4722821" y="3463550"/>
              <a:ext cx="644195" cy="620083"/>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9" name="Arc 98"/>
            <p:cNvSpPr/>
            <p:nvPr/>
          </p:nvSpPr>
          <p:spPr>
            <a:xfrm rot="20837219">
              <a:off x="4787812" y="3736208"/>
              <a:ext cx="644195" cy="620083"/>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0" name="Arc 99"/>
            <p:cNvSpPr/>
            <p:nvPr/>
          </p:nvSpPr>
          <p:spPr>
            <a:xfrm rot="20837219">
              <a:off x="4831032" y="3250042"/>
              <a:ext cx="644195" cy="620083"/>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101" name="Group 100"/>
          <p:cNvGrpSpPr/>
          <p:nvPr/>
        </p:nvGrpSpPr>
        <p:grpSpPr>
          <a:xfrm>
            <a:off x="5225714" y="4699388"/>
            <a:ext cx="752406" cy="1106249"/>
            <a:chOff x="4722821" y="3250042"/>
            <a:chExt cx="752406" cy="1106249"/>
          </a:xfrm>
        </p:grpSpPr>
        <p:sp>
          <p:nvSpPr>
            <p:cNvPr id="102" name="Arc 101"/>
            <p:cNvSpPr/>
            <p:nvPr/>
          </p:nvSpPr>
          <p:spPr>
            <a:xfrm rot="20837219">
              <a:off x="4722821" y="3463550"/>
              <a:ext cx="644195" cy="620083"/>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3" name="Arc 102"/>
            <p:cNvSpPr/>
            <p:nvPr/>
          </p:nvSpPr>
          <p:spPr>
            <a:xfrm rot="20837219">
              <a:off x="4787812" y="3736208"/>
              <a:ext cx="644195" cy="620083"/>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4" name="Arc 103"/>
            <p:cNvSpPr/>
            <p:nvPr/>
          </p:nvSpPr>
          <p:spPr>
            <a:xfrm rot="20837219">
              <a:off x="4831032" y="3250042"/>
              <a:ext cx="644195" cy="620083"/>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105" name="Straight Arrow Connector 104"/>
          <p:cNvCxnSpPr/>
          <p:nvPr/>
        </p:nvCxnSpPr>
        <p:spPr>
          <a:xfrm>
            <a:off x="5046986" y="5052654"/>
            <a:ext cx="378016" cy="0"/>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cxnSpLocks/>
          </p:cNvCxnSpPr>
          <p:nvPr/>
        </p:nvCxnSpPr>
        <p:spPr>
          <a:xfrm flipV="1">
            <a:off x="5634310" y="4054211"/>
            <a:ext cx="462272" cy="216178"/>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cxnSpLocks/>
          </p:cNvCxnSpPr>
          <p:nvPr/>
        </p:nvCxnSpPr>
        <p:spPr>
          <a:xfrm flipV="1">
            <a:off x="6040849" y="4614348"/>
            <a:ext cx="348728" cy="296003"/>
          </a:xfrm>
          <a:prstGeom prst="straightConnector1">
            <a:avLst/>
          </a:prstGeom>
          <a:ln w="5715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884802" y="2605636"/>
            <a:ext cx="366638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t>Combinatorial batch testing</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Building pathways </a:t>
            </a:r>
            <a:r>
              <a:rPr lang="en-US" sz="2000" b="1" i="1" dirty="0"/>
              <a:t>in planta</a:t>
            </a:r>
            <a:endParaRPr lang="en-US" sz="2000" b="1" dirty="0"/>
          </a:p>
        </p:txBody>
      </p:sp>
      <p:sp>
        <p:nvSpPr>
          <p:cNvPr id="2" name="TextBox 1"/>
          <p:cNvSpPr txBox="1"/>
          <p:nvPr/>
        </p:nvSpPr>
        <p:spPr>
          <a:xfrm>
            <a:off x="7911149" y="5212320"/>
            <a:ext cx="407484" cy="461665"/>
          </a:xfrm>
          <a:prstGeom prst="rect">
            <a:avLst/>
          </a:prstGeom>
          <a:noFill/>
        </p:spPr>
        <p:txBody>
          <a:bodyPr wrap="none" rtlCol="0">
            <a:spAutoFit/>
          </a:bodyPr>
          <a:lstStyle/>
          <a:p>
            <a:r>
              <a:rPr lang="en-US" sz="2400" b="1" dirty="0">
                <a:solidFill>
                  <a:schemeClr val="tx2">
                    <a:lumMod val="75000"/>
                  </a:schemeClr>
                </a:solidFill>
              </a:rPr>
              <a:t>A</a:t>
            </a:r>
          </a:p>
        </p:txBody>
      </p:sp>
      <p:sp>
        <p:nvSpPr>
          <p:cNvPr id="83" name="TextBox 82"/>
          <p:cNvSpPr txBox="1"/>
          <p:nvPr/>
        </p:nvSpPr>
        <p:spPr>
          <a:xfrm>
            <a:off x="9663115" y="5212320"/>
            <a:ext cx="407484" cy="461665"/>
          </a:xfrm>
          <a:prstGeom prst="rect">
            <a:avLst/>
          </a:prstGeom>
          <a:noFill/>
        </p:spPr>
        <p:txBody>
          <a:bodyPr wrap="none" rtlCol="0">
            <a:spAutoFit/>
          </a:bodyPr>
          <a:lstStyle/>
          <a:p>
            <a:r>
              <a:rPr lang="en-US" sz="2400" b="1" dirty="0">
                <a:solidFill>
                  <a:schemeClr val="accent5">
                    <a:lumMod val="75000"/>
                  </a:schemeClr>
                </a:solidFill>
              </a:rPr>
              <a:t>B</a:t>
            </a:r>
          </a:p>
        </p:txBody>
      </p:sp>
      <p:sp>
        <p:nvSpPr>
          <p:cNvPr id="108" name="TextBox 107"/>
          <p:cNvSpPr txBox="1"/>
          <p:nvPr/>
        </p:nvSpPr>
        <p:spPr>
          <a:xfrm>
            <a:off x="11415081" y="5189692"/>
            <a:ext cx="407484" cy="461665"/>
          </a:xfrm>
          <a:prstGeom prst="rect">
            <a:avLst/>
          </a:prstGeom>
          <a:noFill/>
        </p:spPr>
        <p:txBody>
          <a:bodyPr wrap="none" rtlCol="0">
            <a:spAutoFit/>
          </a:bodyPr>
          <a:lstStyle/>
          <a:p>
            <a:r>
              <a:rPr lang="en-US" sz="2400" b="1" dirty="0">
                <a:solidFill>
                  <a:srgbClr val="7030A0"/>
                </a:solidFill>
              </a:rPr>
              <a:t>C</a:t>
            </a:r>
          </a:p>
        </p:txBody>
      </p:sp>
      <p:grpSp>
        <p:nvGrpSpPr>
          <p:cNvPr id="8" name="Group 7"/>
          <p:cNvGrpSpPr/>
          <p:nvPr/>
        </p:nvGrpSpPr>
        <p:grpSpPr>
          <a:xfrm>
            <a:off x="8263752" y="4904174"/>
            <a:ext cx="1454244" cy="535807"/>
            <a:chOff x="8219157" y="4904174"/>
            <a:chExt cx="1454244" cy="535807"/>
          </a:xfrm>
        </p:grpSpPr>
        <p:cxnSp>
          <p:nvCxnSpPr>
            <p:cNvPr id="5" name="Straight Arrow Connector 4"/>
            <p:cNvCxnSpPr/>
            <p:nvPr/>
          </p:nvCxnSpPr>
          <p:spPr>
            <a:xfrm>
              <a:off x="8646815" y="5439981"/>
              <a:ext cx="59892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8219157" y="4904174"/>
              <a:ext cx="1454244" cy="369332"/>
            </a:xfrm>
            <a:prstGeom prst="rect">
              <a:avLst/>
            </a:prstGeom>
            <a:noFill/>
          </p:spPr>
          <p:txBody>
            <a:bodyPr wrap="none" rtlCol="0">
              <a:spAutoFit/>
            </a:bodyPr>
            <a:lstStyle/>
            <a:p>
              <a:r>
                <a:rPr lang="en-US" b="1" i="1" dirty="0">
                  <a:solidFill>
                    <a:srgbClr val="008000"/>
                  </a:solidFill>
                </a:rPr>
                <a:t>candidate 1</a:t>
              </a:r>
            </a:p>
          </p:txBody>
        </p:sp>
      </p:grpSp>
      <p:grpSp>
        <p:nvGrpSpPr>
          <p:cNvPr id="7" name="Group 6"/>
          <p:cNvGrpSpPr/>
          <p:nvPr/>
        </p:nvGrpSpPr>
        <p:grpSpPr>
          <a:xfrm>
            <a:off x="10015718" y="4905585"/>
            <a:ext cx="1454244" cy="534396"/>
            <a:chOff x="9936206" y="4905585"/>
            <a:chExt cx="1454244" cy="534396"/>
          </a:xfrm>
        </p:grpSpPr>
        <p:cxnSp>
          <p:nvCxnSpPr>
            <p:cNvPr id="110" name="Straight Arrow Connector 109"/>
            <p:cNvCxnSpPr/>
            <p:nvPr/>
          </p:nvCxnSpPr>
          <p:spPr>
            <a:xfrm>
              <a:off x="10363864" y="5439981"/>
              <a:ext cx="59892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9936206" y="4905585"/>
              <a:ext cx="1454244" cy="369332"/>
            </a:xfrm>
            <a:prstGeom prst="rect">
              <a:avLst/>
            </a:prstGeom>
            <a:noFill/>
          </p:spPr>
          <p:txBody>
            <a:bodyPr wrap="none" rtlCol="0">
              <a:spAutoFit/>
            </a:bodyPr>
            <a:lstStyle/>
            <a:p>
              <a:r>
                <a:rPr lang="en-US" b="1" i="1" dirty="0">
                  <a:solidFill>
                    <a:srgbClr val="0000FF"/>
                  </a:solidFill>
                </a:rPr>
                <a:t>candidate 2</a:t>
              </a:r>
            </a:p>
          </p:txBody>
        </p:sp>
      </p:grpSp>
      <p:sp>
        <p:nvSpPr>
          <p:cNvPr id="9" name="TextBox 8"/>
          <p:cNvSpPr txBox="1"/>
          <p:nvPr/>
        </p:nvSpPr>
        <p:spPr>
          <a:xfrm>
            <a:off x="7648553" y="6126968"/>
            <a:ext cx="3493264" cy="369332"/>
          </a:xfrm>
          <a:prstGeom prst="rect">
            <a:avLst/>
          </a:prstGeom>
          <a:noFill/>
        </p:spPr>
        <p:txBody>
          <a:bodyPr wrap="none" rtlCol="0">
            <a:spAutoFit/>
          </a:bodyPr>
          <a:lstStyle/>
          <a:p>
            <a:r>
              <a:rPr lang="en-US" i="1" dirty="0"/>
              <a:t>in planta generation of substrate</a:t>
            </a:r>
          </a:p>
        </p:txBody>
      </p:sp>
      <p:cxnSp>
        <p:nvCxnSpPr>
          <p:cNvPr id="12" name="Straight Connector 11"/>
          <p:cNvCxnSpPr>
            <a:stCxn id="9" idx="0"/>
          </p:cNvCxnSpPr>
          <p:nvPr/>
        </p:nvCxnSpPr>
        <p:spPr>
          <a:xfrm flipH="1" flipV="1">
            <a:off x="8990874" y="5580241"/>
            <a:ext cx="404311" cy="54672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600C44F-E442-057C-045B-B82F7AD50329}"/>
              </a:ext>
            </a:extLst>
          </p:cNvPr>
          <p:cNvPicPr>
            <a:picLocks noChangeAspect="1"/>
          </p:cNvPicPr>
          <p:nvPr/>
        </p:nvPicPr>
        <p:blipFill rotWithShape="1">
          <a:blip r:embed="rId4">
            <a:clrChange>
              <a:clrFrom>
                <a:srgbClr val="000000"/>
              </a:clrFrom>
              <a:clrTo>
                <a:srgbClr val="000000">
                  <a:alpha val="0"/>
                </a:srgbClr>
              </a:clrTo>
            </a:clrChange>
            <a:duotone>
              <a:prstClr val="black"/>
              <a:schemeClr val="accent6">
                <a:tint val="45000"/>
                <a:satMod val="400000"/>
              </a:schemeClr>
            </a:duotone>
          </a:blip>
          <a:srcRect l="32145" t="5078" r="26682"/>
          <a:stretch/>
        </p:blipFill>
        <p:spPr>
          <a:xfrm>
            <a:off x="6272620" y="3301577"/>
            <a:ext cx="474877" cy="505539"/>
          </a:xfrm>
          <a:prstGeom prst="rect">
            <a:avLst/>
          </a:prstGeom>
        </p:spPr>
      </p:pic>
      <p:pic>
        <p:nvPicPr>
          <p:cNvPr id="13" name="Picture 12">
            <a:extLst>
              <a:ext uri="{FF2B5EF4-FFF2-40B4-BE49-F238E27FC236}">
                <a16:creationId xmlns:a16="http://schemas.microsoft.com/office/drawing/2014/main" id="{CA107294-D24D-3C75-DCB6-4F179EF73CBA}"/>
              </a:ext>
            </a:extLst>
          </p:cNvPr>
          <p:cNvPicPr>
            <a:picLocks noChangeAspect="1"/>
          </p:cNvPicPr>
          <p:nvPr/>
        </p:nvPicPr>
        <p:blipFill rotWithShape="1">
          <a:blip r:embed="rId4">
            <a:clrChange>
              <a:clrFrom>
                <a:srgbClr val="000000"/>
              </a:clrFrom>
              <a:clrTo>
                <a:srgbClr val="000000">
                  <a:alpha val="0"/>
                </a:srgbClr>
              </a:clrTo>
            </a:clrChange>
            <a:duotone>
              <a:prstClr val="black"/>
              <a:schemeClr val="accent1">
                <a:tint val="45000"/>
                <a:satMod val="400000"/>
              </a:schemeClr>
            </a:duotone>
          </a:blip>
          <a:srcRect l="32145" t="5078" r="26682"/>
          <a:stretch/>
        </p:blipFill>
        <p:spPr>
          <a:xfrm>
            <a:off x="6777508" y="3618756"/>
            <a:ext cx="474877" cy="505539"/>
          </a:xfrm>
          <a:prstGeom prst="rect">
            <a:avLst/>
          </a:prstGeom>
        </p:spPr>
      </p:pic>
      <p:pic>
        <p:nvPicPr>
          <p:cNvPr id="15" name="Picture 14">
            <a:extLst>
              <a:ext uri="{FF2B5EF4-FFF2-40B4-BE49-F238E27FC236}">
                <a16:creationId xmlns:a16="http://schemas.microsoft.com/office/drawing/2014/main" id="{35B758C1-39F2-CDDD-89FB-CEFF5E520825}"/>
              </a:ext>
            </a:extLst>
          </p:cNvPr>
          <p:cNvPicPr>
            <a:picLocks noChangeAspect="1"/>
          </p:cNvPicPr>
          <p:nvPr/>
        </p:nvPicPr>
        <p:blipFill rotWithShape="1">
          <a:blip r:embed="rId4">
            <a:clrChange>
              <a:clrFrom>
                <a:srgbClr val="000000"/>
              </a:clrFrom>
              <a:clrTo>
                <a:srgbClr val="000000">
                  <a:alpha val="0"/>
                </a:srgbClr>
              </a:clrTo>
            </a:clrChange>
            <a:duotone>
              <a:prstClr val="black"/>
              <a:srgbClr val="C00000">
                <a:tint val="45000"/>
                <a:satMod val="400000"/>
              </a:srgbClr>
            </a:duotone>
          </a:blip>
          <a:srcRect l="32145" t="5078" r="26682"/>
          <a:stretch/>
        </p:blipFill>
        <p:spPr>
          <a:xfrm>
            <a:off x="6368100" y="4024965"/>
            <a:ext cx="474877" cy="505539"/>
          </a:xfrm>
          <a:prstGeom prst="rect">
            <a:avLst/>
          </a:prstGeom>
        </p:spPr>
      </p:pic>
      <p:pic>
        <p:nvPicPr>
          <p:cNvPr id="16" name="Picture 15">
            <a:extLst>
              <a:ext uri="{FF2B5EF4-FFF2-40B4-BE49-F238E27FC236}">
                <a16:creationId xmlns:a16="http://schemas.microsoft.com/office/drawing/2014/main" id="{AF0D4EC9-E286-86FE-136D-24E102F0B6CE}"/>
              </a:ext>
            </a:extLst>
          </p:cNvPr>
          <p:cNvPicPr>
            <a:picLocks noChangeAspect="1"/>
          </p:cNvPicPr>
          <p:nvPr/>
        </p:nvPicPr>
        <p:blipFill rotWithShape="1">
          <a:blip r:embed="rId4">
            <a:clrChange>
              <a:clrFrom>
                <a:srgbClr val="000000"/>
              </a:clrFrom>
              <a:clrTo>
                <a:srgbClr val="000000">
                  <a:alpha val="0"/>
                </a:srgbClr>
              </a:clrTo>
            </a:clrChange>
            <a:duotone>
              <a:prstClr val="black"/>
              <a:schemeClr val="accent3">
                <a:tint val="45000"/>
                <a:satMod val="400000"/>
              </a:schemeClr>
            </a:duotone>
          </a:blip>
          <a:srcRect l="32145" t="5078" r="26682"/>
          <a:stretch/>
        </p:blipFill>
        <p:spPr>
          <a:xfrm>
            <a:off x="6645951" y="2895368"/>
            <a:ext cx="474877" cy="505539"/>
          </a:xfrm>
          <a:prstGeom prst="rect">
            <a:avLst/>
          </a:prstGeom>
        </p:spPr>
      </p:pic>
    </p:spTree>
    <p:extLst>
      <p:ext uri="{BB962C8B-B14F-4D97-AF65-F5344CB8AC3E}">
        <p14:creationId xmlns:p14="http://schemas.microsoft.com/office/powerpoint/2010/main" val="199185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0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3" grpId="0"/>
      <p:bldP spid="10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212320"/>
            <a:ext cx="861831" cy="3728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35" name="Rectangle 34"/>
          <p:cNvSpPr/>
          <p:nvPr/>
        </p:nvSpPr>
        <p:spPr>
          <a:xfrm>
            <a:off x="2199" y="5060428"/>
            <a:ext cx="800772" cy="2700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2703856" y="4855348"/>
            <a:ext cx="1175322" cy="584775"/>
          </a:xfrm>
          <a:prstGeom prst="rect">
            <a:avLst/>
          </a:prstGeom>
          <a:noFill/>
        </p:spPr>
        <p:txBody>
          <a:bodyPr wrap="none" rtlCol="0">
            <a:spAutoFit/>
          </a:bodyPr>
          <a:lstStyle/>
          <a:p>
            <a:pPr algn="ctr"/>
            <a:r>
              <a:rPr lang="en-US" sz="1600" b="1" dirty="0">
                <a:solidFill>
                  <a:prstClr val="black"/>
                </a:solidFill>
                <a:latin typeface="Arial"/>
                <a:cs typeface="Arial"/>
              </a:rPr>
              <a:t>Candidate</a:t>
            </a:r>
          </a:p>
          <a:p>
            <a:pPr algn="ctr"/>
            <a:r>
              <a:rPr lang="en-US" sz="1600" b="1" dirty="0">
                <a:solidFill>
                  <a:prstClr val="black"/>
                </a:solidFill>
                <a:latin typeface="Arial"/>
                <a:cs typeface="Arial"/>
              </a:rPr>
              <a:t>genes</a:t>
            </a:r>
          </a:p>
        </p:txBody>
      </p:sp>
      <p:grpSp>
        <p:nvGrpSpPr>
          <p:cNvPr id="15" name="Group 14"/>
          <p:cNvGrpSpPr>
            <a:grpSpLocks noChangeAspect="1"/>
          </p:cNvGrpSpPr>
          <p:nvPr/>
        </p:nvGrpSpPr>
        <p:grpSpPr>
          <a:xfrm>
            <a:off x="4621369" y="3178463"/>
            <a:ext cx="1765387" cy="1241221"/>
            <a:chOff x="5654311" y="5267441"/>
            <a:chExt cx="1829850" cy="1286544"/>
          </a:xfrm>
        </p:grpSpPr>
        <p:sp>
          <p:nvSpPr>
            <p:cNvPr id="17" name="Rounded Rectangle 16"/>
            <p:cNvSpPr/>
            <p:nvPr/>
          </p:nvSpPr>
          <p:spPr>
            <a:xfrm>
              <a:off x="5654311" y="5978810"/>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6005300" y="6103401"/>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Arc 18"/>
            <p:cNvSpPr/>
            <p:nvPr/>
          </p:nvSpPr>
          <p:spPr>
            <a:xfrm rot="20837219">
              <a:off x="5985318" y="6104486"/>
              <a:ext cx="381757" cy="367467"/>
            </a:xfrm>
            <a:prstGeom prst="arc">
              <a:avLst>
                <a:gd name="adj1" fmla="val 16200000"/>
                <a:gd name="adj2" fmla="val 20810923"/>
              </a:avLst>
            </a:prstGeom>
            <a:no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Rounded Rectangle 20"/>
            <p:cNvSpPr/>
            <p:nvPr/>
          </p:nvSpPr>
          <p:spPr>
            <a:xfrm>
              <a:off x="6645436" y="5975966"/>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6996425" y="6100557"/>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Arc 22"/>
            <p:cNvSpPr/>
            <p:nvPr/>
          </p:nvSpPr>
          <p:spPr>
            <a:xfrm rot="20837219">
              <a:off x="6976443" y="6101642"/>
              <a:ext cx="381757" cy="367467"/>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ounded Rectangle 24"/>
            <p:cNvSpPr/>
            <p:nvPr/>
          </p:nvSpPr>
          <p:spPr>
            <a:xfrm>
              <a:off x="5654311" y="5267441"/>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6005300" y="5392032"/>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Arc 35"/>
            <p:cNvSpPr/>
            <p:nvPr/>
          </p:nvSpPr>
          <p:spPr>
            <a:xfrm rot="20837219">
              <a:off x="5985318" y="5393117"/>
              <a:ext cx="381757" cy="367467"/>
            </a:xfrm>
            <a:prstGeom prst="arc">
              <a:avLst>
                <a:gd name="adj1" fmla="val 16200000"/>
                <a:gd name="adj2" fmla="val 20810923"/>
              </a:avLst>
            </a:prstGeom>
            <a:noFill/>
            <a:ln w="571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Rounded Rectangle 36"/>
            <p:cNvSpPr/>
            <p:nvPr/>
          </p:nvSpPr>
          <p:spPr>
            <a:xfrm>
              <a:off x="6645436" y="5267441"/>
              <a:ext cx="838725" cy="575175"/>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6996425" y="5392032"/>
              <a:ext cx="355517" cy="342813"/>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Arc 38"/>
            <p:cNvSpPr/>
            <p:nvPr/>
          </p:nvSpPr>
          <p:spPr>
            <a:xfrm rot="20837219">
              <a:off x="6976443" y="5393117"/>
              <a:ext cx="381757" cy="367467"/>
            </a:xfrm>
            <a:prstGeom prst="arc">
              <a:avLst>
                <a:gd name="adj1" fmla="val 16200000"/>
                <a:gd name="adj2" fmla="val 20810923"/>
              </a:avLst>
            </a:prstGeom>
            <a:noFill/>
            <a:ln w="57150" cmpd="sng">
              <a:solidFill>
                <a:srgbClr val="008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44" name="TextBox 43"/>
          <p:cNvSpPr txBox="1"/>
          <p:nvPr/>
        </p:nvSpPr>
        <p:spPr>
          <a:xfrm>
            <a:off x="6657315" y="4855348"/>
            <a:ext cx="2488182" cy="584775"/>
          </a:xfrm>
          <a:prstGeom prst="rect">
            <a:avLst/>
          </a:prstGeom>
          <a:noFill/>
        </p:spPr>
        <p:txBody>
          <a:bodyPr wrap="none" rtlCol="0">
            <a:spAutoFit/>
          </a:bodyPr>
          <a:lstStyle/>
          <a:p>
            <a:pPr algn="ctr"/>
            <a:r>
              <a:rPr lang="en-US" sz="1600" b="1" i="1" dirty="0">
                <a:solidFill>
                  <a:prstClr val="black"/>
                </a:solidFill>
                <a:latin typeface="Arial"/>
                <a:cs typeface="Arial"/>
              </a:rPr>
              <a:t>Nicotiana benthamiana</a:t>
            </a:r>
            <a:r>
              <a:rPr lang="en-US" sz="1600" b="1" dirty="0">
                <a:solidFill>
                  <a:prstClr val="black"/>
                </a:solidFill>
                <a:latin typeface="Arial"/>
                <a:cs typeface="Arial"/>
              </a:rPr>
              <a:t> </a:t>
            </a:r>
          </a:p>
          <a:p>
            <a:pPr algn="ctr"/>
            <a:r>
              <a:rPr lang="en-US" sz="1600" b="1" dirty="0">
                <a:solidFill>
                  <a:prstClr val="black"/>
                </a:solidFill>
                <a:latin typeface="Arial"/>
                <a:cs typeface="Arial"/>
              </a:rPr>
              <a:t>expression host</a:t>
            </a:r>
            <a:endParaRPr lang="en-US" sz="1600" dirty="0">
              <a:solidFill>
                <a:prstClr val="black"/>
              </a:solidFill>
              <a:latin typeface="Arial"/>
              <a:cs typeface="Arial"/>
            </a:endParaRPr>
          </a:p>
        </p:txBody>
      </p:sp>
      <p:sp>
        <p:nvSpPr>
          <p:cNvPr id="47" name="TextBox 46"/>
          <p:cNvSpPr txBox="1"/>
          <p:nvPr/>
        </p:nvSpPr>
        <p:spPr>
          <a:xfrm>
            <a:off x="9694132" y="4855348"/>
            <a:ext cx="2024278" cy="338554"/>
          </a:xfrm>
          <a:prstGeom prst="rect">
            <a:avLst/>
          </a:prstGeom>
          <a:noFill/>
        </p:spPr>
        <p:txBody>
          <a:bodyPr wrap="square" rtlCol="0">
            <a:spAutoFit/>
          </a:bodyPr>
          <a:lstStyle/>
          <a:p>
            <a:pPr algn="ctr"/>
            <a:r>
              <a:rPr lang="en-US" sz="1600" b="1" dirty="0">
                <a:solidFill>
                  <a:prstClr val="black"/>
                </a:solidFill>
                <a:latin typeface="Arial"/>
                <a:cs typeface="Arial"/>
              </a:rPr>
              <a:t>LC-MS detection</a:t>
            </a:r>
            <a:endParaRPr lang="en-US" sz="1600" dirty="0">
              <a:solidFill>
                <a:prstClr val="black"/>
              </a:solidFill>
              <a:latin typeface="Arial"/>
              <a:cs typeface="Arial"/>
            </a:endParaRPr>
          </a:p>
        </p:txBody>
      </p:sp>
      <p:sp>
        <p:nvSpPr>
          <p:cNvPr id="51" name="TextBox 50"/>
          <p:cNvSpPr txBox="1"/>
          <p:nvPr/>
        </p:nvSpPr>
        <p:spPr>
          <a:xfrm>
            <a:off x="4621369" y="4855348"/>
            <a:ext cx="1838927" cy="584775"/>
          </a:xfrm>
          <a:prstGeom prst="rect">
            <a:avLst/>
          </a:prstGeom>
          <a:noFill/>
        </p:spPr>
        <p:txBody>
          <a:bodyPr wrap="square" rtlCol="0">
            <a:spAutoFit/>
          </a:bodyPr>
          <a:lstStyle/>
          <a:p>
            <a:pPr algn="ctr"/>
            <a:r>
              <a:rPr lang="en-US" sz="1600" b="1" i="1" dirty="0">
                <a:solidFill>
                  <a:prstClr val="black"/>
                </a:solidFill>
                <a:latin typeface="Arial"/>
                <a:cs typeface="Arial"/>
              </a:rPr>
              <a:t>Agrobacterium s</a:t>
            </a:r>
            <a:r>
              <a:rPr lang="en-US" sz="1600" b="1" dirty="0">
                <a:solidFill>
                  <a:prstClr val="black"/>
                </a:solidFill>
                <a:latin typeface="Arial"/>
                <a:cs typeface="Arial"/>
              </a:rPr>
              <a:t>train library</a:t>
            </a:r>
          </a:p>
        </p:txBody>
      </p:sp>
      <p:cxnSp>
        <p:nvCxnSpPr>
          <p:cNvPr id="55" name="Straight Arrow Connector 54"/>
          <p:cNvCxnSpPr/>
          <p:nvPr/>
        </p:nvCxnSpPr>
        <p:spPr>
          <a:xfrm>
            <a:off x="2028768"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p:nvPr/>
        </p:nvCxnSpPr>
        <p:spPr>
          <a:xfrm>
            <a:off x="3957360"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a:off x="6503555"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8763220" y="3726793"/>
            <a:ext cx="497995" cy="0"/>
          </a:xfrm>
          <a:prstGeom prst="straightConnector1">
            <a:avLst/>
          </a:prstGeom>
          <a:ln w="349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 name="Rectangle 3"/>
          <p:cNvSpPr/>
          <p:nvPr/>
        </p:nvSpPr>
        <p:spPr>
          <a:xfrm>
            <a:off x="7845305" y="1944145"/>
            <a:ext cx="1740190" cy="646331"/>
          </a:xfrm>
          <a:prstGeom prst="rect">
            <a:avLst/>
          </a:prstGeom>
        </p:spPr>
        <p:txBody>
          <a:bodyPr wrap="square">
            <a:spAutoFit/>
          </a:bodyPr>
          <a:lstStyle/>
          <a:p>
            <a:pPr algn="ctr"/>
            <a:r>
              <a:rPr lang="en-US" b="1" i="1" dirty="0">
                <a:latin typeface="Arial"/>
                <a:cs typeface="Arial"/>
              </a:rPr>
              <a:t>(un)targeted metabolomics</a:t>
            </a:r>
            <a:endParaRPr lang="en-US" i="1" dirty="0"/>
          </a:p>
        </p:txBody>
      </p:sp>
      <p:sp>
        <p:nvSpPr>
          <p:cNvPr id="59" name="Rectangle 58"/>
          <p:cNvSpPr/>
          <p:nvPr/>
        </p:nvSpPr>
        <p:spPr>
          <a:xfrm>
            <a:off x="5784698" y="1944145"/>
            <a:ext cx="1740191" cy="646331"/>
          </a:xfrm>
          <a:prstGeom prst="rect">
            <a:avLst/>
          </a:prstGeom>
        </p:spPr>
        <p:txBody>
          <a:bodyPr wrap="square">
            <a:spAutoFit/>
          </a:bodyPr>
          <a:lstStyle/>
          <a:p>
            <a:pPr algn="ctr"/>
            <a:r>
              <a:rPr lang="en-US" b="1" i="1" dirty="0">
                <a:latin typeface="Arial"/>
                <a:cs typeface="Arial"/>
              </a:rPr>
              <a:t>combinatorial</a:t>
            </a:r>
          </a:p>
          <a:p>
            <a:pPr algn="ctr"/>
            <a:r>
              <a:rPr lang="en-US" b="1" i="1" dirty="0">
                <a:latin typeface="Arial"/>
                <a:cs typeface="Arial"/>
              </a:rPr>
              <a:t>testing</a:t>
            </a:r>
            <a:endParaRPr lang="en-US" i="1" dirty="0"/>
          </a:p>
        </p:txBody>
      </p:sp>
      <p:sp>
        <p:nvSpPr>
          <p:cNvPr id="60" name="Rectangle 59"/>
          <p:cNvSpPr/>
          <p:nvPr/>
        </p:nvSpPr>
        <p:spPr>
          <a:xfrm>
            <a:off x="2028406" y="1938763"/>
            <a:ext cx="2051910" cy="646331"/>
          </a:xfrm>
          <a:prstGeom prst="rect">
            <a:avLst/>
          </a:prstGeom>
        </p:spPr>
        <p:txBody>
          <a:bodyPr wrap="square">
            <a:spAutoFit/>
          </a:bodyPr>
          <a:lstStyle/>
          <a:p>
            <a:pPr algn="ctr"/>
            <a:r>
              <a:rPr lang="en-US" b="1" i="1" dirty="0">
                <a:latin typeface="Arial"/>
                <a:cs typeface="Arial"/>
              </a:rPr>
              <a:t>predict</a:t>
            </a:r>
          </a:p>
          <a:p>
            <a:pPr algn="ctr"/>
            <a:r>
              <a:rPr lang="en-US" b="1" i="1" dirty="0">
                <a:latin typeface="Arial"/>
                <a:cs typeface="Arial"/>
              </a:rPr>
              <a:t>candidate genes</a:t>
            </a:r>
            <a:endParaRPr lang="en-US" i="1" dirty="0"/>
          </a:p>
        </p:txBody>
      </p:sp>
      <p:cxnSp>
        <p:nvCxnSpPr>
          <p:cNvPr id="7" name="Straight Connector 6"/>
          <p:cNvCxnSpPr>
            <a:cxnSpLocks/>
          </p:cNvCxnSpPr>
          <p:nvPr/>
        </p:nvCxnSpPr>
        <p:spPr>
          <a:xfrm flipH="1">
            <a:off x="2164724" y="2587094"/>
            <a:ext cx="735716" cy="1133043"/>
          </a:xfrm>
          <a:prstGeom prst="line">
            <a:avLst/>
          </a:prstGeom>
          <a:ln w="12700">
            <a:solidFill>
              <a:srgbClr val="0432FF"/>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cxnSpLocks/>
          </p:cNvCxnSpPr>
          <p:nvPr/>
        </p:nvCxnSpPr>
        <p:spPr>
          <a:xfrm>
            <a:off x="6654794" y="2596438"/>
            <a:ext cx="43744" cy="1114357"/>
          </a:xfrm>
          <a:prstGeom prst="line">
            <a:avLst/>
          </a:prstGeom>
          <a:ln w="12700">
            <a:solidFill>
              <a:srgbClr val="0432FF"/>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a:cxnSpLocks/>
          </p:cNvCxnSpPr>
          <p:nvPr/>
        </p:nvCxnSpPr>
        <p:spPr>
          <a:xfrm>
            <a:off x="8715400" y="2596438"/>
            <a:ext cx="304418" cy="1114357"/>
          </a:xfrm>
          <a:prstGeom prst="line">
            <a:avLst/>
          </a:prstGeom>
          <a:ln w="12700">
            <a:solidFill>
              <a:srgbClr val="0432FF"/>
            </a:solidFill>
            <a:prstDash val="dash"/>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97078" y="4855348"/>
            <a:ext cx="1120820" cy="584775"/>
          </a:xfrm>
          <a:prstGeom prst="rect">
            <a:avLst/>
          </a:prstGeom>
          <a:noFill/>
        </p:spPr>
        <p:txBody>
          <a:bodyPr wrap="none" rtlCol="0">
            <a:spAutoFit/>
          </a:bodyPr>
          <a:lstStyle/>
          <a:p>
            <a:pPr algn="ctr"/>
            <a:r>
              <a:rPr lang="en-US" sz="1600" b="1" dirty="0">
                <a:solidFill>
                  <a:prstClr val="black"/>
                </a:solidFill>
                <a:latin typeface="Arial"/>
                <a:cs typeface="Arial"/>
              </a:rPr>
              <a:t>Medicinal</a:t>
            </a:r>
          </a:p>
          <a:p>
            <a:pPr algn="ctr"/>
            <a:r>
              <a:rPr lang="en-US" sz="1600" b="1" dirty="0">
                <a:solidFill>
                  <a:prstClr val="black"/>
                </a:solidFill>
                <a:latin typeface="Arial"/>
                <a:cs typeface="Arial"/>
              </a:rPr>
              <a:t>Plant </a:t>
            </a:r>
          </a:p>
        </p:txBody>
      </p:sp>
      <p:sp>
        <p:nvSpPr>
          <p:cNvPr id="3" name="Title 2"/>
          <p:cNvSpPr>
            <a:spLocks noGrp="1"/>
          </p:cNvSpPr>
          <p:nvPr>
            <p:ph type="title"/>
          </p:nvPr>
        </p:nvSpPr>
        <p:spPr/>
        <p:txBody>
          <a:bodyPr/>
          <a:lstStyle/>
          <a:p>
            <a:r>
              <a:rPr lang="en-US" dirty="0"/>
              <a:t>A rapid testing system</a:t>
            </a:r>
          </a:p>
        </p:txBody>
      </p:sp>
      <p:sp>
        <p:nvSpPr>
          <p:cNvPr id="24" name="TextBox 23"/>
          <p:cNvSpPr txBox="1"/>
          <p:nvPr/>
        </p:nvSpPr>
        <p:spPr>
          <a:xfrm>
            <a:off x="9487301" y="6125619"/>
            <a:ext cx="1029449" cy="338554"/>
          </a:xfrm>
          <a:prstGeom prst="rect">
            <a:avLst/>
          </a:prstGeom>
          <a:noFill/>
        </p:spPr>
        <p:txBody>
          <a:bodyPr wrap="none" rtlCol="0">
            <a:spAutoFit/>
          </a:bodyPr>
          <a:lstStyle/>
          <a:p>
            <a:r>
              <a:rPr lang="en-US" sz="1600" i="1" dirty="0"/>
              <a:t>substrate</a:t>
            </a:r>
          </a:p>
        </p:txBody>
      </p:sp>
      <p:pic>
        <p:nvPicPr>
          <p:cNvPr id="48" name="Picture 4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3458" y="2202147"/>
            <a:ext cx="1896111" cy="2606239"/>
          </a:xfrm>
          <a:prstGeom prst="rect">
            <a:avLst/>
          </a:prstGeom>
        </p:spPr>
      </p:pic>
      <p:grpSp>
        <p:nvGrpSpPr>
          <p:cNvPr id="62" name="Group 61"/>
          <p:cNvGrpSpPr/>
          <p:nvPr/>
        </p:nvGrpSpPr>
        <p:grpSpPr>
          <a:xfrm>
            <a:off x="2550320" y="3178463"/>
            <a:ext cx="1337010" cy="1161544"/>
            <a:chOff x="801629" y="2264625"/>
            <a:chExt cx="1852008" cy="1608955"/>
          </a:xfrm>
        </p:grpSpPr>
        <p:grpSp>
          <p:nvGrpSpPr>
            <p:cNvPr id="65" name="Group 64"/>
            <p:cNvGrpSpPr/>
            <p:nvPr/>
          </p:nvGrpSpPr>
          <p:grpSpPr>
            <a:xfrm>
              <a:off x="801629" y="2264625"/>
              <a:ext cx="1852008" cy="1608955"/>
              <a:chOff x="10031972" y="672371"/>
              <a:chExt cx="2026894" cy="1760888"/>
            </a:xfrm>
          </p:grpSpPr>
          <p:sp>
            <p:nvSpPr>
              <p:cNvPr id="67" name="Arrow: Right 66"/>
              <p:cNvSpPr/>
              <p:nvPr/>
            </p:nvSpPr>
            <p:spPr>
              <a:xfrm flipH="1">
                <a:off x="10608040" y="1119139"/>
                <a:ext cx="768205" cy="32953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Arrow: Right 67"/>
              <p:cNvSpPr/>
              <p:nvPr/>
            </p:nvSpPr>
            <p:spPr>
              <a:xfrm>
                <a:off x="10510686" y="1806268"/>
                <a:ext cx="651164" cy="32953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Arrow: Right 68"/>
              <p:cNvSpPr/>
              <p:nvPr/>
            </p:nvSpPr>
            <p:spPr>
              <a:xfrm>
                <a:off x="10031972" y="1995227"/>
                <a:ext cx="396562" cy="32953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Arrow: Right 69"/>
              <p:cNvSpPr/>
              <p:nvPr/>
            </p:nvSpPr>
            <p:spPr>
              <a:xfrm>
                <a:off x="11138500" y="2103729"/>
                <a:ext cx="574962" cy="329530"/>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Arrow: Right 70"/>
              <p:cNvSpPr/>
              <p:nvPr/>
            </p:nvSpPr>
            <p:spPr>
              <a:xfrm>
                <a:off x="10225120" y="1479630"/>
                <a:ext cx="396562" cy="329530"/>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Arrow: Right 71"/>
              <p:cNvSpPr/>
              <p:nvPr/>
            </p:nvSpPr>
            <p:spPr>
              <a:xfrm>
                <a:off x="11345357" y="1556574"/>
                <a:ext cx="713509" cy="32953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Right 72"/>
              <p:cNvSpPr/>
              <p:nvPr/>
            </p:nvSpPr>
            <p:spPr>
              <a:xfrm>
                <a:off x="10216781" y="776684"/>
                <a:ext cx="651164" cy="32953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Arrow: Right 73"/>
              <p:cNvSpPr/>
              <p:nvPr/>
            </p:nvSpPr>
            <p:spPr>
              <a:xfrm>
                <a:off x="11027204" y="672371"/>
                <a:ext cx="574962" cy="329530"/>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Arrow: Right 65"/>
            <p:cNvSpPr/>
            <p:nvPr/>
          </p:nvSpPr>
          <p:spPr>
            <a:xfrm flipH="1">
              <a:off x="2194625" y="2795592"/>
              <a:ext cx="216749" cy="301097"/>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p:cNvGrpSpPr/>
          <p:nvPr/>
        </p:nvGrpSpPr>
        <p:grpSpPr>
          <a:xfrm>
            <a:off x="9471919" y="2328192"/>
            <a:ext cx="2384988" cy="2362061"/>
            <a:chOff x="9471919" y="2656180"/>
            <a:chExt cx="2384988" cy="2362061"/>
          </a:xfrm>
        </p:grpSpPr>
        <p:pic>
          <p:nvPicPr>
            <p:cNvPr id="5" name="Picture 4"/>
            <p:cNvPicPr>
              <a:picLocks noChangeAspect="1"/>
            </p:cNvPicPr>
            <p:nvPr/>
          </p:nvPicPr>
          <p:blipFill rotWithShape="1">
            <a:blip r:embed="rId4">
              <a:clrChange>
                <a:clrFrom>
                  <a:srgbClr val="FFFFFF"/>
                </a:clrFrom>
                <a:clrTo>
                  <a:srgbClr val="FFFFFF">
                    <a:alpha val="0"/>
                  </a:srgbClr>
                </a:clrTo>
              </a:clrChange>
            </a:blip>
            <a:srcRect l="10311"/>
            <a:stretch/>
          </p:blipFill>
          <p:spPr>
            <a:xfrm>
              <a:off x="9471919" y="2656180"/>
              <a:ext cx="2384988" cy="2362061"/>
            </a:xfrm>
            <a:prstGeom prst="rect">
              <a:avLst/>
            </a:prstGeom>
          </p:spPr>
        </p:pic>
        <p:sp>
          <p:nvSpPr>
            <p:cNvPr id="6" name="TextBox 5"/>
            <p:cNvSpPr txBox="1"/>
            <p:nvPr/>
          </p:nvSpPr>
          <p:spPr>
            <a:xfrm>
              <a:off x="10072991" y="2820529"/>
              <a:ext cx="274434" cy="369332"/>
            </a:xfrm>
            <a:prstGeom prst="rect">
              <a:avLst/>
            </a:prstGeom>
            <a:noFill/>
          </p:spPr>
          <p:txBody>
            <a:bodyPr wrap="none" rtlCol="0">
              <a:spAutoFit/>
            </a:bodyPr>
            <a:lstStyle/>
            <a:p>
              <a:r>
                <a:rPr lang="en-US" dirty="0"/>
                <a:t>*</a:t>
              </a:r>
            </a:p>
          </p:txBody>
        </p:sp>
      </p:grpSp>
      <p:pic>
        <p:nvPicPr>
          <p:cNvPr id="75" name="Picture 74"/>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20880"/>
          <a:stretch/>
        </p:blipFill>
        <p:spPr>
          <a:xfrm>
            <a:off x="10409147" y="2155095"/>
            <a:ext cx="1272198" cy="882686"/>
          </a:xfrm>
          <a:prstGeom prst="rect">
            <a:avLst/>
          </a:prstGeom>
        </p:spPr>
      </p:pic>
      <p:pic>
        <p:nvPicPr>
          <p:cNvPr id="76" name="Picture 75"/>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8909172">
            <a:off x="6933978" y="2874163"/>
            <a:ext cx="1803707" cy="1705259"/>
          </a:xfrm>
          <a:prstGeom prst="rect">
            <a:avLst/>
          </a:prstGeom>
          <a:noFill/>
        </p:spPr>
      </p:pic>
      <p:sp>
        <p:nvSpPr>
          <p:cNvPr id="10" name="Freeform: Shape 9"/>
          <p:cNvSpPr/>
          <p:nvPr/>
        </p:nvSpPr>
        <p:spPr>
          <a:xfrm>
            <a:off x="8320625" y="4004617"/>
            <a:ext cx="1035576" cy="1788816"/>
          </a:xfrm>
          <a:custGeom>
            <a:avLst/>
            <a:gdLst>
              <a:gd name="connsiteX0" fmla="*/ 0 w 874684"/>
              <a:gd name="connsiteY0" fmla="*/ 0 h 1688123"/>
              <a:gd name="connsiteX1" fmla="*/ 756138 w 874684"/>
              <a:gd name="connsiteY1" fmla="*/ 791308 h 1688123"/>
              <a:gd name="connsiteX2" fmla="*/ 861646 w 874684"/>
              <a:gd name="connsiteY2" fmla="*/ 1688123 h 1688123"/>
            </a:gdLst>
            <a:ahLst/>
            <a:cxnLst>
              <a:cxn ang="0">
                <a:pos x="connsiteX0" y="connsiteY0"/>
              </a:cxn>
              <a:cxn ang="0">
                <a:pos x="connsiteX1" y="connsiteY1"/>
              </a:cxn>
              <a:cxn ang="0">
                <a:pos x="connsiteX2" y="connsiteY2"/>
              </a:cxn>
            </a:cxnLst>
            <a:rect l="l" t="t" r="r" b="b"/>
            <a:pathLst>
              <a:path w="874684" h="1688123">
                <a:moveTo>
                  <a:pt x="0" y="0"/>
                </a:moveTo>
                <a:cubicBezTo>
                  <a:pt x="306265" y="254977"/>
                  <a:pt x="612530" y="509954"/>
                  <a:pt x="756138" y="791308"/>
                </a:cubicBezTo>
                <a:cubicBezTo>
                  <a:pt x="899746" y="1072662"/>
                  <a:pt x="880696" y="1380392"/>
                  <a:pt x="861646" y="1688123"/>
                </a:cubicBezTo>
              </a:path>
            </a:pathLst>
          </a:custGeom>
          <a:noFill/>
          <a:ln w="41275">
            <a:solidFill>
              <a:schemeClr val="accent1">
                <a:lumMod val="50000"/>
              </a:schemeClr>
            </a:solidFill>
            <a:prstDash val="sysDot"/>
            <a:headEnd type="stealth" w="lg" len="lg"/>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7"/>
          <a:stretch>
            <a:fillRect/>
          </a:stretch>
        </p:blipFill>
        <p:spPr>
          <a:xfrm>
            <a:off x="8985843" y="5858636"/>
            <a:ext cx="470850" cy="533967"/>
          </a:xfrm>
          <a:prstGeom prst="rect">
            <a:avLst/>
          </a:prstGeom>
        </p:spPr>
      </p:pic>
      <p:sp>
        <p:nvSpPr>
          <p:cNvPr id="54" name="TextBox 53"/>
          <p:cNvSpPr txBox="1"/>
          <p:nvPr/>
        </p:nvSpPr>
        <p:spPr>
          <a:xfrm>
            <a:off x="2960072" y="848158"/>
            <a:ext cx="6401111" cy="461665"/>
          </a:xfrm>
          <a:prstGeom prst="rect">
            <a:avLst/>
          </a:prstGeom>
          <a:noFill/>
        </p:spPr>
        <p:txBody>
          <a:bodyPr wrap="none" rtlCol="0">
            <a:spAutoFit/>
          </a:bodyPr>
          <a:lstStyle/>
          <a:p>
            <a:r>
              <a:rPr lang="en-US" sz="2400" i="1" dirty="0"/>
              <a:t>Agrobacterium</a:t>
            </a:r>
            <a:r>
              <a:rPr lang="en-US" sz="2400" dirty="0"/>
              <a:t>-mediated transient expression</a:t>
            </a:r>
            <a:endParaRPr lang="en-US" sz="2400" i="1" dirty="0"/>
          </a:p>
        </p:txBody>
      </p:sp>
    </p:spTree>
    <p:extLst>
      <p:ext uri="{BB962C8B-B14F-4D97-AF65-F5344CB8AC3E}">
        <p14:creationId xmlns:p14="http://schemas.microsoft.com/office/powerpoint/2010/main" val="390646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 grpId="0"/>
      <p:bldP spid="24" grpId="0"/>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3"/>
          <a:srcRect b="7751"/>
          <a:stretch/>
        </p:blipFill>
        <p:spPr>
          <a:xfrm>
            <a:off x="3048998" y="1461907"/>
            <a:ext cx="8501162" cy="2394476"/>
          </a:xfrm>
          <a:prstGeom prst="rect">
            <a:avLst/>
          </a:prstGeom>
        </p:spPr>
      </p:pic>
      <p:sp>
        <p:nvSpPr>
          <p:cNvPr id="15" name="Title 1"/>
          <p:cNvSpPr>
            <a:spLocks noGrp="1"/>
          </p:cNvSpPr>
          <p:nvPr>
            <p:ph type="title"/>
          </p:nvPr>
        </p:nvSpPr>
        <p:spPr>
          <a:xfrm>
            <a:off x="838200" y="-17054"/>
            <a:ext cx="10515600" cy="881479"/>
          </a:xfrm>
        </p:spPr>
        <p:txBody>
          <a:bodyPr>
            <a:normAutofit/>
          </a:bodyPr>
          <a:lstStyle/>
          <a:p>
            <a:r>
              <a:rPr lang="en-US" dirty="0"/>
              <a:t>Identification of an early biosynthetic module</a:t>
            </a:r>
            <a:endParaRPr lang="en-US" sz="2800" b="1" i="1" dirty="0"/>
          </a:p>
        </p:txBody>
      </p:sp>
      <p:pic>
        <p:nvPicPr>
          <p:cNvPr id="5" name="Picture 4"/>
          <p:cNvPicPr>
            <a:picLocks noChangeAspect="1"/>
          </p:cNvPicPr>
          <p:nvPr/>
        </p:nvPicPr>
        <p:blipFill rotWithShape="1">
          <a:blip r:embed="rId4"/>
          <a:srcRect l="12534"/>
          <a:stretch/>
        </p:blipFill>
        <p:spPr>
          <a:xfrm>
            <a:off x="8378687" y="2707713"/>
            <a:ext cx="3509253" cy="3563877"/>
          </a:xfrm>
          <a:prstGeom prst="rect">
            <a:avLst/>
          </a:prstGeom>
        </p:spPr>
      </p:pic>
      <p:cxnSp>
        <p:nvCxnSpPr>
          <p:cNvPr id="7" name="Straight Connector 6"/>
          <p:cNvCxnSpPr/>
          <p:nvPr/>
        </p:nvCxnSpPr>
        <p:spPr>
          <a:xfrm flipV="1">
            <a:off x="9593174" y="3165231"/>
            <a:ext cx="0" cy="2497015"/>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9" name="Straight Connector 8"/>
          <p:cNvCxnSpPr>
            <a:cxnSpLocks/>
          </p:cNvCxnSpPr>
          <p:nvPr/>
        </p:nvCxnSpPr>
        <p:spPr>
          <a:xfrm flipV="1">
            <a:off x="9593174" y="2470639"/>
            <a:ext cx="1414795" cy="694592"/>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21" name="Picture 20"/>
          <p:cNvPicPr>
            <a:picLocks noChangeAspect="1"/>
          </p:cNvPicPr>
          <p:nvPr/>
        </p:nvPicPr>
        <p:blipFill>
          <a:blip r:embed="rId5"/>
          <a:stretch>
            <a:fillRect/>
          </a:stretch>
        </p:blipFill>
        <p:spPr>
          <a:xfrm>
            <a:off x="415083" y="1559017"/>
            <a:ext cx="5623570" cy="996500"/>
          </a:xfrm>
          <a:prstGeom prst="rect">
            <a:avLst/>
          </a:prstGeom>
        </p:spPr>
      </p:pic>
      <p:sp>
        <p:nvSpPr>
          <p:cNvPr id="23" name="TextBox 22"/>
          <p:cNvSpPr txBox="1"/>
          <p:nvPr/>
        </p:nvSpPr>
        <p:spPr>
          <a:xfrm>
            <a:off x="1073785" y="5015915"/>
            <a:ext cx="6730738" cy="646331"/>
          </a:xfrm>
          <a:prstGeom prst="rect">
            <a:avLst/>
          </a:prstGeom>
          <a:noFill/>
        </p:spPr>
        <p:txBody>
          <a:bodyPr wrap="square" rtlCol="0">
            <a:spAutoFit/>
          </a:bodyPr>
          <a:lstStyle/>
          <a:p>
            <a:pPr algn="ctr"/>
            <a:r>
              <a:rPr lang="en-US" i="1" dirty="0"/>
              <a:t>A unique </a:t>
            </a:r>
            <a:r>
              <a:rPr lang="en-US" b="1" i="1" dirty="0"/>
              <a:t>polyketide synthase </a:t>
            </a:r>
            <a:r>
              <a:rPr lang="en-US" i="1" dirty="0"/>
              <a:t>catalyzes the crucial imine-ketide condensation!</a:t>
            </a:r>
          </a:p>
        </p:txBody>
      </p:sp>
      <p:grpSp>
        <p:nvGrpSpPr>
          <p:cNvPr id="6" name="Group 5"/>
          <p:cNvGrpSpPr/>
          <p:nvPr/>
        </p:nvGrpSpPr>
        <p:grpSpPr>
          <a:xfrm>
            <a:off x="6030074" y="1813501"/>
            <a:ext cx="325401" cy="1571435"/>
            <a:chOff x="6030074" y="1813501"/>
            <a:chExt cx="325401" cy="1571435"/>
          </a:xfrm>
        </p:grpSpPr>
        <p:sp>
          <p:nvSpPr>
            <p:cNvPr id="3" name="Rectangle 2"/>
            <p:cNvSpPr/>
            <p:nvPr/>
          </p:nvSpPr>
          <p:spPr>
            <a:xfrm rot="3184016">
              <a:off x="5730940" y="2112635"/>
              <a:ext cx="796680" cy="198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5921499">
              <a:off x="5810917" y="2840377"/>
              <a:ext cx="934798" cy="1543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6359437" y="1253765"/>
            <a:ext cx="5461775" cy="13360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65509" y="4177170"/>
            <a:ext cx="1564849" cy="1771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66855" y="3628969"/>
            <a:ext cx="1377300" cy="646331"/>
          </a:xfrm>
          <a:prstGeom prst="rect">
            <a:avLst/>
          </a:prstGeom>
          <a:noFill/>
        </p:spPr>
        <p:txBody>
          <a:bodyPr wrap="none" rtlCol="0">
            <a:spAutoFit/>
          </a:bodyPr>
          <a:lstStyle/>
          <a:p>
            <a:pPr algn="ctr"/>
            <a:r>
              <a:rPr lang="en-US" i="1" dirty="0">
                <a:solidFill>
                  <a:srgbClr val="002060"/>
                </a:solidFill>
              </a:rPr>
              <a:t>provided by</a:t>
            </a:r>
          </a:p>
          <a:p>
            <a:pPr algn="ctr"/>
            <a:r>
              <a:rPr lang="en-US" i="1" dirty="0">
                <a:solidFill>
                  <a:srgbClr val="002060"/>
                </a:solidFill>
              </a:rPr>
              <a:t>plant host </a:t>
            </a:r>
          </a:p>
        </p:txBody>
      </p:sp>
      <p:cxnSp>
        <p:nvCxnSpPr>
          <p:cNvPr id="14" name="Straight Arrow Connector 13"/>
          <p:cNvCxnSpPr>
            <a:cxnSpLocks/>
          </p:cNvCxnSpPr>
          <p:nvPr/>
        </p:nvCxnSpPr>
        <p:spPr>
          <a:xfrm flipV="1">
            <a:off x="1155505" y="2555517"/>
            <a:ext cx="0" cy="962935"/>
          </a:xfrm>
          <a:prstGeom prst="straightConnector1">
            <a:avLst/>
          </a:prstGeom>
          <a:ln>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Straight Connector 16"/>
          <p:cNvCxnSpPr>
            <a:cxnSpLocks/>
          </p:cNvCxnSpPr>
          <p:nvPr/>
        </p:nvCxnSpPr>
        <p:spPr>
          <a:xfrm flipV="1">
            <a:off x="1921629" y="3518452"/>
            <a:ext cx="980597" cy="433684"/>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9" name="Rectangle 18"/>
          <p:cNvSpPr/>
          <p:nvPr/>
        </p:nvSpPr>
        <p:spPr>
          <a:xfrm>
            <a:off x="171769" y="6145338"/>
            <a:ext cx="2877229" cy="646331"/>
          </a:xfrm>
          <a:prstGeom prst="rect">
            <a:avLst/>
          </a:prstGeom>
        </p:spPr>
        <p:txBody>
          <a:bodyPr wrap="square">
            <a:spAutoFit/>
          </a:bodyPr>
          <a:lstStyle/>
          <a:p>
            <a:r>
              <a:rPr lang="en-US" sz="1200" dirty="0">
                <a:solidFill>
                  <a:schemeClr val="tx1">
                    <a:lumMod val="75000"/>
                    <a:lumOff val="25000"/>
                  </a:schemeClr>
                </a:solidFill>
              </a:rPr>
              <a:t>Wang et al. </a:t>
            </a:r>
            <a:r>
              <a:rPr lang="en-US" sz="1200" i="1" dirty="0">
                <a:solidFill>
                  <a:schemeClr val="tx1">
                    <a:lumMod val="75000"/>
                    <a:lumOff val="25000"/>
                  </a:schemeClr>
                </a:solidFill>
              </a:rPr>
              <a:t>Org. Lett</a:t>
            </a:r>
            <a:r>
              <a:rPr lang="en-US" sz="1200" dirty="0">
                <a:solidFill>
                  <a:schemeClr val="tx1">
                    <a:lumMod val="75000"/>
                    <a:lumOff val="25000"/>
                  </a:schemeClr>
                </a:solidFill>
              </a:rPr>
              <a:t>. </a:t>
            </a:r>
            <a:r>
              <a:rPr lang="en-US" sz="1200" b="1" dirty="0">
                <a:solidFill>
                  <a:schemeClr val="tx1">
                    <a:lumMod val="75000"/>
                    <a:lumOff val="25000"/>
                  </a:schemeClr>
                </a:solidFill>
              </a:rPr>
              <a:t>2020</a:t>
            </a:r>
            <a:r>
              <a:rPr lang="en-US" sz="1200" dirty="0">
                <a:solidFill>
                  <a:schemeClr val="tx1">
                    <a:lumMod val="75000"/>
                    <a:lumOff val="25000"/>
                  </a:schemeClr>
                </a:solidFill>
              </a:rPr>
              <a:t>.</a:t>
            </a:r>
          </a:p>
          <a:p>
            <a:r>
              <a:rPr lang="en-US" sz="1200" dirty="0">
                <a:solidFill>
                  <a:schemeClr val="tx1">
                    <a:lumMod val="75000"/>
                    <a:lumOff val="25000"/>
                  </a:schemeClr>
                </a:solidFill>
              </a:rPr>
              <a:t>Nett, </a:t>
            </a:r>
            <a:r>
              <a:rPr lang="en-US" sz="1200" dirty="0" err="1">
                <a:solidFill>
                  <a:schemeClr val="tx1">
                    <a:lumMod val="75000"/>
                    <a:lumOff val="25000"/>
                  </a:schemeClr>
                </a:solidFill>
              </a:rPr>
              <a:t>Dho</a:t>
            </a:r>
            <a:r>
              <a:rPr lang="en-US" sz="1200" dirty="0">
                <a:solidFill>
                  <a:schemeClr val="tx1">
                    <a:lumMod val="75000"/>
                    <a:lumOff val="25000"/>
                  </a:schemeClr>
                </a:solidFill>
              </a:rPr>
              <a:t>, Low, &amp; Sattely. </a:t>
            </a:r>
            <a:r>
              <a:rPr lang="en-US" sz="1200" i="1" dirty="0">
                <a:solidFill>
                  <a:schemeClr val="tx1">
                    <a:lumMod val="75000"/>
                    <a:lumOff val="25000"/>
                  </a:schemeClr>
                </a:solidFill>
              </a:rPr>
              <a:t>PNAS. </a:t>
            </a:r>
            <a:r>
              <a:rPr lang="en-US" sz="1200" b="1" dirty="0">
                <a:solidFill>
                  <a:schemeClr val="tx1">
                    <a:lumMod val="75000"/>
                    <a:lumOff val="25000"/>
                  </a:schemeClr>
                </a:solidFill>
              </a:rPr>
              <a:t>2021</a:t>
            </a:r>
            <a:r>
              <a:rPr lang="en-US" sz="1200" dirty="0">
                <a:solidFill>
                  <a:schemeClr val="tx1">
                    <a:lumMod val="75000"/>
                    <a:lumOff val="25000"/>
                  </a:schemeClr>
                </a:solidFill>
              </a:rPr>
              <a:t>.</a:t>
            </a:r>
          </a:p>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r>
              <a:rPr lang="en-US" sz="1200" dirty="0">
                <a:solidFill>
                  <a:schemeClr val="tx1">
                    <a:lumMod val="75000"/>
                    <a:lumOff val="25000"/>
                  </a:schemeClr>
                </a:solidFill>
              </a:rPr>
              <a:t>.</a:t>
            </a:r>
          </a:p>
        </p:txBody>
      </p:sp>
    </p:spTree>
    <p:extLst>
      <p:ext uri="{BB962C8B-B14F-4D97-AF65-F5344CB8AC3E}">
        <p14:creationId xmlns:p14="http://schemas.microsoft.com/office/powerpoint/2010/main" val="426946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73743" y="6058762"/>
            <a:ext cx="10838046" cy="400110"/>
          </a:xfrm>
          <a:prstGeom prst="rect">
            <a:avLst/>
          </a:prstGeom>
          <a:noFill/>
        </p:spPr>
        <p:txBody>
          <a:bodyPr wrap="square" rtlCol="0">
            <a:spAutoFit/>
          </a:bodyPr>
          <a:lstStyle/>
          <a:p>
            <a:pPr algn="ctr"/>
            <a:r>
              <a:rPr lang="en-US" sz="2000" b="1" dirty="0"/>
              <a:t>Accessing these molecules at scale can be a challenge – how can we overcome this?</a:t>
            </a:r>
          </a:p>
        </p:txBody>
      </p:sp>
      <p:pic>
        <p:nvPicPr>
          <p:cNvPr id="3" name="Picture 2"/>
          <p:cNvPicPr>
            <a:picLocks noChangeAspect="1"/>
          </p:cNvPicPr>
          <p:nvPr/>
        </p:nvPicPr>
        <p:blipFill>
          <a:blip r:embed="rId3"/>
          <a:stretch>
            <a:fillRect/>
          </a:stretch>
        </p:blipFill>
        <p:spPr>
          <a:xfrm>
            <a:off x="590034" y="1515049"/>
            <a:ext cx="2438399" cy="1828800"/>
          </a:xfrm>
          <a:prstGeom prst="rect">
            <a:avLst/>
          </a:prstGeom>
          <a:ln>
            <a:noFill/>
          </a:ln>
          <a:effectLst>
            <a:softEdge rad="112500"/>
          </a:effectLst>
        </p:spPr>
      </p:pic>
      <p:sp>
        <p:nvSpPr>
          <p:cNvPr id="4" name="TextBox 3"/>
          <p:cNvSpPr txBox="1"/>
          <p:nvPr/>
        </p:nvSpPr>
        <p:spPr>
          <a:xfrm>
            <a:off x="816702" y="4965146"/>
            <a:ext cx="2018501" cy="646331"/>
          </a:xfrm>
          <a:prstGeom prst="rect">
            <a:avLst/>
          </a:prstGeom>
          <a:noFill/>
        </p:spPr>
        <p:txBody>
          <a:bodyPr wrap="none" rtlCol="0">
            <a:spAutoFit/>
          </a:bodyPr>
          <a:lstStyle/>
          <a:p>
            <a:pPr algn="ctr"/>
            <a:r>
              <a:rPr lang="en-US" dirty="0"/>
              <a:t>paclitaxel</a:t>
            </a:r>
          </a:p>
          <a:p>
            <a:pPr algn="ctr"/>
            <a:r>
              <a:rPr lang="en-US" i="1" dirty="0">
                <a:solidFill>
                  <a:srgbClr val="008000"/>
                </a:solidFill>
              </a:rPr>
              <a:t>chemotherapeutic</a:t>
            </a:r>
          </a:p>
        </p:txBody>
      </p:sp>
      <p:sp>
        <p:nvSpPr>
          <p:cNvPr id="20" name="TextBox 19"/>
          <p:cNvSpPr txBox="1"/>
          <p:nvPr/>
        </p:nvSpPr>
        <p:spPr>
          <a:xfrm>
            <a:off x="909722" y="1089631"/>
            <a:ext cx="1800493" cy="369332"/>
          </a:xfrm>
          <a:prstGeom prst="rect">
            <a:avLst/>
          </a:prstGeom>
          <a:noFill/>
        </p:spPr>
        <p:txBody>
          <a:bodyPr wrap="none" rtlCol="0">
            <a:spAutoFit/>
          </a:bodyPr>
          <a:lstStyle/>
          <a:p>
            <a:r>
              <a:rPr lang="en-US" dirty="0"/>
              <a:t>Pacific yew tree</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13095"/>
          <a:stretch/>
        </p:blipFill>
        <p:spPr>
          <a:xfrm>
            <a:off x="770819" y="3438225"/>
            <a:ext cx="2110266" cy="1463911"/>
          </a:xfrm>
          <a:prstGeom prst="rect">
            <a:avLst/>
          </a:prstGeom>
        </p:spPr>
      </p:pic>
      <p:pic>
        <p:nvPicPr>
          <p:cNvPr id="3076" name="Picture 4" descr="Image result for opium pop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4366" y="1515049"/>
            <a:ext cx="2438400" cy="1828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181096" y="4965146"/>
            <a:ext cx="1184940" cy="646331"/>
          </a:xfrm>
          <a:prstGeom prst="rect">
            <a:avLst/>
          </a:prstGeom>
          <a:noFill/>
        </p:spPr>
        <p:txBody>
          <a:bodyPr wrap="none" rtlCol="0">
            <a:spAutoFit/>
          </a:bodyPr>
          <a:lstStyle/>
          <a:p>
            <a:pPr algn="ctr"/>
            <a:r>
              <a:rPr lang="en-US" dirty="0"/>
              <a:t>morphine</a:t>
            </a:r>
          </a:p>
          <a:p>
            <a:pPr algn="ctr"/>
            <a:r>
              <a:rPr lang="en-US" i="1" dirty="0">
                <a:solidFill>
                  <a:srgbClr val="008000"/>
                </a:solidFill>
              </a:rPr>
              <a:t>analgesic</a:t>
            </a:r>
          </a:p>
        </p:txBody>
      </p:sp>
      <p:sp>
        <p:nvSpPr>
          <p:cNvPr id="21" name="TextBox 20"/>
          <p:cNvSpPr txBox="1"/>
          <p:nvPr/>
        </p:nvSpPr>
        <p:spPr>
          <a:xfrm>
            <a:off x="4020796" y="1089631"/>
            <a:ext cx="1505540" cy="369332"/>
          </a:xfrm>
          <a:prstGeom prst="rect">
            <a:avLst/>
          </a:prstGeom>
          <a:noFill/>
        </p:spPr>
        <p:txBody>
          <a:bodyPr wrap="none" rtlCol="0">
            <a:spAutoFit/>
          </a:bodyPr>
          <a:lstStyle/>
          <a:p>
            <a:r>
              <a:rPr lang="en-US" dirty="0"/>
              <a:t>opium poppy</a:t>
            </a:r>
          </a:p>
        </p:txBody>
      </p:sp>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b="12693"/>
          <a:stretch/>
        </p:blipFill>
        <p:spPr>
          <a:xfrm>
            <a:off x="4090393" y="3512882"/>
            <a:ext cx="1366347" cy="1314596"/>
          </a:xfrm>
          <a:prstGeom prst="rect">
            <a:avLst/>
          </a:prstGeom>
        </p:spPr>
      </p:pic>
      <p:sp>
        <p:nvSpPr>
          <p:cNvPr id="16" name="Title 15"/>
          <p:cNvSpPr>
            <a:spLocks noGrp="1"/>
          </p:cNvSpPr>
          <p:nvPr>
            <p:ph type="title"/>
          </p:nvPr>
        </p:nvSpPr>
        <p:spPr/>
        <p:txBody>
          <a:bodyPr/>
          <a:lstStyle/>
          <a:p>
            <a:r>
              <a:rPr lang="en-US" dirty="0"/>
              <a:t>Plant chemistry yields diverse structures and functions</a:t>
            </a:r>
          </a:p>
        </p:txBody>
      </p:sp>
      <p:sp>
        <p:nvSpPr>
          <p:cNvPr id="17" name="TextBox 16"/>
          <p:cNvSpPr txBox="1"/>
          <p:nvPr/>
        </p:nvSpPr>
        <p:spPr>
          <a:xfrm>
            <a:off x="9455403" y="4965146"/>
            <a:ext cx="1941557" cy="646331"/>
          </a:xfrm>
          <a:prstGeom prst="rect">
            <a:avLst/>
          </a:prstGeom>
          <a:noFill/>
        </p:spPr>
        <p:txBody>
          <a:bodyPr wrap="none" rtlCol="0">
            <a:spAutoFit/>
          </a:bodyPr>
          <a:lstStyle/>
          <a:p>
            <a:pPr algn="ctr"/>
            <a:r>
              <a:rPr lang="en-US" dirty="0"/>
              <a:t>colchicine</a:t>
            </a:r>
          </a:p>
          <a:p>
            <a:pPr algn="ctr"/>
            <a:r>
              <a:rPr lang="en-US" i="1" dirty="0">
                <a:solidFill>
                  <a:srgbClr val="008000"/>
                </a:solidFill>
              </a:rPr>
              <a:t>anti-inflammation</a:t>
            </a:r>
          </a:p>
        </p:txBody>
      </p:sp>
      <p:pic>
        <p:nvPicPr>
          <p:cNvPr id="23" name="Picture 6" descr="Image result for colchicum autumna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11781" y="1464012"/>
            <a:ext cx="1828800" cy="1828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9577231" y="1089631"/>
            <a:ext cx="1697901" cy="369332"/>
          </a:xfrm>
          <a:prstGeom prst="rect">
            <a:avLst/>
          </a:prstGeom>
          <a:noFill/>
        </p:spPr>
        <p:txBody>
          <a:bodyPr wrap="none" rtlCol="0">
            <a:spAutoFit/>
          </a:bodyPr>
          <a:lstStyle/>
          <a:p>
            <a:r>
              <a:rPr lang="en-US" dirty="0"/>
              <a:t>autumn crocus</a:t>
            </a:r>
          </a:p>
        </p:txBody>
      </p:sp>
      <p:pic>
        <p:nvPicPr>
          <p:cNvPr id="25" name="Picture 24"/>
          <p:cNvPicPr>
            <a:picLocks noChangeAspect="1"/>
          </p:cNvPicPr>
          <p:nvPr/>
        </p:nvPicPr>
        <p:blipFill rotWithShape="1">
          <a:blip r:embed="rId8">
            <a:extLst>
              <a:ext uri="{28A0092B-C50C-407E-A947-70E740481C1C}">
                <a14:useLocalDpi xmlns:a14="http://schemas.microsoft.com/office/drawing/2010/main" val="0"/>
              </a:ext>
            </a:extLst>
          </a:blip>
          <a:srcRect l="4007" t="5781" r="6074" b="26240"/>
          <a:stretch/>
        </p:blipFill>
        <p:spPr>
          <a:xfrm>
            <a:off x="9289875" y="3441062"/>
            <a:ext cx="2272612" cy="1458237"/>
          </a:xfrm>
          <a:prstGeom prst="rect">
            <a:avLst/>
          </a:prstGeom>
        </p:spPr>
      </p:pic>
      <p:sp>
        <p:nvSpPr>
          <p:cNvPr id="13" name="TextBox 12"/>
          <p:cNvSpPr txBox="1"/>
          <p:nvPr/>
        </p:nvSpPr>
        <p:spPr>
          <a:xfrm>
            <a:off x="6605616" y="4965146"/>
            <a:ext cx="2172390" cy="646331"/>
          </a:xfrm>
          <a:prstGeom prst="rect">
            <a:avLst/>
          </a:prstGeom>
          <a:noFill/>
        </p:spPr>
        <p:txBody>
          <a:bodyPr wrap="none" rtlCol="0">
            <a:spAutoFit/>
          </a:bodyPr>
          <a:lstStyle/>
          <a:p>
            <a:pPr algn="ctr"/>
            <a:r>
              <a:rPr lang="en-US" dirty="0"/>
              <a:t>galantamine</a:t>
            </a:r>
          </a:p>
          <a:p>
            <a:pPr algn="ctr"/>
            <a:r>
              <a:rPr lang="en-US" i="1" dirty="0">
                <a:solidFill>
                  <a:srgbClr val="008000"/>
                </a:solidFill>
              </a:rPr>
              <a:t>dementia treatment</a:t>
            </a:r>
          </a:p>
        </p:txBody>
      </p:sp>
      <p:pic>
        <p:nvPicPr>
          <p:cNvPr id="26" name="Picture 6" descr="Galanthus nivalis.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77411" y="1504952"/>
            <a:ext cx="1828800" cy="1828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6522260" y="1089631"/>
            <a:ext cx="2339102" cy="369332"/>
          </a:xfrm>
          <a:prstGeom prst="rect">
            <a:avLst/>
          </a:prstGeom>
          <a:noFill/>
        </p:spPr>
        <p:txBody>
          <a:bodyPr wrap="none" rtlCol="0">
            <a:spAutoFit/>
          </a:bodyPr>
          <a:lstStyle/>
          <a:p>
            <a:r>
              <a:rPr lang="en-US" dirty="0"/>
              <a:t>Caucasian snowdrop</a:t>
            </a:r>
          </a:p>
        </p:txBody>
      </p:sp>
      <p:pic>
        <p:nvPicPr>
          <p:cNvPr id="30" name="Picture 29"/>
          <p:cNvPicPr>
            <a:picLocks noChangeAspect="1"/>
          </p:cNvPicPr>
          <p:nvPr/>
        </p:nvPicPr>
        <p:blipFill rotWithShape="1">
          <a:blip r:embed="rId10">
            <a:extLst>
              <a:ext uri="{28A0092B-C50C-407E-A947-70E740481C1C}">
                <a14:useLocalDpi xmlns:a14="http://schemas.microsoft.com/office/drawing/2010/main" val="0"/>
              </a:ext>
            </a:extLst>
          </a:blip>
          <a:srcRect b="10225"/>
          <a:stretch/>
        </p:blipFill>
        <p:spPr>
          <a:xfrm>
            <a:off x="7055824" y="3375214"/>
            <a:ext cx="1271975" cy="1589932"/>
          </a:xfrm>
          <a:prstGeom prst="rect">
            <a:avLst/>
          </a:prstGeom>
        </p:spPr>
      </p:pic>
    </p:spTree>
    <p:extLst>
      <p:ext uri="{BB962C8B-B14F-4D97-AF65-F5344CB8AC3E}">
        <p14:creationId xmlns:p14="http://schemas.microsoft.com/office/powerpoint/2010/main" val="6294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6" grpId="0"/>
      <p:bldP spid="17"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key alkaloids</a:t>
            </a:r>
          </a:p>
        </p:txBody>
      </p:sp>
      <p:sp>
        <p:nvSpPr>
          <p:cNvPr id="8" name="TextBox 7"/>
          <p:cNvSpPr txBox="1"/>
          <p:nvPr/>
        </p:nvSpPr>
        <p:spPr>
          <a:xfrm>
            <a:off x="3623518" y="2562401"/>
            <a:ext cx="2337499" cy="584775"/>
          </a:xfrm>
          <a:prstGeom prst="rect">
            <a:avLst/>
          </a:prstGeom>
          <a:noFill/>
        </p:spPr>
        <p:txBody>
          <a:bodyPr wrap="none" rtlCol="0">
            <a:spAutoFit/>
          </a:bodyPr>
          <a:lstStyle/>
          <a:p>
            <a:pPr algn="ctr"/>
            <a:r>
              <a:rPr lang="en-US" sz="1600" i="1" dirty="0">
                <a:solidFill>
                  <a:prstClr val="black"/>
                </a:solidFill>
                <a:latin typeface="Arial"/>
                <a:cs typeface="Arial"/>
              </a:rPr>
              <a:t>Nicotiana benthamiana</a:t>
            </a:r>
            <a:r>
              <a:rPr lang="en-US" sz="1600" dirty="0">
                <a:solidFill>
                  <a:prstClr val="black"/>
                </a:solidFill>
                <a:latin typeface="Arial"/>
                <a:cs typeface="Arial"/>
              </a:rPr>
              <a:t> </a:t>
            </a:r>
          </a:p>
          <a:p>
            <a:pPr algn="ctr"/>
            <a:r>
              <a:rPr lang="en-US" sz="1600" dirty="0">
                <a:solidFill>
                  <a:prstClr val="black"/>
                </a:solidFill>
                <a:latin typeface="Arial"/>
                <a:cs typeface="Arial"/>
              </a:rPr>
              <a:t>expression host</a:t>
            </a:r>
          </a:p>
        </p:txBody>
      </p:sp>
      <p:sp>
        <p:nvSpPr>
          <p:cNvPr id="9" name="TextBox 8"/>
          <p:cNvSpPr txBox="1"/>
          <p:nvPr/>
        </p:nvSpPr>
        <p:spPr>
          <a:xfrm>
            <a:off x="7289629" y="1680523"/>
            <a:ext cx="1029449" cy="338554"/>
          </a:xfrm>
          <a:prstGeom prst="rect">
            <a:avLst/>
          </a:prstGeom>
          <a:noFill/>
        </p:spPr>
        <p:txBody>
          <a:bodyPr wrap="none" rtlCol="0">
            <a:spAutoFit/>
          </a:bodyPr>
          <a:lstStyle/>
          <a:p>
            <a:r>
              <a:rPr lang="en-US" sz="1600" i="1" dirty="0"/>
              <a:t>substrate</a:t>
            </a:r>
          </a:p>
        </p:txBody>
      </p:sp>
      <p:pic>
        <p:nvPicPr>
          <p:cNvPr id="10" name="Picture 9"/>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8909172">
            <a:off x="3860840" y="828549"/>
            <a:ext cx="1803707" cy="1705259"/>
          </a:xfrm>
          <a:prstGeom prst="rect">
            <a:avLst/>
          </a:prstGeom>
          <a:noFill/>
        </p:spPr>
      </p:pic>
      <p:sp>
        <p:nvSpPr>
          <p:cNvPr id="11" name="Freeform: Shape 10"/>
          <p:cNvSpPr/>
          <p:nvPr/>
        </p:nvSpPr>
        <p:spPr>
          <a:xfrm rot="18761561">
            <a:off x="5554655" y="1010766"/>
            <a:ext cx="938145" cy="1417475"/>
          </a:xfrm>
          <a:custGeom>
            <a:avLst/>
            <a:gdLst>
              <a:gd name="connsiteX0" fmla="*/ 0 w 874684"/>
              <a:gd name="connsiteY0" fmla="*/ 0 h 1688123"/>
              <a:gd name="connsiteX1" fmla="*/ 756138 w 874684"/>
              <a:gd name="connsiteY1" fmla="*/ 791308 h 1688123"/>
              <a:gd name="connsiteX2" fmla="*/ 861646 w 874684"/>
              <a:gd name="connsiteY2" fmla="*/ 1688123 h 1688123"/>
            </a:gdLst>
            <a:ahLst/>
            <a:cxnLst>
              <a:cxn ang="0">
                <a:pos x="connsiteX0" y="connsiteY0"/>
              </a:cxn>
              <a:cxn ang="0">
                <a:pos x="connsiteX1" y="connsiteY1"/>
              </a:cxn>
              <a:cxn ang="0">
                <a:pos x="connsiteX2" y="connsiteY2"/>
              </a:cxn>
            </a:cxnLst>
            <a:rect l="l" t="t" r="r" b="b"/>
            <a:pathLst>
              <a:path w="874684" h="1688123">
                <a:moveTo>
                  <a:pt x="0" y="0"/>
                </a:moveTo>
                <a:cubicBezTo>
                  <a:pt x="306265" y="254977"/>
                  <a:pt x="612530" y="509954"/>
                  <a:pt x="756138" y="791308"/>
                </a:cubicBezTo>
                <a:cubicBezTo>
                  <a:pt x="899746" y="1072662"/>
                  <a:pt x="880696" y="1380392"/>
                  <a:pt x="861646" y="1688123"/>
                </a:cubicBezTo>
              </a:path>
            </a:pathLst>
          </a:custGeom>
          <a:noFill/>
          <a:ln w="41275">
            <a:solidFill>
              <a:schemeClr val="accent1">
                <a:lumMod val="50000"/>
              </a:schemeClr>
            </a:solidFill>
            <a:prstDash val="sysDot"/>
            <a:headEnd type="stealth" w="lg" len="lg"/>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stretch>
            <a:fillRect/>
          </a:stretch>
        </p:blipFill>
        <p:spPr>
          <a:xfrm>
            <a:off x="6895799" y="1849800"/>
            <a:ext cx="470850" cy="533967"/>
          </a:xfrm>
          <a:prstGeom prst="rect">
            <a:avLst/>
          </a:prstGeom>
        </p:spPr>
      </p:pic>
      <p:sp>
        <p:nvSpPr>
          <p:cNvPr id="17" name="TextBox 16"/>
          <p:cNvSpPr txBox="1"/>
          <p:nvPr/>
        </p:nvSpPr>
        <p:spPr>
          <a:xfrm>
            <a:off x="3696729" y="5636583"/>
            <a:ext cx="4878259" cy="369332"/>
          </a:xfrm>
          <a:prstGeom prst="rect">
            <a:avLst/>
          </a:prstGeom>
          <a:noFill/>
        </p:spPr>
        <p:txBody>
          <a:bodyPr wrap="none" rtlCol="0">
            <a:spAutoFit/>
          </a:bodyPr>
          <a:lstStyle/>
          <a:p>
            <a:r>
              <a:rPr lang="en-US" dirty="0"/>
              <a:t>All can be found in </a:t>
            </a:r>
            <a:r>
              <a:rPr lang="en-US" b="1" dirty="0"/>
              <a:t>HupA-producing species</a:t>
            </a:r>
            <a:endParaRPr lang="en-US" dirty="0"/>
          </a:p>
        </p:txBody>
      </p:sp>
      <p:sp>
        <p:nvSpPr>
          <p:cNvPr id="18" name="Left Brace 17"/>
          <p:cNvSpPr/>
          <p:nvPr/>
        </p:nvSpPr>
        <p:spPr>
          <a:xfrm rot="16200000">
            <a:off x="5949290" y="-546265"/>
            <a:ext cx="322055" cy="1184294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 name="Rectangle 18"/>
          <p:cNvSpPr/>
          <p:nvPr/>
        </p:nvSpPr>
        <p:spPr>
          <a:xfrm>
            <a:off x="321182" y="5718798"/>
            <a:ext cx="2260621" cy="1015663"/>
          </a:xfrm>
          <a:prstGeom prst="rect">
            <a:avLst/>
          </a:prstGeom>
        </p:spPr>
        <p:txBody>
          <a:bodyPr wrap="square">
            <a:spAutoFit/>
          </a:bodyPr>
          <a:lstStyle/>
          <a:p>
            <a:r>
              <a:rPr lang="en-US" sz="1000" dirty="0">
                <a:solidFill>
                  <a:schemeClr val="tx1">
                    <a:lumMod val="75000"/>
                    <a:lumOff val="25000"/>
                  </a:schemeClr>
                </a:solidFill>
              </a:rPr>
              <a:t>Ayer et al. </a:t>
            </a:r>
            <a:r>
              <a:rPr lang="en-US" sz="1000" i="1" dirty="0">
                <a:solidFill>
                  <a:schemeClr val="tx1">
                    <a:lumMod val="75000"/>
                    <a:lumOff val="25000"/>
                  </a:schemeClr>
                </a:solidFill>
              </a:rPr>
              <a:t>Tetrahedron. </a:t>
            </a:r>
            <a:r>
              <a:rPr lang="en-US" sz="1000" b="1" dirty="0">
                <a:solidFill>
                  <a:schemeClr val="tx1">
                    <a:lumMod val="75000"/>
                    <a:lumOff val="25000"/>
                  </a:schemeClr>
                </a:solidFill>
              </a:rPr>
              <a:t>1962</a:t>
            </a:r>
            <a:r>
              <a:rPr lang="en-US" sz="1000" dirty="0">
                <a:solidFill>
                  <a:schemeClr val="tx1">
                    <a:lumMod val="75000"/>
                    <a:lumOff val="25000"/>
                  </a:schemeClr>
                </a:solidFill>
              </a:rPr>
              <a:t>.</a:t>
            </a:r>
          </a:p>
          <a:p>
            <a:r>
              <a:rPr lang="en-US" sz="1000" dirty="0">
                <a:solidFill>
                  <a:schemeClr val="tx1">
                    <a:lumMod val="75000"/>
                    <a:lumOff val="25000"/>
                  </a:schemeClr>
                </a:solidFill>
              </a:rPr>
              <a:t>Liu et al. </a:t>
            </a:r>
            <a:r>
              <a:rPr lang="en-US" sz="1000" i="1" dirty="0">
                <a:solidFill>
                  <a:schemeClr val="tx1">
                    <a:lumMod val="75000"/>
                    <a:lumOff val="25000"/>
                  </a:schemeClr>
                </a:solidFill>
              </a:rPr>
              <a:t>Can. J. Chem</a:t>
            </a:r>
            <a:r>
              <a:rPr lang="en-US" sz="1000" dirty="0">
                <a:solidFill>
                  <a:schemeClr val="tx1">
                    <a:lumMod val="75000"/>
                    <a:lumOff val="25000"/>
                  </a:schemeClr>
                </a:solidFill>
              </a:rPr>
              <a:t>. </a:t>
            </a:r>
            <a:r>
              <a:rPr lang="en-US" sz="1000" b="1" dirty="0">
                <a:solidFill>
                  <a:schemeClr val="tx1">
                    <a:lumMod val="75000"/>
                    <a:lumOff val="25000"/>
                  </a:schemeClr>
                </a:solidFill>
              </a:rPr>
              <a:t>1986</a:t>
            </a:r>
            <a:r>
              <a:rPr lang="en-US" sz="1000" dirty="0">
                <a:solidFill>
                  <a:schemeClr val="tx1">
                    <a:lumMod val="75000"/>
                    <a:lumOff val="25000"/>
                  </a:schemeClr>
                </a:solidFill>
              </a:rPr>
              <a:t>.</a:t>
            </a:r>
          </a:p>
          <a:p>
            <a:r>
              <a:rPr lang="en-US" sz="1000" dirty="0">
                <a:solidFill>
                  <a:schemeClr val="tx1">
                    <a:lumMod val="75000"/>
                    <a:lumOff val="25000"/>
                  </a:schemeClr>
                </a:solidFill>
              </a:rPr>
              <a:t>Ayer &amp; </a:t>
            </a:r>
            <a:r>
              <a:rPr lang="en-US" sz="1000" dirty="0" err="1">
                <a:solidFill>
                  <a:schemeClr val="tx1">
                    <a:lumMod val="75000"/>
                    <a:lumOff val="25000"/>
                  </a:schemeClr>
                </a:solidFill>
              </a:rPr>
              <a:t>Kasitu</a:t>
            </a:r>
            <a:r>
              <a:rPr lang="en-US" sz="1000" dirty="0">
                <a:solidFill>
                  <a:schemeClr val="tx1">
                    <a:lumMod val="75000"/>
                    <a:lumOff val="25000"/>
                  </a:schemeClr>
                </a:solidFill>
              </a:rPr>
              <a:t>. </a:t>
            </a:r>
            <a:r>
              <a:rPr lang="en-US" sz="1000" i="1" dirty="0">
                <a:solidFill>
                  <a:schemeClr val="tx1">
                    <a:lumMod val="75000"/>
                    <a:lumOff val="25000"/>
                  </a:schemeClr>
                </a:solidFill>
              </a:rPr>
              <a:t>Can. J. Chem</a:t>
            </a:r>
            <a:r>
              <a:rPr lang="en-US" sz="1000" dirty="0">
                <a:solidFill>
                  <a:schemeClr val="tx1">
                    <a:lumMod val="75000"/>
                    <a:lumOff val="25000"/>
                  </a:schemeClr>
                </a:solidFill>
              </a:rPr>
              <a:t>. </a:t>
            </a:r>
            <a:r>
              <a:rPr lang="en-US" sz="1000" b="1" dirty="0">
                <a:solidFill>
                  <a:schemeClr val="tx1">
                    <a:lumMod val="75000"/>
                    <a:lumOff val="25000"/>
                  </a:schemeClr>
                </a:solidFill>
              </a:rPr>
              <a:t>1989</a:t>
            </a:r>
            <a:r>
              <a:rPr lang="en-US" sz="1000" dirty="0">
                <a:solidFill>
                  <a:schemeClr val="tx1">
                    <a:lumMod val="75000"/>
                    <a:lumOff val="25000"/>
                  </a:schemeClr>
                </a:solidFill>
              </a:rPr>
              <a:t>.</a:t>
            </a:r>
          </a:p>
          <a:p>
            <a:r>
              <a:rPr lang="en-US" sz="1000" dirty="0">
                <a:solidFill>
                  <a:schemeClr val="tx1">
                    <a:lumMod val="75000"/>
                    <a:lumOff val="25000"/>
                  </a:schemeClr>
                </a:solidFill>
              </a:rPr>
              <a:t>Liu &amp; Huang. </a:t>
            </a:r>
            <a:r>
              <a:rPr lang="en-US" sz="1000" i="1" dirty="0">
                <a:solidFill>
                  <a:schemeClr val="tx1">
                    <a:lumMod val="75000"/>
                    <a:lumOff val="25000"/>
                  </a:schemeClr>
                </a:solidFill>
              </a:rPr>
              <a:t>Phytochemistry. </a:t>
            </a:r>
            <a:r>
              <a:rPr lang="en-US" sz="1000" b="1" dirty="0">
                <a:solidFill>
                  <a:schemeClr val="tx1">
                    <a:lumMod val="75000"/>
                    <a:lumOff val="25000"/>
                  </a:schemeClr>
                </a:solidFill>
              </a:rPr>
              <a:t>1994</a:t>
            </a:r>
            <a:r>
              <a:rPr lang="en-US" sz="1000" dirty="0">
                <a:solidFill>
                  <a:schemeClr val="tx1">
                    <a:lumMod val="75000"/>
                    <a:lumOff val="25000"/>
                  </a:schemeClr>
                </a:solidFill>
              </a:rPr>
              <a:t>.</a:t>
            </a:r>
          </a:p>
          <a:p>
            <a:r>
              <a:rPr lang="en-US" sz="1000" dirty="0" err="1">
                <a:solidFill>
                  <a:schemeClr val="tx1">
                    <a:lumMod val="75000"/>
                    <a:lumOff val="25000"/>
                  </a:schemeClr>
                </a:solidFill>
              </a:rPr>
              <a:t>Yeap</a:t>
            </a:r>
            <a:r>
              <a:rPr lang="en-US" sz="1000" dirty="0">
                <a:solidFill>
                  <a:schemeClr val="tx1">
                    <a:lumMod val="75000"/>
                    <a:lumOff val="25000"/>
                  </a:schemeClr>
                </a:solidFill>
              </a:rPr>
              <a:t> et al. </a:t>
            </a:r>
            <a:r>
              <a:rPr lang="en-US" sz="1000" i="1" dirty="0">
                <a:solidFill>
                  <a:schemeClr val="tx1">
                    <a:lumMod val="75000"/>
                    <a:lumOff val="25000"/>
                  </a:schemeClr>
                </a:solidFill>
              </a:rPr>
              <a:t>J. Nat. Prod. </a:t>
            </a:r>
            <a:r>
              <a:rPr lang="en-US" sz="1000" b="1" dirty="0">
                <a:solidFill>
                  <a:schemeClr val="tx1">
                    <a:lumMod val="75000"/>
                    <a:lumOff val="25000"/>
                  </a:schemeClr>
                </a:solidFill>
              </a:rPr>
              <a:t>2019.</a:t>
            </a:r>
          </a:p>
          <a:p>
            <a:r>
              <a:rPr lang="en-US" sz="1000" dirty="0">
                <a:solidFill>
                  <a:schemeClr val="tx1">
                    <a:lumMod val="75000"/>
                    <a:lumOff val="25000"/>
                  </a:schemeClr>
                </a:solidFill>
              </a:rPr>
              <a:t>Jiang et al. </a:t>
            </a:r>
            <a:r>
              <a:rPr lang="en-US" sz="1000" i="1" dirty="0">
                <a:solidFill>
                  <a:schemeClr val="tx1">
                    <a:lumMod val="75000"/>
                    <a:lumOff val="25000"/>
                  </a:schemeClr>
                </a:solidFill>
              </a:rPr>
              <a:t>Tetrahedron.</a:t>
            </a:r>
            <a:r>
              <a:rPr lang="en-US" sz="1000" dirty="0">
                <a:solidFill>
                  <a:schemeClr val="tx1">
                    <a:lumMod val="75000"/>
                    <a:lumOff val="25000"/>
                  </a:schemeClr>
                </a:solidFill>
              </a:rPr>
              <a:t> </a:t>
            </a:r>
            <a:r>
              <a:rPr lang="en-US" sz="1000" b="1" dirty="0">
                <a:solidFill>
                  <a:schemeClr val="tx1">
                    <a:lumMod val="75000"/>
                    <a:lumOff val="25000"/>
                  </a:schemeClr>
                </a:solidFill>
              </a:rPr>
              <a:t>2022</a:t>
            </a:r>
            <a:r>
              <a:rPr lang="en-US" sz="1000" dirty="0">
                <a:solidFill>
                  <a:schemeClr val="tx1">
                    <a:lumMod val="75000"/>
                    <a:lumOff val="25000"/>
                  </a:schemeClr>
                </a:solidFill>
              </a:rPr>
              <a:t>.</a:t>
            </a:r>
          </a:p>
        </p:txBody>
      </p:sp>
      <p:pic>
        <p:nvPicPr>
          <p:cNvPr id="5" name="Picture 4"/>
          <p:cNvPicPr>
            <a:picLocks noChangeAspect="1"/>
          </p:cNvPicPr>
          <p:nvPr/>
        </p:nvPicPr>
        <p:blipFill>
          <a:blip r:embed="rId5"/>
          <a:stretch>
            <a:fillRect/>
          </a:stretch>
        </p:blipFill>
        <p:spPr>
          <a:xfrm>
            <a:off x="10424236" y="156427"/>
            <a:ext cx="1417826" cy="1782410"/>
          </a:xfrm>
          <a:prstGeom prst="rect">
            <a:avLst/>
          </a:prstGeom>
          <a:ln>
            <a:solidFill>
              <a:schemeClr val="tx1"/>
            </a:solidFill>
          </a:ln>
        </p:spPr>
      </p:pic>
      <p:sp>
        <p:nvSpPr>
          <p:cNvPr id="20" name="TextBox 19"/>
          <p:cNvSpPr txBox="1"/>
          <p:nvPr/>
        </p:nvSpPr>
        <p:spPr>
          <a:xfrm>
            <a:off x="10234505" y="1980977"/>
            <a:ext cx="1797287" cy="523220"/>
          </a:xfrm>
          <a:prstGeom prst="rect">
            <a:avLst/>
          </a:prstGeom>
          <a:noFill/>
        </p:spPr>
        <p:txBody>
          <a:bodyPr wrap="none" rtlCol="0">
            <a:spAutoFit/>
          </a:bodyPr>
          <a:lstStyle/>
          <a:p>
            <a:pPr algn="ctr"/>
            <a:r>
              <a:rPr lang="en-US" sz="1400" dirty="0"/>
              <a:t>Dr. Yun Yee Low</a:t>
            </a:r>
          </a:p>
          <a:p>
            <a:pPr algn="ctr"/>
            <a:r>
              <a:rPr lang="en-US" sz="1400" dirty="0"/>
              <a:t>University of Malaya</a:t>
            </a:r>
          </a:p>
        </p:txBody>
      </p:sp>
      <p:pic>
        <p:nvPicPr>
          <p:cNvPr id="21" name="Picture 20"/>
          <p:cNvPicPr>
            <a:picLocks noChangeAspect="1"/>
          </p:cNvPicPr>
          <p:nvPr/>
        </p:nvPicPr>
        <p:blipFill>
          <a:blip r:embed="rId6"/>
          <a:stretch>
            <a:fillRect/>
          </a:stretch>
        </p:blipFill>
        <p:spPr>
          <a:xfrm>
            <a:off x="321182" y="3283421"/>
            <a:ext cx="11629351" cy="1698400"/>
          </a:xfrm>
          <a:prstGeom prst="rect">
            <a:avLst/>
          </a:prstGeom>
        </p:spPr>
      </p:pic>
      <p:sp>
        <p:nvSpPr>
          <p:cNvPr id="22" name="Rectangle 21"/>
          <p:cNvSpPr/>
          <p:nvPr/>
        </p:nvSpPr>
        <p:spPr>
          <a:xfrm>
            <a:off x="1649896" y="3743143"/>
            <a:ext cx="1113183" cy="5066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421977" y="3774556"/>
            <a:ext cx="867846" cy="303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697301" y="3774555"/>
            <a:ext cx="867846" cy="303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9313395" y="3821384"/>
            <a:ext cx="867846" cy="303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868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animBg="1"/>
      <p:bldP spid="17" grpId="0"/>
      <p:bldP spid="18" grpId="0" animBg="1"/>
      <p:bldP spid="20" grpId="0"/>
      <p:bldP spid="22" grpId="0" animBg="1"/>
      <p:bldP spid="23" grpId="0" animBg="1"/>
      <p:bldP spid="24"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783" y="1955961"/>
            <a:ext cx="11832336" cy="3167836"/>
          </a:xfrm>
          <a:prstGeom prst="rect">
            <a:avLst/>
          </a:prstGeom>
        </p:spPr>
      </p:pic>
      <p:sp>
        <p:nvSpPr>
          <p:cNvPr id="2" name="Title 1"/>
          <p:cNvSpPr>
            <a:spLocks noGrp="1"/>
          </p:cNvSpPr>
          <p:nvPr>
            <p:ph type="title"/>
          </p:nvPr>
        </p:nvSpPr>
        <p:spPr/>
        <p:txBody>
          <a:bodyPr/>
          <a:lstStyle/>
          <a:p>
            <a:r>
              <a:rPr lang="en-US" dirty="0"/>
              <a:t>Identification of downstream transformations</a:t>
            </a:r>
          </a:p>
        </p:txBody>
      </p:sp>
      <p:sp>
        <p:nvSpPr>
          <p:cNvPr id="23" name="Rectangle 22"/>
          <p:cNvSpPr/>
          <p:nvPr/>
        </p:nvSpPr>
        <p:spPr>
          <a:xfrm>
            <a:off x="1250967" y="3371727"/>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p:cNvGrpSpPr/>
          <p:nvPr/>
        </p:nvGrpSpPr>
        <p:grpSpPr>
          <a:xfrm>
            <a:off x="2435087" y="1955961"/>
            <a:ext cx="1570383" cy="850187"/>
            <a:chOff x="2435087" y="1955961"/>
            <a:chExt cx="1570383" cy="850187"/>
          </a:xfrm>
        </p:grpSpPr>
        <p:sp>
          <p:nvSpPr>
            <p:cNvPr id="13" name="Rectangle 12"/>
            <p:cNvSpPr/>
            <p:nvPr/>
          </p:nvSpPr>
          <p:spPr>
            <a:xfrm>
              <a:off x="2435087" y="2097157"/>
              <a:ext cx="586409" cy="3975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051314" y="1955961"/>
              <a:ext cx="954156" cy="850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4035288" y="1955961"/>
            <a:ext cx="1540564" cy="850187"/>
            <a:chOff x="4035288" y="1955961"/>
            <a:chExt cx="1540564" cy="850187"/>
          </a:xfrm>
        </p:grpSpPr>
        <p:sp>
          <p:nvSpPr>
            <p:cNvPr id="27" name="Rectangle 26"/>
            <p:cNvSpPr/>
            <p:nvPr/>
          </p:nvSpPr>
          <p:spPr>
            <a:xfrm>
              <a:off x="4035288" y="2097156"/>
              <a:ext cx="506895" cy="3975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4621528" y="1955961"/>
              <a:ext cx="954324" cy="850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5575852" y="1955961"/>
            <a:ext cx="1630018" cy="1065535"/>
            <a:chOff x="5575852" y="1955961"/>
            <a:chExt cx="1630018" cy="1065535"/>
          </a:xfrm>
        </p:grpSpPr>
        <p:sp>
          <p:nvSpPr>
            <p:cNvPr id="29" name="Rectangle 28"/>
            <p:cNvSpPr/>
            <p:nvPr/>
          </p:nvSpPr>
          <p:spPr>
            <a:xfrm>
              <a:off x="5575852" y="2097155"/>
              <a:ext cx="526774" cy="708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102626" y="1955961"/>
              <a:ext cx="1103244" cy="106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7124227" y="1878206"/>
            <a:ext cx="1589336" cy="1143289"/>
            <a:chOff x="7125293" y="1878206"/>
            <a:chExt cx="1499874" cy="1143289"/>
          </a:xfrm>
        </p:grpSpPr>
        <p:sp>
          <p:nvSpPr>
            <p:cNvPr id="31" name="Rectangle 30"/>
            <p:cNvSpPr/>
            <p:nvPr/>
          </p:nvSpPr>
          <p:spPr>
            <a:xfrm>
              <a:off x="7125293" y="2097155"/>
              <a:ext cx="547715" cy="397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661072" y="1878206"/>
              <a:ext cx="964095" cy="11432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8713562" y="1921918"/>
            <a:ext cx="1618893" cy="1065534"/>
            <a:chOff x="8747217" y="1955961"/>
            <a:chExt cx="1618893" cy="1065534"/>
          </a:xfrm>
        </p:grpSpPr>
        <p:sp>
          <p:nvSpPr>
            <p:cNvPr id="33" name="Rectangle 32"/>
            <p:cNvSpPr/>
            <p:nvPr/>
          </p:nvSpPr>
          <p:spPr>
            <a:xfrm>
              <a:off x="8747217" y="2097154"/>
              <a:ext cx="517891" cy="7089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9228831" y="1955961"/>
              <a:ext cx="1137279" cy="10655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10336121" y="1955961"/>
            <a:ext cx="1561017" cy="1065534"/>
            <a:chOff x="10336121" y="1955961"/>
            <a:chExt cx="1561017" cy="1065534"/>
          </a:xfrm>
        </p:grpSpPr>
        <p:sp>
          <p:nvSpPr>
            <p:cNvPr id="35" name="Rectangle 34"/>
            <p:cNvSpPr/>
            <p:nvPr/>
          </p:nvSpPr>
          <p:spPr>
            <a:xfrm>
              <a:off x="10784655" y="1955961"/>
              <a:ext cx="1112483" cy="10655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10336121" y="1998332"/>
              <a:ext cx="493552" cy="4963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 name="Rectangle 39"/>
          <p:cNvSpPr/>
          <p:nvPr/>
        </p:nvSpPr>
        <p:spPr>
          <a:xfrm>
            <a:off x="157480" y="3342639"/>
            <a:ext cx="1016000" cy="1898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157480" y="3539240"/>
            <a:ext cx="1016000" cy="182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157480" y="3722119"/>
            <a:ext cx="1016000" cy="155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57480" y="3891044"/>
            <a:ext cx="1016000" cy="178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57480" y="4069079"/>
            <a:ext cx="1016000" cy="156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157480" y="4239202"/>
            <a:ext cx="1016000" cy="1567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157480" y="4402681"/>
            <a:ext cx="167640" cy="5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325120" y="4409386"/>
            <a:ext cx="167640" cy="5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497840" y="4422796"/>
            <a:ext cx="167640" cy="5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70560" y="4420459"/>
            <a:ext cx="167640" cy="5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848360" y="4402681"/>
            <a:ext cx="167640" cy="5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1005840" y="4420036"/>
            <a:ext cx="167640" cy="5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1250967" y="3547330"/>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250967" y="3719084"/>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1250967" y="3893952"/>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1250967" y="4058290"/>
            <a:ext cx="1407068" cy="1809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1250967" y="4237426"/>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2779449" y="3547330"/>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2807995" y="3719084"/>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2807995" y="3893952"/>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2807995" y="4064689"/>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807995" y="4244131"/>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4357710" y="3719084"/>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4328039" y="3880241"/>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4343300" y="4073079"/>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4357710" y="4244131"/>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5885067" y="3885697"/>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5900328" y="4064689"/>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5919068" y="4248808"/>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7463607" y="4073079"/>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7480426" y="4239202"/>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9030141" y="4248808"/>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0579856" y="4248472"/>
            <a:ext cx="1407068" cy="15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2731647" y="3021495"/>
            <a:ext cx="1524123" cy="19080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4294122" y="3004141"/>
            <a:ext cx="1534882" cy="18486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5851044" y="3027031"/>
            <a:ext cx="1519794" cy="1825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7391514" y="2946484"/>
            <a:ext cx="1557847" cy="19080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8956689" y="2910298"/>
            <a:ext cx="1539047" cy="19080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10510661" y="2944777"/>
            <a:ext cx="1524123" cy="19080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181071" y="6292099"/>
            <a:ext cx="2877229" cy="461665"/>
          </a:xfrm>
          <a:prstGeom prst="rect">
            <a:avLst/>
          </a:prstGeom>
        </p:spPr>
        <p:txBody>
          <a:bodyPr wrap="square">
            <a:spAutoFit/>
          </a:bodyPr>
          <a:lstStyle/>
          <a:p>
            <a:r>
              <a:rPr lang="en-US" sz="1200" dirty="0">
                <a:solidFill>
                  <a:schemeClr val="tx1">
                    <a:lumMod val="75000"/>
                    <a:lumOff val="25000"/>
                  </a:schemeClr>
                </a:solidFill>
              </a:rPr>
              <a:t>Nett, </a:t>
            </a:r>
            <a:r>
              <a:rPr lang="en-US" sz="1200" dirty="0" err="1">
                <a:solidFill>
                  <a:schemeClr val="tx1">
                    <a:lumMod val="75000"/>
                    <a:lumOff val="25000"/>
                  </a:schemeClr>
                </a:solidFill>
              </a:rPr>
              <a:t>Dho</a:t>
            </a:r>
            <a:r>
              <a:rPr lang="en-US" sz="1200" dirty="0">
                <a:solidFill>
                  <a:schemeClr val="tx1">
                    <a:lumMod val="75000"/>
                    <a:lumOff val="25000"/>
                  </a:schemeClr>
                </a:solidFill>
              </a:rPr>
              <a:t>, Low, &amp; Sattely. </a:t>
            </a:r>
            <a:r>
              <a:rPr lang="en-US" sz="1200" i="1" dirty="0">
                <a:solidFill>
                  <a:schemeClr val="tx1">
                    <a:lumMod val="75000"/>
                    <a:lumOff val="25000"/>
                  </a:schemeClr>
                </a:solidFill>
              </a:rPr>
              <a:t>PNAS. </a:t>
            </a:r>
            <a:r>
              <a:rPr lang="en-US" sz="1200" b="1" dirty="0">
                <a:solidFill>
                  <a:schemeClr val="tx1">
                    <a:lumMod val="75000"/>
                    <a:lumOff val="25000"/>
                  </a:schemeClr>
                </a:solidFill>
              </a:rPr>
              <a:t>2021</a:t>
            </a:r>
            <a:r>
              <a:rPr lang="en-US" sz="1200" dirty="0">
                <a:solidFill>
                  <a:schemeClr val="tx1">
                    <a:lumMod val="75000"/>
                    <a:lumOff val="25000"/>
                  </a:schemeClr>
                </a:solidFill>
              </a:rPr>
              <a:t>.</a:t>
            </a:r>
          </a:p>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endParaRPr lang="en-US" sz="1200" dirty="0">
              <a:solidFill>
                <a:schemeClr val="tx1">
                  <a:lumMod val="75000"/>
                  <a:lumOff val="25000"/>
                </a:schemeClr>
              </a:solidFill>
            </a:endParaRPr>
          </a:p>
        </p:txBody>
      </p:sp>
    </p:spTree>
    <p:extLst>
      <p:ext uri="{BB962C8B-B14F-4D97-AF65-F5344CB8AC3E}">
        <p14:creationId xmlns:p14="http://schemas.microsoft.com/office/powerpoint/2010/main" val="322976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7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6"/>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53"/>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7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6"/>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59"/>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63"/>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7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5"/>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49"/>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55"/>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0"/>
                                          </p:stCondLst>
                                        </p:cTn>
                                        <p:tgtEl>
                                          <p:spTgt spid="60"/>
                                        </p:tgtEl>
                                        <p:attrNameLst>
                                          <p:attrName>style.visibility</p:attrName>
                                        </p:attrNameLst>
                                      </p:cBhvr>
                                      <p:to>
                                        <p:strVal val="hidden"/>
                                      </p:to>
                                    </p:set>
                                  </p:childTnLst>
                                </p:cTn>
                              </p:par>
                              <p:par>
                                <p:cTn id="57" presetID="1" presetClass="exit" presetSubtype="0" fill="hold" grpId="0" nodeType="withEffect">
                                  <p:stCondLst>
                                    <p:cond delay="0"/>
                                  </p:stCondLst>
                                  <p:childTnLst>
                                    <p:set>
                                      <p:cBhvr>
                                        <p:cTn id="58" dur="1" fill="hold">
                                          <p:stCondLst>
                                            <p:cond delay="0"/>
                                          </p:stCondLst>
                                        </p:cTn>
                                        <p:tgtEl>
                                          <p:spTgt spid="64"/>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67"/>
                                        </p:tgtEl>
                                        <p:attrNameLst>
                                          <p:attrName>style.visibility</p:attrName>
                                        </p:attrNameLst>
                                      </p:cBhvr>
                                      <p:to>
                                        <p:strVal val="hidden"/>
                                      </p:to>
                                    </p:set>
                                  </p:childTnLst>
                                </p:cTn>
                              </p:par>
                              <p:par>
                                <p:cTn id="61" presetID="1" presetClass="exit" presetSubtype="0" fill="hold" grpId="0" nodeType="withEffect">
                                  <p:stCondLst>
                                    <p:cond delay="0"/>
                                  </p:stCondLst>
                                  <p:childTnLst>
                                    <p:set>
                                      <p:cBhvr>
                                        <p:cTn id="62" dur="1" fill="hold">
                                          <p:stCondLst>
                                            <p:cond delay="0"/>
                                          </p:stCondLst>
                                        </p:cTn>
                                        <p:tgtEl>
                                          <p:spTgt spid="7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14"/>
                                        </p:tgtEl>
                                        <p:attrNameLst>
                                          <p:attrName>style.visibility</p:attrName>
                                        </p:attrNameLst>
                                      </p:cBhvr>
                                      <p:to>
                                        <p:strVal val="hidden"/>
                                      </p:to>
                                    </p:set>
                                  </p:childTnLst>
                                </p:cTn>
                              </p:par>
                              <p:par>
                                <p:cTn id="67" presetID="1" presetClass="exit" presetSubtype="0" fill="hold" grpId="0" nodeType="withEffect">
                                  <p:stCondLst>
                                    <p:cond delay="0"/>
                                  </p:stCondLst>
                                  <p:childTnLst>
                                    <p:set>
                                      <p:cBhvr>
                                        <p:cTn id="68" dur="1" fill="hold">
                                          <p:stCondLst>
                                            <p:cond delay="0"/>
                                          </p:stCondLst>
                                        </p:cTn>
                                        <p:tgtEl>
                                          <p:spTgt spid="44"/>
                                        </p:tgtEl>
                                        <p:attrNameLst>
                                          <p:attrName>style.visibility</p:attrName>
                                        </p:attrNameLst>
                                      </p:cBhvr>
                                      <p:to>
                                        <p:strVal val="hidden"/>
                                      </p:to>
                                    </p:set>
                                  </p:childTnLst>
                                </p:cTn>
                              </p:par>
                              <p:par>
                                <p:cTn id="69" presetID="1" presetClass="exit" presetSubtype="0" fill="hold" grpId="0" nodeType="withEffect">
                                  <p:stCondLst>
                                    <p:cond delay="0"/>
                                  </p:stCondLst>
                                  <p:childTnLst>
                                    <p:set>
                                      <p:cBhvr>
                                        <p:cTn id="70" dur="1" fill="hold">
                                          <p:stCondLst>
                                            <p:cond delay="0"/>
                                          </p:stCondLst>
                                        </p:cTn>
                                        <p:tgtEl>
                                          <p:spTgt spid="50"/>
                                        </p:tgtEl>
                                        <p:attrNameLst>
                                          <p:attrName>style.visibility</p:attrName>
                                        </p:attrNameLst>
                                      </p:cBhvr>
                                      <p:to>
                                        <p:strVal val="hidden"/>
                                      </p:to>
                                    </p:set>
                                  </p:childTnLst>
                                </p:cTn>
                              </p:par>
                              <p:par>
                                <p:cTn id="71" presetID="1" presetClass="exit" presetSubtype="0" fill="hold" grpId="0" nodeType="withEffect">
                                  <p:stCondLst>
                                    <p:cond delay="0"/>
                                  </p:stCondLst>
                                  <p:childTnLst>
                                    <p:set>
                                      <p:cBhvr>
                                        <p:cTn id="72" dur="1" fill="hold">
                                          <p:stCondLst>
                                            <p:cond delay="0"/>
                                          </p:stCondLst>
                                        </p:cTn>
                                        <p:tgtEl>
                                          <p:spTgt spid="56"/>
                                        </p:tgtEl>
                                        <p:attrNameLst>
                                          <p:attrName>style.visibility</p:attrName>
                                        </p:attrNameLst>
                                      </p:cBhvr>
                                      <p:to>
                                        <p:strVal val="hidden"/>
                                      </p:to>
                                    </p:set>
                                  </p:childTnLst>
                                </p:cTn>
                              </p:par>
                              <p:par>
                                <p:cTn id="73" presetID="1" presetClass="exit" presetSubtype="0" fill="hold" grpId="0" nodeType="withEffect">
                                  <p:stCondLst>
                                    <p:cond delay="0"/>
                                  </p:stCondLst>
                                  <p:childTnLst>
                                    <p:set>
                                      <p:cBhvr>
                                        <p:cTn id="74" dur="1" fill="hold">
                                          <p:stCondLst>
                                            <p:cond delay="0"/>
                                          </p:stCondLst>
                                        </p:cTn>
                                        <p:tgtEl>
                                          <p:spTgt spid="61"/>
                                        </p:tgtEl>
                                        <p:attrNameLst>
                                          <p:attrName>style.visibility</p:attrName>
                                        </p:attrNameLst>
                                      </p:cBhvr>
                                      <p:to>
                                        <p:strVal val="hidden"/>
                                      </p:to>
                                    </p:set>
                                  </p:childTnLst>
                                </p:cTn>
                              </p:par>
                              <p:par>
                                <p:cTn id="75" presetID="1" presetClass="exit" presetSubtype="0" fill="hold" grpId="0" nodeType="withEffect">
                                  <p:stCondLst>
                                    <p:cond delay="0"/>
                                  </p:stCondLst>
                                  <p:childTnLst>
                                    <p:set>
                                      <p:cBhvr>
                                        <p:cTn id="76" dur="1" fill="hold">
                                          <p:stCondLst>
                                            <p:cond delay="0"/>
                                          </p:stCondLst>
                                        </p:cTn>
                                        <p:tgtEl>
                                          <p:spTgt spid="65"/>
                                        </p:tgtEl>
                                        <p:attrNameLst>
                                          <p:attrName>style.visibility</p:attrName>
                                        </p:attrNameLst>
                                      </p:cBhvr>
                                      <p:to>
                                        <p:strVal val="hidden"/>
                                      </p:to>
                                    </p:set>
                                  </p:childTnLst>
                                </p:cTn>
                              </p:par>
                              <p:par>
                                <p:cTn id="77" presetID="1" presetClass="exit" presetSubtype="0" fill="hold" grpId="0" nodeType="withEffect">
                                  <p:stCondLst>
                                    <p:cond delay="0"/>
                                  </p:stCondLst>
                                  <p:childTnLst>
                                    <p:set>
                                      <p:cBhvr>
                                        <p:cTn id="78" dur="1" fill="hold">
                                          <p:stCondLst>
                                            <p:cond delay="0"/>
                                          </p:stCondLst>
                                        </p:cTn>
                                        <p:tgtEl>
                                          <p:spTgt spid="68"/>
                                        </p:tgtEl>
                                        <p:attrNameLst>
                                          <p:attrName>style.visibility</p:attrName>
                                        </p:attrNameLst>
                                      </p:cBhvr>
                                      <p:to>
                                        <p:strVal val="hidden"/>
                                      </p:to>
                                    </p:set>
                                  </p:childTnLst>
                                </p:cTn>
                              </p:par>
                              <p:par>
                                <p:cTn id="79" presetID="1" presetClass="exit" presetSubtype="0" fill="hold" grpId="0" nodeType="withEffect">
                                  <p:stCondLst>
                                    <p:cond delay="0"/>
                                  </p:stCondLst>
                                  <p:childTnLst>
                                    <p:set>
                                      <p:cBhvr>
                                        <p:cTn id="80" dur="1" fill="hold">
                                          <p:stCondLst>
                                            <p:cond delay="0"/>
                                          </p:stCondLst>
                                        </p:cTn>
                                        <p:tgtEl>
                                          <p:spTgt spid="70"/>
                                        </p:tgtEl>
                                        <p:attrNameLst>
                                          <p:attrName>style.visibility</p:attrName>
                                        </p:attrNameLst>
                                      </p:cBhvr>
                                      <p:to>
                                        <p:strVal val="hidden"/>
                                      </p:to>
                                    </p:set>
                                  </p:childTnLst>
                                </p:cTn>
                              </p:par>
                              <p:par>
                                <p:cTn id="81" presetID="1" presetClass="exit"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39"/>
                                        </p:tgtEl>
                                        <p:attrNameLst>
                                          <p:attrName>style.visibility</p:attrName>
                                        </p:attrNameLst>
                                      </p:cBhvr>
                                      <p:to>
                                        <p:strVal val="hidden"/>
                                      </p:to>
                                    </p:set>
                                  </p:childTnLst>
                                </p:cTn>
                              </p:par>
                              <p:par>
                                <p:cTn id="87" presetID="1" presetClass="exit" presetSubtype="0" fill="hold" grpId="0" nodeType="withEffect">
                                  <p:stCondLst>
                                    <p:cond delay="0"/>
                                  </p:stCondLst>
                                  <p:childTnLst>
                                    <p:set>
                                      <p:cBhvr>
                                        <p:cTn id="88" dur="1" fill="hold">
                                          <p:stCondLst>
                                            <p:cond delay="0"/>
                                          </p:stCondLst>
                                        </p:cTn>
                                        <p:tgtEl>
                                          <p:spTgt spid="45"/>
                                        </p:tgtEl>
                                        <p:attrNameLst>
                                          <p:attrName>style.visibility</p:attrName>
                                        </p:attrNameLst>
                                      </p:cBhvr>
                                      <p:to>
                                        <p:strVal val="hidden"/>
                                      </p:to>
                                    </p:set>
                                  </p:childTnLst>
                                </p:cTn>
                              </p:par>
                              <p:par>
                                <p:cTn id="89" presetID="1" presetClass="exit" presetSubtype="0" fill="hold" grpId="0" nodeType="withEffect">
                                  <p:stCondLst>
                                    <p:cond delay="0"/>
                                  </p:stCondLst>
                                  <p:childTnLst>
                                    <p:set>
                                      <p:cBhvr>
                                        <p:cTn id="90" dur="1" fill="hold">
                                          <p:stCondLst>
                                            <p:cond delay="0"/>
                                          </p:stCondLst>
                                        </p:cTn>
                                        <p:tgtEl>
                                          <p:spTgt spid="51"/>
                                        </p:tgtEl>
                                        <p:attrNameLst>
                                          <p:attrName>style.visibility</p:attrName>
                                        </p:attrNameLst>
                                      </p:cBhvr>
                                      <p:to>
                                        <p:strVal val="hidden"/>
                                      </p:to>
                                    </p:set>
                                  </p:childTnLst>
                                </p:cTn>
                              </p:par>
                              <p:par>
                                <p:cTn id="91" presetID="1" presetClass="exit" presetSubtype="0" fill="hold" grpId="0" nodeType="withEffect">
                                  <p:stCondLst>
                                    <p:cond delay="0"/>
                                  </p:stCondLst>
                                  <p:childTnLst>
                                    <p:set>
                                      <p:cBhvr>
                                        <p:cTn id="92" dur="1" fill="hold">
                                          <p:stCondLst>
                                            <p:cond delay="0"/>
                                          </p:stCondLst>
                                        </p:cTn>
                                        <p:tgtEl>
                                          <p:spTgt spid="57"/>
                                        </p:tgtEl>
                                        <p:attrNameLst>
                                          <p:attrName>style.visibility</p:attrName>
                                        </p:attrNameLst>
                                      </p:cBhvr>
                                      <p:to>
                                        <p:strVal val="hidden"/>
                                      </p:to>
                                    </p:set>
                                  </p:childTnLst>
                                </p:cTn>
                              </p:par>
                              <p:par>
                                <p:cTn id="93" presetID="1" presetClass="exit" presetSubtype="0" fill="hold" grpId="0" nodeType="withEffect">
                                  <p:stCondLst>
                                    <p:cond delay="0"/>
                                  </p:stCondLst>
                                  <p:childTnLst>
                                    <p:set>
                                      <p:cBhvr>
                                        <p:cTn id="94" dur="1" fill="hold">
                                          <p:stCondLst>
                                            <p:cond delay="0"/>
                                          </p:stCondLst>
                                        </p:cTn>
                                        <p:tgtEl>
                                          <p:spTgt spid="62"/>
                                        </p:tgtEl>
                                        <p:attrNameLst>
                                          <p:attrName>style.visibility</p:attrName>
                                        </p:attrNameLst>
                                      </p:cBhvr>
                                      <p:to>
                                        <p:strVal val="hidden"/>
                                      </p:to>
                                    </p:set>
                                  </p:childTnLst>
                                </p:cTn>
                              </p:par>
                              <p:par>
                                <p:cTn id="95" presetID="1" presetClass="exit" presetSubtype="0" fill="hold" grpId="0" nodeType="withEffect">
                                  <p:stCondLst>
                                    <p:cond delay="0"/>
                                  </p:stCondLst>
                                  <p:childTnLst>
                                    <p:set>
                                      <p:cBhvr>
                                        <p:cTn id="96" dur="1" fill="hold">
                                          <p:stCondLst>
                                            <p:cond delay="0"/>
                                          </p:stCondLst>
                                        </p:cTn>
                                        <p:tgtEl>
                                          <p:spTgt spid="66"/>
                                        </p:tgtEl>
                                        <p:attrNameLst>
                                          <p:attrName>style.visibility</p:attrName>
                                        </p:attrNameLst>
                                      </p:cBhvr>
                                      <p:to>
                                        <p:strVal val="hidden"/>
                                      </p:to>
                                    </p:set>
                                  </p:childTnLst>
                                </p:cTn>
                              </p:par>
                              <p:par>
                                <p:cTn id="97" presetID="1" presetClass="exit" presetSubtype="0" fill="hold" grpId="0" nodeType="withEffect">
                                  <p:stCondLst>
                                    <p:cond delay="0"/>
                                  </p:stCondLst>
                                  <p:childTnLst>
                                    <p:set>
                                      <p:cBhvr>
                                        <p:cTn id="98" dur="1" fill="hold">
                                          <p:stCondLst>
                                            <p:cond delay="0"/>
                                          </p:stCondLst>
                                        </p:cTn>
                                        <p:tgtEl>
                                          <p:spTgt spid="69"/>
                                        </p:tgtEl>
                                        <p:attrNameLst>
                                          <p:attrName>style.visibility</p:attrName>
                                        </p:attrNameLst>
                                      </p:cBhvr>
                                      <p:to>
                                        <p:strVal val="hidden"/>
                                      </p:to>
                                    </p:set>
                                  </p:childTnLst>
                                </p:cTn>
                              </p:par>
                              <p:par>
                                <p:cTn id="99" presetID="1" presetClass="exit" presetSubtype="0" fill="hold" grpId="0" nodeType="withEffect">
                                  <p:stCondLst>
                                    <p:cond delay="0"/>
                                  </p:stCondLst>
                                  <p:childTnLst>
                                    <p:set>
                                      <p:cBhvr>
                                        <p:cTn id="100" dur="1" fill="hold">
                                          <p:stCondLst>
                                            <p:cond delay="0"/>
                                          </p:stCondLst>
                                        </p:cTn>
                                        <p:tgtEl>
                                          <p:spTgt spid="71"/>
                                        </p:tgtEl>
                                        <p:attrNameLst>
                                          <p:attrName>style.visibility</p:attrName>
                                        </p:attrNameLst>
                                      </p:cBhvr>
                                      <p:to>
                                        <p:strVal val="hidden"/>
                                      </p:to>
                                    </p:set>
                                  </p:childTnLst>
                                </p:cTn>
                              </p:par>
                              <p:par>
                                <p:cTn id="101" presetID="1" presetClass="exit" presetSubtype="0" fill="hold" grpId="0" nodeType="withEffect">
                                  <p:stCondLst>
                                    <p:cond delay="0"/>
                                  </p:stCondLst>
                                  <p:childTnLst>
                                    <p:set>
                                      <p:cBhvr>
                                        <p:cTn id="102" dur="1" fill="hold">
                                          <p:stCondLst>
                                            <p:cond delay="0"/>
                                          </p:stCondLst>
                                        </p:cTn>
                                        <p:tgtEl>
                                          <p:spTgt spid="72"/>
                                        </p:tgtEl>
                                        <p:attrNameLst>
                                          <p:attrName>style.visibility</p:attrName>
                                        </p:attrNameLst>
                                      </p:cBhvr>
                                      <p:to>
                                        <p:strVal val="hidden"/>
                                      </p:to>
                                    </p:set>
                                  </p:childTnLst>
                                </p:cTn>
                              </p:par>
                              <p:par>
                                <p:cTn id="103" presetID="1" presetClass="exit" presetSubtype="0" fill="hold" grpId="0" nodeType="withEffect">
                                  <p:stCondLst>
                                    <p:cond delay="0"/>
                                  </p:stCondLst>
                                  <p:childTnLst>
                                    <p:set>
                                      <p:cBhvr>
                                        <p:cTn id="104" dur="1" fill="hold">
                                          <p:stCondLst>
                                            <p:cond delay="0"/>
                                          </p:stCondLst>
                                        </p:cTn>
                                        <p:tgtEl>
                                          <p:spTgt spid="73"/>
                                        </p:tgtEl>
                                        <p:attrNameLst>
                                          <p:attrName>style.visibility</p:attrName>
                                        </p:attrNameLst>
                                      </p:cBhvr>
                                      <p:to>
                                        <p:strVal val="hidden"/>
                                      </p:to>
                                    </p:set>
                                  </p:childTnLst>
                                </p:cTn>
                              </p:par>
                              <p:par>
                                <p:cTn id="105" presetID="1" presetClass="exit" presetSubtype="0" fill="hold" grpId="0" nodeType="withEffect">
                                  <p:stCondLst>
                                    <p:cond delay="0"/>
                                  </p:stCondLst>
                                  <p:childTnLst>
                                    <p:set>
                                      <p:cBhvr>
                                        <p:cTn id="106" dur="1" fill="hold">
                                          <p:stCondLst>
                                            <p:cond delay="0"/>
                                          </p:stCondLst>
                                        </p:cTn>
                                        <p:tgtEl>
                                          <p:spTgt spid="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67833" y="1865886"/>
            <a:ext cx="11249246" cy="3014459"/>
            <a:chOff x="467833" y="1865886"/>
            <a:chExt cx="11249246" cy="3014459"/>
          </a:xfrm>
        </p:grpSpPr>
        <p:sp>
          <p:nvSpPr>
            <p:cNvPr id="17" name="Rectangle 16"/>
            <p:cNvSpPr/>
            <p:nvPr/>
          </p:nvSpPr>
          <p:spPr>
            <a:xfrm>
              <a:off x="3402419" y="3726127"/>
              <a:ext cx="8314660" cy="115421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67833" y="1865886"/>
              <a:ext cx="2934586" cy="108996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260311" y="2947891"/>
              <a:ext cx="1142108" cy="193245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3"/>
          <a:stretch>
            <a:fillRect/>
          </a:stretch>
        </p:blipFill>
        <p:spPr>
          <a:xfrm>
            <a:off x="381599" y="174629"/>
            <a:ext cx="11428802" cy="6528673"/>
          </a:xfrm>
          <a:prstGeom prst="rect">
            <a:avLst/>
          </a:prstGeom>
        </p:spPr>
      </p:pic>
      <p:sp>
        <p:nvSpPr>
          <p:cNvPr id="3" name="Title 1"/>
          <p:cNvSpPr txBox="1">
            <a:spLocks/>
          </p:cNvSpPr>
          <p:nvPr/>
        </p:nvSpPr>
        <p:spPr>
          <a:xfrm>
            <a:off x="0" y="174629"/>
            <a:ext cx="7465229" cy="431427"/>
          </a:xfrm>
          <a:prstGeom prst="rect">
            <a:avLst/>
          </a:prstGeom>
        </p:spPr>
        <p:txBody>
          <a:bodyPr/>
          <a:lst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800" b="1" i="1" dirty="0"/>
              <a:t>Lycopodium alkaloid metabolic network</a:t>
            </a:r>
          </a:p>
        </p:txBody>
      </p:sp>
      <p:sp>
        <p:nvSpPr>
          <p:cNvPr id="5" name="Rectangle 4"/>
          <p:cNvSpPr/>
          <p:nvPr/>
        </p:nvSpPr>
        <p:spPr>
          <a:xfrm>
            <a:off x="10490996" y="4880345"/>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280210">
            <a:off x="5402253" y="5447038"/>
            <a:ext cx="2715645" cy="5413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20319790" flipV="1">
            <a:off x="5233962" y="949474"/>
            <a:ext cx="2789151" cy="754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604437" y="1865886"/>
            <a:ext cx="8159303" cy="1133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01749" y="873238"/>
            <a:ext cx="5805376" cy="646331"/>
          </a:xfrm>
          <a:prstGeom prst="rect">
            <a:avLst/>
          </a:prstGeom>
          <a:noFill/>
        </p:spPr>
        <p:txBody>
          <a:bodyPr wrap="square" rtlCol="0">
            <a:spAutoFit/>
          </a:bodyPr>
          <a:lstStyle/>
          <a:p>
            <a:pPr algn="ctr"/>
            <a:r>
              <a:rPr lang="en-US" dirty="0"/>
              <a:t>Biosynthetic modifications towards an optimized </a:t>
            </a:r>
            <a:r>
              <a:rPr lang="en-US" dirty="0">
                <a:solidFill>
                  <a:srgbClr val="0000FF"/>
                </a:solidFill>
              </a:rPr>
              <a:t>acetylcholine esterase inhibitor</a:t>
            </a:r>
            <a:r>
              <a:rPr lang="en-US" dirty="0"/>
              <a:t>?</a:t>
            </a:r>
          </a:p>
        </p:txBody>
      </p:sp>
      <p:sp>
        <p:nvSpPr>
          <p:cNvPr id="20" name="Rectangle 19"/>
          <p:cNvSpPr/>
          <p:nvPr/>
        </p:nvSpPr>
        <p:spPr>
          <a:xfrm>
            <a:off x="8212166" y="4882658"/>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388679" y="4880345"/>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227445" y="4887632"/>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0425475" y="2949867"/>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8254365" y="2932624"/>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388679" y="2945970"/>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354957" y="2946681"/>
            <a:ext cx="1368143"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254365" y="1158807"/>
            <a:ext cx="1368143" cy="534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181071" y="6292099"/>
            <a:ext cx="2877229" cy="461665"/>
          </a:xfrm>
          <a:prstGeom prst="rect">
            <a:avLst/>
          </a:prstGeom>
        </p:spPr>
        <p:txBody>
          <a:bodyPr wrap="square">
            <a:spAutoFit/>
          </a:bodyPr>
          <a:lstStyle/>
          <a:p>
            <a:r>
              <a:rPr lang="en-US" sz="1200" dirty="0">
                <a:solidFill>
                  <a:schemeClr val="tx1">
                    <a:lumMod val="75000"/>
                    <a:lumOff val="25000"/>
                  </a:schemeClr>
                </a:solidFill>
              </a:rPr>
              <a:t>Nett, </a:t>
            </a:r>
            <a:r>
              <a:rPr lang="en-US" sz="1200" dirty="0" err="1">
                <a:solidFill>
                  <a:schemeClr val="tx1">
                    <a:lumMod val="75000"/>
                    <a:lumOff val="25000"/>
                  </a:schemeClr>
                </a:solidFill>
              </a:rPr>
              <a:t>Dho</a:t>
            </a:r>
            <a:r>
              <a:rPr lang="en-US" sz="1200" dirty="0">
                <a:solidFill>
                  <a:schemeClr val="tx1">
                    <a:lumMod val="75000"/>
                    <a:lumOff val="25000"/>
                  </a:schemeClr>
                </a:solidFill>
              </a:rPr>
              <a:t>, Low, &amp; Sattely. </a:t>
            </a:r>
            <a:r>
              <a:rPr lang="en-US" sz="1200" i="1" dirty="0">
                <a:solidFill>
                  <a:schemeClr val="tx1">
                    <a:lumMod val="75000"/>
                    <a:lumOff val="25000"/>
                  </a:schemeClr>
                </a:solidFill>
              </a:rPr>
              <a:t>PNAS. </a:t>
            </a:r>
            <a:r>
              <a:rPr lang="en-US" sz="1200" b="1" dirty="0">
                <a:solidFill>
                  <a:schemeClr val="tx1">
                    <a:lumMod val="75000"/>
                    <a:lumOff val="25000"/>
                  </a:schemeClr>
                </a:solidFill>
              </a:rPr>
              <a:t>2021</a:t>
            </a:r>
            <a:r>
              <a:rPr lang="en-US" sz="1200" dirty="0">
                <a:solidFill>
                  <a:schemeClr val="tx1">
                    <a:lumMod val="75000"/>
                    <a:lumOff val="25000"/>
                  </a:schemeClr>
                </a:solidFill>
              </a:rPr>
              <a:t>.</a:t>
            </a:r>
          </a:p>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r>
              <a:rPr lang="en-US" sz="1200" dirty="0">
                <a:solidFill>
                  <a:schemeClr val="tx1">
                    <a:lumMod val="75000"/>
                    <a:lumOff val="25000"/>
                  </a:schemeClr>
                </a:solidFill>
              </a:rPr>
              <a:t>.</a:t>
            </a:r>
          </a:p>
        </p:txBody>
      </p:sp>
      <p:sp>
        <p:nvSpPr>
          <p:cNvPr id="30" name="TextBox 29"/>
          <p:cNvSpPr txBox="1"/>
          <p:nvPr/>
        </p:nvSpPr>
        <p:spPr>
          <a:xfrm>
            <a:off x="710728" y="5607157"/>
            <a:ext cx="3831316" cy="369332"/>
          </a:xfrm>
          <a:prstGeom prst="rect">
            <a:avLst/>
          </a:prstGeom>
          <a:noFill/>
        </p:spPr>
        <p:txBody>
          <a:bodyPr wrap="square" rtlCol="0">
            <a:spAutoFit/>
          </a:bodyPr>
          <a:lstStyle/>
          <a:p>
            <a:pPr algn="ctr"/>
            <a:r>
              <a:rPr lang="en-US" b="1" dirty="0"/>
              <a:t>Access to 16 unique alkaloids!!!</a:t>
            </a:r>
          </a:p>
        </p:txBody>
      </p:sp>
      <p:sp>
        <p:nvSpPr>
          <p:cNvPr id="4" name="TextBox 3">
            <a:extLst>
              <a:ext uri="{FF2B5EF4-FFF2-40B4-BE49-F238E27FC236}">
                <a16:creationId xmlns:a16="http://schemas.microsoft.com/office/drawing/2014/main" id="{FD352078-D722-BB43-2AD8-B6E5138BE12E}"/>
              </a:ext>
            </a:extLst>
          </p:cNvPr>
          <p:cNvSpPr txBox="1"/>
          <p:nvPr/>
        </p:nvSpPr>
        <p:spPr>
          <a:xfrm>
            <a:off x="9485291" y="6392892"/>
            <a:ext cx="274434" cy="369332"/>
          </a:xfrm>
          <a:prstGeom prst="rect">
            <a:avLst/>
          </a:prstGeom>
          <a:noFill/>
        </p:spPr>
        <p:txBody>
          <a:bodyPr wrap="none" rtlCol="0">
            <a:spAutoFit/>
          </a:bodyPr>
          <a:lstStyle/>
          <a:p>
            <a:r>
              <a:rPr lang="en-US" dirty="0"/>
              <a:t>*</a:t>
            </a:r>
          </a:p>
        </p:txBody>
      </p:sp>
      <p:sp>
        <p:nvSpPr>
          <p:cNvPr id="6" name="TextBox 5">
            <a:extLst>
              <a:ext uri="{FF2B5EF4-FFF2-40B4-BE49-F238E27FC236}">
                <a16:creationId xmlns:a16="http://schemas.microsoft.com/office/drawing/2014/main" id="{807F6929-308A-C6E2-80A4-96AB5B07DCA4}"/>
              </a:ext>
            </a:extLst>
          </p:cNvPr>
          <p:cNvSpPr txBox="1"/>
          <p:nvPr/>
        </p:nvSpPr>
        <p:spPr>
          <a:xfrm>
            <a:off x="11600990" y="6359201"/>
            <a:ext cx="274434" cy="369332"/>
          </a:xfrm>
          <a:prstGeom prst="rect">
            <a:avLst/>
          </a:prstGeom>
          <a:noFill/>
        </p:spPr>
        <p:txBody>
          <a:bodyPr wrap="none" rtlCol="0">
            <a:spAutoFit/>
          </a:bodyPr>
          <a:lstStyle/>
          <a:p>
            <a:r>
              <a:rPr lang="en-US" dirty="0"/>
              <a:t>*</a:t>
            </a:r>
          </a:p>
        </p:txBody>
      </p:sp>
      <p:sp>
        <p:nvSpPr>
          <p:cNvPr id="7" name="TextBox 6">
            <a:extLst>
              <a:ext uri="{FF2B5EF4-FFF2-40B4-BE49-F238E27FC236}">
                <a16:creationId xmlns:a16="http://schemas.microsoft.com/office/drawing/2014/main" id="{BC87F0B6-2212-636D-CEAA-3B08C8C4CE08}"/>
              </a:ext>
            </a:extLst>
          </p:cNvPr>
          <p:cNvSpPr txBox="1"/>
          <p:nvPr/>
        </p:nvSpPr>
        <p:spPr>
          <a:xfrm>
            <a:off x="2694148" y="4561597"/>
            <a:ext cx="274434" cy="369332"/>
          </a:xfrm>
          <a:prstGeom prst="rect">
            <a:avLst/>
          </a:prstGeom>
          <a:noFill/>
        </p:spPr>
        <p:txBody>
          <a:bodyPr wrap="none" rtlCol="0">
            <a:spAutoFit/>
          </a:bodyPr>
          <a:lstStyle/>
          <a:p>
            <a:r>
              <a:rPr lang="en-US" dirty="0"/>
              <a:t>*</a:t>
            </a:r>
          </a:p>
        </p:txBody>
      </p:sp>
      <p:sp>
        <p:nvSpPr>
          <p:cNvPr id="10" name="TextBox 9">
            <a:extLst>
              <a:ext uri="{FF2B5EF4-FFF2-40B4-BE49-F238E27FC236}">
                <a16:creationId xmlns:a16="http://schemas.microsoft.com/office/drawing/2014/main" id="{9487155C-7B79-4736-E3EA-F49FBBD6A52B}"/>
              </a:ext>
            </a:extLst>
          </p:cNvPr>
          <p:cNvSpPr txBox="1"/>
          <p:nvPr/>
        </p:nvSpPr>
        <p:spPr>
          <a:xfrm>
            <a:off x="2688402" y="2632281"/>
            <a:ext cx="274434" cy="369332"/>
          </a:xfrm>
          <a:prstGeom prst="rect">
            <a:avLst/>
          </a:prstGeom>
          <a:noFill/>
        </p:spPr>
        <p:txBody>
          <a:bodyPr wrap="none" rtlCol="0">
            <a:spAutoFit/>
          </a:bodyPr>
          <a:lstStyle/>
          <a:p>
            <a:r>
              <a:rPr lang="en-US" dirty="0"/>
              <a:t>*</a:t>
            </a:r>
          </a:p>
        </p:txBody>
      </p:sp>
      <p:sp>
        <p:nvSpPr>
          <p:cNvPr id="29" name="TextBox 28">
            <a:extLst>
              <a:ext uri="{FF2B5EF4-FFF2-40B4-BE49-F238E27FC236}">
                <a16:creationId xmlns:a16="http://schemas.microsoft.com/office/drawing/2014/main" id="{5F007B45-99F9-9D0B-00FE-177580CAC5D7}"/>
              </a:ext>
            </a:extLst>
          </p:cNvPr>
          <p:cNvSpPr txBox="1"/>
          <p:nvPr/>
        </p:nvSpPr>
        <p:spPr>
          <a:xfrm>
            <a:off x="791837" y="4599388"/>
            <a:ext cx="274434" cy="369332"/>
          </a:xfrm>
          <a:prstGeom prst="rect">
            <a:avLst/>
          </a:prstGeom>
          <a:noFill/>
        </p:spPr>
        <p:txBody>
          <a:bodyPr wrap="none" rtlCol="0">
            <a:spAutoFit/>
          </a:bodyPr>
          <a:lstStyle/>
          <a:p>
            <a:r>
              <a:rPr lang="en-US" dirty="0"/>
              <a:t>*</a:t>
            </a:r>
          </a:p>
        </p:txBody>
      </p:sp>
      <p:sp>
        <p:nvSpPr>
          <p:cNvPr id="31" name="TextBox 30">
            <a:extLst>
              <a:ext uri="{FF2B5EF4-FFF2-40B4-BE49-F238E27FC236}">
                <a16:creationId xmlns:a16="http://schemas.microsoft.com/office/drawing/2014/main" id="{BE75E17B-1B4B-B20A-9BF4-64030DB8635B}"/>
              </a:ext>
            </a:extLst>
          </p:cNvPr>
          <p:cNvSpPr txBox="1"/>
          <p:nvPr/>
        </p:nvSpPr>
        <p:spPr>
          <a:xfrm>
            <a:off x="11727061" y="866639"/>
            <a:ext cx="274434" cy="369332"/>
          </a:xfrm>
          <a:prstGeom prst="rect">
            <a:avLst/>
          </a:prstGeom>
          <a:noFill/>
        </p:spPr>
        <p:txBody>
          <a:bodyPr wrap="none" rtlCol="0">
            <a:spAutoFit/>
          </a:bodyPr>
          <a:lstStyle/>
          <a:p>
            <a:r>
              <a:rPr lang="en-US" dirty="0"/>
              <a:t>*</a:t>
            </a:r>
          </a:p>
        </p:txBody>
      </p:sp>
      <p:sp>
        <p:nvSpPr>
          <p:cNvPr id="32" name="TextBox 31">
            <a:extLst>
              <a:ext uri="{FF2B5EF4-FFF2-40B4-BE49-F238E27FC236}">
                <a16:creationId xmlns:a16="http://schemas.microsoft.com/office/drawing/2014/main" id="{DD89F0FC-B06D-BC33-F54D-681B0DCC292F}"/>
              </a:ext>
            </a:extLst>
          </p:cNvPr>
          <p:cNvSpPr txBox="1"/>
          <p:nvPr/>
        </p:nvSpPr>
        <p:spPr>
          <a:xfrm>
            <a:off x="4166032" y="6463921"/>
            <a:ext cx="1745991" cy="307777"/>
          </a:xfrm>
          <a:prstGeom prst="rect">
            <a:avLst/>
          </a:prstGeom>
          <a:noFill/>
        </p:spPr>
        <p:txBody>
          <a:bodyPr wrap="none" rtlCol="0">
            <a:spAutoFit/>
          </a:bodyPr>
          <a:lstStyle/>
          <a:p>
            <a:r>
              <a:rPr lang="en-US" sz="1400" dirty="0"/>
              <a:t>*proposed structure</a:t>
            </a:r>
          </a:p>
        </p:txBody>
      </p:sp>
      <p:sp>
        <p:nvSpPr>
          <p:cNvPr id="14" name="Rectangle 13"/>
          <p:cNvSpPr/>
          <p:nvPr/>
        </p:nvSpPr>
        <p:spPr>
          <a:xfrm>
            <a:off x="332861" y="3056776"/>
            <a:ext cx="1878712" cy="19324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212166" y="55154"/>
            <a:ext cx="3756837" cy="11936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176436" y="5544211"/>
            <a:ext cx="3756837" cy="11843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140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hidden"/>
                                      </p:to>
                                    </p:set>
                                  </p:childTnLst>
                                </p:cTn>
                              </p:par>
                              <p:par>
                                <p:cTn id="57" presetID="1" presetClass="exit"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3" grpId="0" animBg="1"/>
      <p:bldP spid="19" grpId="0"/>
      <p:bldP spid="20" grpId="0" animBg="1"/>
      <p:bldP spid="21" grpId="0" animBg="1"/>
      <p:bldP spid="22" grpId="0" animBg="1"/>
      <p:bldP spid="23" grpId="0" animBg="1"/>
      <p:bldP spid="24" grpId="0" animBg="1"/>
      <p:bldP spid="25" grpId="0" animBg="1"/>
      <p:bldP spid="26" grpId="0" animBg="1"/>
      <p:bldP spid="27" grpId="0" animBg="1"/>
      <p:bldP spid="30" grpId="0"/>
      <p:bldP spid="14" grpId="0" animBg="1"/>
      <p:bldP spid="12"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CFFB7A-857F-AF77-7018-6715F0298310}"/>
              </a:ext>
            </a:extLst>
          </p:cNvPr>
          <p:cNvPicPr>
            <a:picLocks noChangeAspect="1"/>
          </p:cNvPicPr>
          <p:nvPr/>
        </p:nvPicPr>
        <p:blipFill>
          <a:blip r:embed="rId3"/>
          <a:stretch>
            <a:fillRect/>
          </a:stretch>
        </p:blipFill>
        <p:spPr>
          <a:xfrm>
            <a:off x="161156" y="832613"/>
            <a:ext cx="11869688" cy="5832049"/>
          </a:xfrm>
          <a:prstGeom prst="rect">
            <a:avLst/>
          </a:prstGeom>
        </p:spPr>
      </p:pic>
      <p:sp>
        <p:nvSpPr>
          <p:cNvPr id="2" name="Title 1"/>
          <p:cNvSpPr>
            <a:spLocks noGrp="1"/>
          </p:cNvSpPr>
          <p:nvPr>
            <p:ph type="title"/>
          </p:nvPr>
        </p:nvSpPr>
        <p:spPr/>
        <p:txBody>
          <a:bodyPr/>
          <a:lstStyle/>
          <a:p>
            <a:r>
              <a:rPr lang="en-US" dirty="0"/>
              <a:t>Rapid discovery of upstream and downstream modules</a:t>
            </a:r>
          </a:p>
        </p:txBody>
      </p:sp>
      <p:sp>
        <p:nvSpPr>
          <p:cNvPr id="15" name="Rectangle 14"/>
          <p:cNvSpPr/>
          <p:nvPr/>
        </p:nvSpPr>
        <p:spPr>
          <a:xfrm>
            <a:off x="10379967" y="708795"/>
            <a:ext cx="1812033" cy="461665"/>
          </a:xfrm>
          <a:prstGeom prst="rect">
            <a:avLst/>
          </a:prstGeom>
        </p:spPr>
        <p:txBody>
          <a:bodyPr wrap="square">
            <a:spAutoFit/>
          </a:bodyPr>
          <a:lstStyle/>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r>
              <a:rPr lang="en-US" sz="1200" dirty="0">
                <a:solidFill>
                  <a:schemeClr val="tx1">
                    <a:lumMod val="75000"/>
                    <a:lumOff val="25000"/>
                  </a:schemeClr>
                </a:solidFill>
              </a:rPr>
              <a:t>.</a:t>
            </a:r>
          </a:p>
          <a:p>
            <a:r>
              <a:rPr lang="en-US" sz="1200" i="1" dirty="0">
                <a:solidFill>
                  <a:schemeClr val="tx1">
                    <a:lumMod val="75000"/>
                    <a:lumOff val="25000"/>
                  </a:schemeClr>
                </a:solidFill>
              </a:rPr>
              <a:t>unpublished</a:t>
            </a:r>
          </a:p>
        </p:txBody>
      </p:sp>
      <p:grpSp>
        <p:nvGrpSpPr>
          <p:cNvPr id="14" name="Group 13">
            <a:extLst>
              <a:ext uri="{FF2B5EF4-FFF2-40B4-BE49-F238E27FC236}">
                <a16:creationId xmlns:a16="http://schemas.microsoft.com/office/drawing/2014/main" id="{93E6598A-3DE1-E583-32BC-23B65441D7CE}"/>
              </a:ext>
            </a:extLst>
          </p:cNvPr>
          <p:cNvGrpSpPr/>
          <p:nvPr/>
        </p:nvGrpSpPr>
        <p:grpSpPr>
          <a:xfrm>
            <a:off x="3526869" y="3429000"/>
            <a:ext cx="1770780" cy="1162251"/>
            <a:chOff x="3526869" y="3429000"/>
            <a:chExt cx="1770780" cy="1162251"/>
          </a:xfrm>
        </p:grpSpPr>
        <p:sp>
          <p:nvSpPr>
            <p:cNvPr id="7" name="Rectangle 6">
              <a:extLst>
                <a:ext uri="{FF2B5EF4-FFF2-40B4-BE49-F238E27FC236}">
                  <a16:creationId xmlns:a16="http://schemas.microsoft.com/office/drawing/2014/main" id="{46A31672-5C75-ECC1-F07A-2730897AA9E0}"/>
                </a:ext>
              </a:extLst>
            </p:cNvPr>
            <p:cNvSpPr/>
            <p:nvPr/>
          </p:nvSpPr>
          <p:spPr>
            <a:xfrm>
              <a:off x="3649211" y="3429000"/>
              <a:ext cx="1648438"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0FB919D-21B9-6496-FFB7-AB97C62B61BA}"/>
                </a:ext>
              </a:extLst>
            </p:cNvPr>
            <p:cNvSpPr/>
            <p:nvPr/>
          </p:nvSpPr>
          <p:spPr>
            <a:xfrm>
              <a:off x="3526869" y="4010125"/>
              <a:ext cx="386595" cy="4482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C5E3705D-44AF-4065-1550-1ABCD8E8B6D9}"/>
              </a:ext>
            </a:extLst>
          </p:cNvPr>
          <p:cNvSpPr/>
          <p:nvPr/>
        </p:nvSpPr>
        <p:spPr>
          <a:xfrm>
            <a:off x="161156" y="3395819"/>
            <a:ext cx="975552" cy="17801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195F601-AE5E-757D-9BCB-2FFEC1250CFD}"/>
              </a:ext>
            </a:extLst>
          </p:cNvPr>
          <p:cNvGrpSpPr/>
          <p:nvPr/>
        </p:nvGrpSpPr>
        <p:grpSpPr>
          <a:xfrm>
            <a:off x="1136708" y="3296873"/>
            <a:ext cx="2512503" cy="1161514"/>
            <a:chOff x="1136708" y="3296873"/>
            <a:chExt cx="2512503" cy="1161514"/>
          </a:xfrm>
        </p:grpSpPr>
        <p:sp>
          <p:nvSpPr>
            <p:cNvPr id="16" name="Rectangle 15">
              <a:extLst>
                <a:ext uri="{FF2B5EF4-FFF2-40B4-BE49-F238E27FC236}">
                  <a16:creationId xmlns:a16="http://schemas.microsoft.com/office/drawing/2014/main" id="{EF230B32-E4EE-38B3-390B-2EF8B35B9EA1}"/>
                </a:ext>
              </a:extLst>
            </p:cNvPr>
            <p:cNvSpPr/>
            <p:nvPr/>
          </p:nvSpPr>
          <p:spPr>
            <a:xfrm>
              <a:off x="1191237" y="3296873"/>
              <a:ext cx="2457974" cy="5368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D22D620-D447-5F3C-B1DB-253282FE3B96}"/>
                </a:ext>
              </a:extLst>
            </p:cNvPr>
            <p:cNvSpPr/>
            <p:nvPr/>
          </p:nvSpPr>
          <p:spPr>
            <a:xfrm>
              <a:off x="1136708" y="3833769"/>
              <a:ext cx="2351347" cy="624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A4B3AB87-C2C0-BF08-4BE6-DDA2A615CC1E}"/>
              </a:ext>
            </a:extLst>
          </p:cNvPr>
          <p:cNvSpPr/>
          <p:nvPr/>
        </p:nvSpPr>
        <p:spPr>
          <a:xfrm>
            <a:off x="161156" y="5176007"/>
            <a:ext cx="11869688" cy="15581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5D96518-AE00-F9B8-6741-8A60314BC66D}"/>
              </a:ext>
            </a:extLst>
          </p:cNvPr>
          <p:cNvSpPr txBox="1"/>
          <p:nvPr/>
        </p:nvSpPr>
        <p:spPr>
          <a:xfrm>
            <a:off x="1390516" y="2797593"/>
            <a:ext cx="2749471" cy="461665"/>
          </a:xfrm>
          <a:prstGeom prst="rect">
            <a:avLst/>
          </a:prstGeom>
          <a:noFill/>
        </p:spPr>
        <p:txBody>
          <a:bodyPr wrap="none" rtlCol="0">
            <a:spAutoFit/>
          </a:bodyPr>
          <a:lstStyle/>
          <a:p>
            <a:r>
              <a:rPr lang="en-US" sz="2400" b="1" i="1" dirty="0">
                <a:solidFill>
                  <a:srgbClr val="0070C0"/>
                </a:solidFill>
              </a:rPr>
              <a:t>upstream module</a:t>
            </a:r>
          </a:p>
        </p:txBody>
      </p:sp>
      <p:grpSp>
        <p:nvGrpSpPr>
          <p:cNvPr id="23" name="Group 22">
            <a:extLst>
              <a:ext uri="{FF2B5EF4-FFF2-40B4-BE49-F238E27FC236}">
                <a16:creationId xmlns:a16="http://schemas.microsoft.com/office/drawing/2014/main" id="{7C147DA9-0482-E58A-10D2-08C062F2AD7A}"/>
              </a:ext>
            </a:extLst>
          </p:cNvPr>
          <p:cNvGrpSpPr/>
          <p:nvPr/>
        </p:nvGrpSpPr>
        <p:grpSpPr>
          <a:xfrm>
            <a:off x="5271781" y="2765166"/>
            <a:ext cx="2301836" cy="1826086"/>
            <a:chOff x="5271781" y="2765166"/>
            <a:chExt cx="2301836" cy="1826086"/>
          </a:xfrm>
        </p:grpSpPr>
        <p:sp>
          <p:nvSpPr>
            <p:cNvPr id="24" name="Rectangle 23">
              <a:extLst>
                <a:ext uri="{FF2B5EF4-FFF2-40B4-BE49-F238E27FC236}">
                  <a16:creationId xmlns:a16="http://schemas.microsoft.com/office/drawing/2014/main" id="{07CAA423-3AC2-55E7-0B97-8B0BD892309D}"/>
                </a:ext>
              </a:extLst>
            </p:cNvPr>
            <p:cNvSpPr/>
            <p:nvPr/>
          </p:nvSpPr>
          <p:spPr>
            <a:xfrm>
              <a:off x="5271781" y="3210340"/>
              <a:ext cx="2142810" cy="13809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804F559-C85A-614F-752D-4D2164422BC1}"/>
                </a:ext>
              </a:extLst>
            </p:cNvPr>
            <p:cNvSpPr/>
            <p:nvPr/>
          </p:nvSpPr>
          <p:spPr>
            <a:xfrm>
              <a:off x="7345017" y="2765166"/>
              <a:ext cx="228600" cy="5317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8C7ED33B-6F67-110D-2990-D1126D6B4425}"/>
              </a:ext>
            </a:extLst>
          </p:cNvPr>
          <p:cNvSpPr/>
          <p:nvPr/>
        </p:nvSpPr>
        <p:spPr>
          <a:xfrm>
            <a:off x="7370885" y="3241894"/>
            <a:ext cx="1778431"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716A42A-442B-3D12-24EA-E3809D5DEB23}"/>
              </a:ext>
            </a:extLst>
          </p:cNvPr>
          <p:cNvSpPr/>
          <p:nvPr/>
        </p:nvSpPr>
        <p:spPr>
          <a:xfrm>
            <a:off x="9149316" y="3296136"/>
            <a:ext cx="1851447"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3EB2D30-D35D-6B38-9CE4-48DDCD0E8BD5}"/>
              </a:ext>
            </a:extLst>
          </p:cNvPr>
          <p:cNvSpPr/>
          <p:nvPr/>
        </p:nvSpPr>
        <p:spPr>
          <a:xfrm>
            <a:off x="11000763" y="2765166"/>
            <a:ext cx="1084610" cy="1796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5D86999-8582-FFDC-D04F-623CD391378C}"/>
              </a:ext>
            </a:extLst>
          </p:cNvPr>
          <p:cNvSpPr/>
          <p:nvPr/>
        </p:nvSpPr>
        <p:spPr>
          <a:xfrm>
            <a:off x="10137942" y="1769031"/>
            <a:ext cx="1918770" cy="9961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CB81061-8DE3-AD11-3860-CF41AB300470}"/>
              </a:ext>
            </a:extLst>
          </p:cNvPr>
          <p:cNvSpPr/>
          <p:nvPr/>
        </p:nvSpPr>
        <p:spPr>
          <a:xfrm>
            <a:off x="5568510" y="1975840"/>
            <a:ext cx="991316" cy="171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C09512D-0531-D1C8-A675-8F19E33FBED6}"/>
              </a:ext>
            </a:extLst>
          </p:cNvPr>
          <p:cNvSpPr/>
          <p:nvPr/>
        </p:nvSpPr>
        <p:spPr>
          <a:xfrm>
            <a:off x="123647" y="766176"/>
            <a:ext cx="9905877" cy="2031417"/>
          </a:xfrm>
          <a:prstGeom prst="rect">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398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CFFB7A-857F-AF77-7018-6715F0298310}"/>
              </a:ext>
            </a:extLst>
          </p:cNvPr>
          <p:cNvPicPr>
            <a:picLocks noChangeAspect="1"/>
          </p:cNvPicPr>
          <p:nvPr/>
        </p:nvPicPr>
        <p:blipFill>
          <a:blip r:embed="rId3"/>
          <a:stretch>
            <a:fillRect/>
          </a:stretch>
        </p:blipFill>
        <p:spPr>
          <a:xfrm>
            <a:off x="161156" y="832613"/>
            <a:ext cx="11869688" cy="5832049"/>
          </a:xfrm>
          <a:prstGeom prst="rect">
            <a:avLst/>
          </a:prstGeom>
        </p:spPr>
      </p:pic>
      <p:sp>
        <p:nvSpPr>
          <p:cNvPr id="2" name="Title 1"/>
          <p:cNvSpPr>
            <a:spLocks noGrp="1"/>
          </p:cNvSpPr>
          <p:nvPr>
            <p:ph type="title"/>
          </p:nvPr>
        </p:nvSpPr>
        <p:spPr/>
        <p:txBody>
          <a:bodyPr/>
          <a:lstStyle/>
          <a:p>
            <a:r>
              <a:rPr lang="en-US" dirty="0"/>
              <a:t>Rapid discovery of upstream and downstream modules</a:t>
            </a:r>
          </a:p>
        </p:txBody>
      </p:sp>
      <p:sp>
        <p:nvSpPr>
          <p:cNvPr id="15" name="Rectangle 14"/>
          <p:cNvSpPr/>
          <p:nvPr/>
        </p:nvSpPr>
        <p:spPr>
          <a:xfrm>
            <a:off x="10379967" y="708795"/>
            <a:ext cx="1812033" cy="461665"/>
          </a:xfrm>
          <a:prstGeom prst="rect">
            <a:avLst/>
          </a:prstGeom>
        </p:spPr>
        <p:txBody>
          <a:bodyPr wrap="square">
            <a:spAutoFit/>
          </a:bodyPr>
          <a:lstStyle/>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r>
              <a:rPr lang="en-US" sz="1200" dirty="0">
                <a:solidFill>
                  <a:schemeClr val="tx1">
                    <a:lumMod val="75000"/>
                    <a:lumOff val="25000"/>
                  </a:schemeClr>
                </a:solidFill>
              </a:rPr>
              <a:t>.</a:t>
            </a:r>
          </a:p>
          <a:p>
            <a:r>
              <a:rPr lang="en-US" sz="1200" i="1" dirty="0">
                <a:solidFill>
                  <a:schemeClr val="tx1">
                    <a:lumMod val="75000"/>
                    <a:lumOff val="25000"/>
                  </a:schemeClr>
                </a:solidFill>
              </a:rPr>
              <a:t>unpublished</a:t>
            </a:r>
          </a:p>
        </p:txBody>
      </p:sp>
      <p:grpSp>
        <p:nvGrpSpPr>
          <p:cNvPr id="14" name="Group 13">
            <a:extLst>
              <a:ext uri="{FF2B5EF4-FFF2-40B4-BE49-F238E27FC236}">
                <a16:creationId xmlns:a16="http://schemas.microsoft.com/office/drawing/2014/main" id="{93E6598A-3DE1-E583-32BC-23B65441D7CE}"/>
              </a:ext>
            </a:extLst>
          </p:cNvPr>
          <p:cNvGrpSpPr/>
          <p:nvPr/>
        </p:nvGrpSpPr>
        <p:grpSpPr>
          <a:xfrm>
            <a:off x="3526869" y="3429000"/>
            <a:ext cx="1770780" cy="1162251"/>
            <a:chOff x="3526869" y="3429000"/>
            <a:chExt cx="1770780" cy="1162251"/>
          </a:xfrm>
        </p:grpSpPr>
        <p:sp>
          <p:nvSpPr>
            <p:cNvPr id="7" name="Rectangle 6">
              <a:extLst>
                <a:ext uri="{FF2B5EF4-FFF2-40B4-BE49-F238E27FC236}">
                  <a16:creationId xmlns:a16="http://schemas.microsoft.com/office/drawing/2014/main" id="{46A31672-5C75-ECC1-F07A-2730897AA9E0}"/>
                </a:ext>
              </a:extLst>
            </p:cNvPr>
            <p:cNvSpPr/>
            <p:nvPr/>
          </p:nvSpPr>
          <p:spPr>
            <a:xfrm>
              <a:off x="3649211" y="3429000"/>
              <a:ext cx="1648438"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0FB919D-21B9-6496-FFB7-AB97C62B61BA}"/>
                </a:ext>
              </a:extLst>
            </p:cNvPr>
            <p:cNvSpPr/>
            <p:nvPr/>
          </p:nvSpPr>
          <p:spPr>
            <a:xfrm>
              <a:off x="3526869" y="4010125"/>
              <a:ext cx="386595" cy="4482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C5E3705D-44AF-4065-1550-1ABCD8E8B6D9}"/>
              </a:ext>
            </a:extLst>
          </p:cNvPr>
          <p:cNvSpPr/>
          <p:nvPr/>
        </p:nvSpPr>
        <p:spPr>
          <a:xfrm>
            <a:off x="161156" y="3395819"/>
            <a:ext cx="975552" cy="17801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195F601-AE5E-757D-9BCB-2FFEC1250CFD}"/>
              </a:ext>
            </a:extLst>
          </p:cNvPr>
          <p:cNvGrpSpPr/>
          <p:nvPr/>
        </p:nvGrpSpPr>
        <p:grpSpPr>
          <a:xfrm>
            <a:off x="1136708" y="3296873"/>
            <a:ext cx="2512503" cy="1161514"/>
            <a:chOff x="1136708" y="3296873"/>
            <a:chExt cx="2512503" cy="1161514"/>
          </a:xfrm>
        </p:grpSpPr>
        <p:sp>
          <p:nvSpPr>
            <p:cNvPr id="16" name="Rectangle 15">
              <a:extLst>
                <a:ext uri="{FF2B5EF4-FFF2-40B4-BE49-F238E27FC236}">
                  <a16:creationId xmlns:a16="http://schemas.microsoft.com/office/drawing/2014/main" id="{EF230B32-E4EE-38B3-390B-2EF8B35B9EA1}"/>
                </a:ext>
              </a:extLst>
            </p:cNvPr>
            <p:cNvSpPr/>
            <p:nvPr/>
          </p:nvSpPr>
          <p:spPr>
            <a:xfrm>
              <a:off x="1191237" y="3296873"/>
              <a:ext cx="2457974" cy="5368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6D22D620-D447-5F3C-B1DB-253282FE3B96}"/>
                </a:ext>
              </a:extLst>
            </p:cNvPr>
            <p:cNvSpPr/>
            <p:nvPr/>
          </p:nvSpPr>
          <p:spPr>
            <a:xfrm>
              <a:off x="1136708" y="3833769"/>
              <a:ext cx="2351347" cy="624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45D96518-AE00-F9B8-6741-8A60314BC66D}"/>
              </a:ext>
            </a:extLst>
          </p:cNvPr>
          <p:cNvSpPr txBox="1"/>
          <p:nvPr/>
        </p:nvSpPr>
        <p:spPr>
          <a:xfrm>
            <a:off x="1390516" y="2797593"/>
            <a:ext cx="2749471" cy="461665"/>
          </a:xfrm>
          <a:prstGeom prst="rect">
            <a:avLst/>
          </a:prstGeom>
          <a:noFill/>
        </p:spPr>
        <p:txBody>
          <a:bodyPr wrap="none" rtlCol="0">
            <a:spAutoFit/>
          </a:bodyPr>
          <a:lstStyle/>
          <a:p>
            <a:r>
              <a:rPr lang="en-US" sz="2400" b="1" i="1" dirty="0">
                <a:solidFill>
                  <a:srgbClr val="0070C0"/>
                </a:solidFill>
              </a:rPr>
              <a:t>upstream module</a:t>
            </a:r>
          </a:p>
        </p:txBody>
      </p:sp>
      <p:sp>
        <p:nvSpPr>
          <p:cNvPr id="21" name="Rectangle 20">
            <a:extLst>
              <a:ext uri="{FF2B5EF4-FFF2-40B4-BE49-F238E27FC236}">
                <a16:creationId xmlns:a16="http://schemas.microsoft.com/office/drawing/2014/main" id="{C0B447F3-E5F7-DBB3-FECA-0B15F31CAA84}"/>
              </a:ext>
            </a:extLst>
          </p:cNvPr>
          <p:cNvSpPr/>
          <p:nvPr/>
        </p:nvSpPr>
        <p:spPr>
          <a:xfrm>
            <a:off x="5121809" y="3141506"/>
            <a:ext cx="2289643" cy="14497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8F97B55-1FF4-04BC-0F55-9B25224D98A0}"/>
              </a:ext>
            </a:extLst>
          </p:cNvPr>
          <p:cNvSpPr/>
          <p:nvPr/>
        </p:nvSpPr>
        <p:spPr>
          <a:xfrm>
            <a:off x="101522" y="5176007"/>
            <a:ext cx="11944705" cy="1558177"/>
          </a:xfrm>
          <a:prstGeom prst="rect">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4DC6F7E-56C6-FA88-8BB7-90D25B77E249}"/>
              </a:ext>
            </a:extLst>
          </p:cNvPr>
          <p:cNvSpPr txBox="1"/>
          <p:nvPr/>
        </p:nvSpPr>
        <p:spPr>
          <a:xfrm>
            <a:off x="648932" y="4674197"/>
            <a:ext cx="3175869" cy="461665"/>
          </a:xfrm>
          <a:prstGeom prst="rect">
            <a:avLst/>
          </a:prstGeom>
          <a:noFill/>
        </p:spPr>
        <p:txBody>
          <a:bodyPr wrap="none" rtlCol="0">
            <a:spAutoFit/>
          </a:bodyPr>
          <a:lstStyle/>
          <a:p>
            <a:r>
              <a:rPr lang="en-US" sz="2400" b="1" i="1" dirty="0">
                <a:solidFill>
                  <a:schemeClr val="accent5">
                    <a:lumMod val="50000"/>
                  </a:schemeClr>
                </a:solidFill>
              </a:rPr>
              <a:t>downstream module</a:t>
            </a:r>
          </a:p>
        </p:txBody>
      </p:sp>
      <p:grpSp>
        <p:nvGrpSpPr>
          <p:cNvPr id="10" name="Group 9">
            <a:extLst>
              <a:ext uri="{FF2B5EF4-FFF2-40B4-BE49-F238E27FC236}">
                <a16:creationId xmlns:a16="http://schemas.microsoft.com/office/drawing/2014/main" id="{24D54599-4A6F-1105-895A-19D0F525594E}"/>
              </a:ext>
            </a:extLst>
          </p:cNvPr>
          <p:cNvGrpSpPr/>
          <p:nvPr/>
        </p:nvGrpSpPr>
        <p:grpSpPr>
          <a:xfrm>
            <a:off x="5271781" y="2765166"/>
            <a:ext cx="2301836" cy="1826086"/>
            <a:chOff x="5271781" y="2765166"/>
            <a:chExt cx="2301836" cy="1826086"/>
          </a:xfrm>
        </p:grpSpPr>
        <p:sp>
          <p:nvSpPr>
            <p:cNvPr id="11" name="Rectangle 10">
              <a:extLst>
                <a:ext uri="{FF2B5EF4-FFF2-40B4-BE49-F238E27FC236}">
                  <a16:creationId xmlns:a16="http://schemas.microsoft.com/office/drawing/2014/main" id="{F64D4ACD-6E9F-A96D-E5B9-C6B198810AD9}"/>
                </a:ext>
              </a:extLst>
            </p:cNvPr>
            <p:cNvSpPr/>
            <p:nvPr/>
          </p:nvSpPr>
          <p:spPr>
            <a:xfrm>
              <a:off x="5271781" y="3210340"/>
              <a:ext cx="2142810" cy="13809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787FD2E-D75E-61B3-5B95-9CD850259DBD}"/>
                </a:ext>
              </a:extLst>
            </p:cNvPr>
            <p:cNvSpPr/>
            <p:nvPr/>
          </p:nvSpPr>
          <p:spPr>
            <a:xfrm>
              <a:off x="7345017" y="2765166"/>
              <a:ext cx="228600" cy="5317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301449D6-B1D0-BBC3-F075-CBD2350F3106}"/>
              </a:ext>
            </a:extLst>
          </p:cNvPr>
          <p:cNvSpPr/>
          <p:nvPr/>
        </p:nvSpPr>
        <p:spPr>
          <a:xfrm>
            <a:off x="7370885" y="3241894"/>
            <a:ext cx="1778431"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045ACCB-E864-2E8E-FD3D-C37BF7E44DF3}"/>
              </a:ext>
            </a:extLst>
          </p:cNvPr>
          <p:cNvSpPr/>
          <p:nvPr/>
        </p:nvSpPr>
        <p:spPr>
          <a:xfrm>
            <a:off x="9149316" y="3296136"/>
            <a:ext cx="1851447"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CFE5F7A-D581-C4EF-CC32-2971D5F06D29}"/>
              </a:ext>
            </a:extLst>
          </p:cNvPr>
          <p:cNvSpPr/>
          <p:nvPr/>
        </p:nvSpPr>
        <p:spPr>
          <a:xfrm>
            <a:off x="11000763" y="2765166"/>
            <a:ext cx="1084610" cy="1796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ABE4780-3095-7B99-4C95-17D904AE2D79}"/>
              </a:ext>
            </a:extLst>
          </p:cNvPr>
          <p:cNvSpPr/>
          <p:nvPr/>
        </p:nvSpPr>
        <p:spPr>
          <a:xfrm>
            <a:off x="10137942" y="1769031"/>
            <a:ext cx="1918770" cy="9961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93F24CE-7692-4CFB-2C3F-6DA6C2E2522E}"/>
              </a:ext>
            </a:extLst>
          </p:cNvPr>
          <p:cNvSpPr/>
          <p:nvPr/>
        </p:nvSpPr>
        <p:spPr>
          <a:xfrm>
            <a:off x="5568510" y="1975840"/>
            <a:ext cx="991316" cy="171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C09512D-0531-D1C8-A675-8F19E33FBED6}"/>
              </a:ext>
            </a:extLst>
          </p:cNvPr>
          <p:cNvSpPr/>
          <p:nvPr/>
        </p:nvSpPr>
        <p:spPr>
          <a:xfrm>
            <a:off x="123647" y="766176"/>
            <a:ext cx="9905877" cy="2031417"/>
          </a:xfrm>
          <a:prstGeom prst="rect">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921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CFFB7A-857F-AF77-7018-6715F0298310}"/>
              </a:ext>
            </a:extLst>
          </p:cNvPr>
          <p:cNvPicPr>
            <a:picLocks noChangeAspect="1"/>
          </p:cNvPicPr>
          <p:nvPr/>
        </p:nvPicPr>
        <p:blipFill>
          <a:blip r:embed="rId3"/>
          <a:stretch>
            <a:fillRect/>
          </a:stretch>
        </p:blipFill>
        <p:spPr>
          <a:xfrm>
            <a:off x="161156" y="832613"/>
            <a:ext cx="11869688" cy="5832049"/>
          </a:xfrm>
          <a:prstGeom prst="rect">
            <a:avLst/>
          </a:prstGeom>
        </p:spPr>
      </p:pic>
      <p:sp>
        <p:nvSpPr>
          <p:cNvPr id="2" name="Title 1"/>
          <p:cNvSpPr>
            <a:spLocks noGrp="1"/>
          </p:cNvSpPr>
          <p:nvPr>
            <p:ph type="title"/>
          </p:nvPr>
        </p:nvSpPr>
        <p:spPr/>
        <p:txBody>
          <a:bodyPr/>
          <a:lstStyle/>
          <a:p>
            <a:r>
              <a:rPr lang="en-US" dirty="0"/>
              <a:t>Identification of a complete pathway to HupA</a:t>
            </a:r>
          </a:p>
        </p:txBody>
      </p:sp>
      <p:sp>
        <p:nvSpPr>
          <p:cNvPr id="15" name="Rectangle 14"/>
          <p:cNvSpPr/>
          <p:nvPr/>
        </p:nvSpPr>
        <p:spPr>
          <a:xfrm>
            <a:off x="10379967" y="708795"/>
            <a:ext cx="1812033" cy="461665"/>
          </a:xfrm>
          <a:prstGeom prst="rect">
            <a:avLst/>
          </a:prstGeom>
        </p:spPr>
        <p:txBody>
          <a:bodyPr wrap="square">
            <a:spAutoFit/>
          </a:bodyPr>
          <a:lstStyle/>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r>
              <a:rPr lang="en-US" sz="1200" dirty="0">
                <a:solidFill>
                  <a:schemeClr val="tx1">
                    <a:lumMod val="75000"/>
                    <a:lumOff val="25000"/>
                  </a:schemeClr>
                </a:solidFill>
              </a:rPr>
              <a:t>.</a:t>
            </a:r>
          </a:p>
          <a:p>
            <a:r>
              <a:rPr lang="en-US" sz="1200" i="1" dirty="0">
                <a:solidFill>
                  <a:schemeClr val="tx1">
                    <a:lumMod val="75000"/>
                    <a:lumOff val="25000"/>
                  </a:schemeClr>
                </a:solidFill>
              </a:rPr>
              <a:t>unpublished</a:t>
            </a:r>
          </a:p>
        </p:txBody>
      </p:sp>
      <p:grpSp>
        <p:nvGrpSpPr>
          <p:cNvPr id="10" name="Group 9">
            <a:extLst>
              <a:ext uri="{FF2B5EF4-FFF2-40B4-BE49-F238E27FC236}">
                <a16:creationId xmlns:a16="http://schemas.microsoft.com/office/drawing/2014/main" id="{16C5077A-160B-763F-F3A9-73F1D8BE275A}"/>
              </a:ext>
            </a:extLst>
          </p:cNvPr>
          <p:cNvGrpSpPr/>
          <p:nvPr/>
        </p:nvGrpSpPr>
        <p:grpSpPr>
          <a:xfrm>
            <a:off x="3526869" y="3429000"/>
            <a:ext cx="1770780" cy="1162251"/>
            <a:chOff x="3526869" y="3429000"/>
            <a:chExt cx="1770780" cy="1162251"/>
          </a:xfrm>
        </p:grpSpPr>
        <p:sp>
          <p:nvSpPr>
            <p:cNvPr id="11" name="Rectangle 10">
              <a:extLst>
                <a:ext uri="{FF2B5EF4-FFF2-40B4-BE49-F238E27FC236}">
                  <a16:creationId xmlns:a16="http://schemas.microsoft.com/office/drawing/2014/main" id="{E5C1D922-4E7A-DF55-8F65-8D2097F9AE31}"/>
                </a:ext>
              </a:extLst>
            </p:cNvPr>
            <p:cNvSpPr/>
            <p:nvPr/>
          </p:nvSpPr>
          <p:spPr>
            <a:xfrm>
              <a:off x="3649211" y="3429000"/>
              <a:ext cx="1648438"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602554-D2F0-549D-3CBD-EDED0736A80B}"/>
                </a:ext>
              </a:extLst>
            </p:cNvPr>
            <p:cNvSpPr/>
            <p:nvPr/>
          </p:nvSpPr>
          <p:spPr>
            <a:xfrm>
              <a:off x="3526869" y="4010125"/>
              <a:ext cx="386595" cy="4482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4A35B971-E9E6-77AB-A939-1EF8662A37C3}"/>
              </a:ext>
            </a:extLst>
          </p:cNvPr>
          <p:cNvSpPr/>
          <p:nvPr/>
        </p:nvSpPr>
        <p:spPr>
          <a:xfrm>
            <a:off x="161156" y="3395819"/>
            <a:ext cx="975552" cy="17801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3D1DF0F6-CAC0-6A2B-7866-2C3D3E513DFB}"/>
              </a:ext>
            </a:extLst>
          </p:cNvPr>
          <p:cNvGrpSpPr/>
          <p:nvPr/>
        </p:nvGrpSpPr>
        <p:grpSpPr>
          <a:xfrm>
            <a:off x="1136708" y="3296873"/>
            <a:ext cx="2512503" cy="1161514"/>
            <a:chOff x="1136708" y="3296873"/>
            <a:chExt cx="2512503" cy="1161514"/>
          </a:xfrm>
        </p:grpSpPr>
        <p:sp>
          <p:nvSpPr>
            <p:cNvPr id="22" name="Rectangle 21">
              <a:extLst>
                <a:ext uri="{FF2B5EF4-FFF2-40B4-BE49-F238E27FC236}">
                  <a16:creationId xmlns:a16="http://schemas.microsoft.com/office/drawing/2014/main" id="{A18F4375-2EA7-AEE3-81C4-29C879747179}"/>
                </a:ext>
              </a:extLst>
            </p:cNvPr>
            <p:cNvSpPr/>
            <p:nvPr/>
          </p:nvSpPr>
          <p:spPr>
            <a:xfrm>
              <a:off x="1191237" y="3296873"/>
              <a:ext cx="2457974" cy="5368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FFB4152-A7B9-6211-3D34-0B441A9A0F73}"/>
                </a:ext>
              </a:extLst>
            </p:cNvPr>
            <p:cNvSpPr/>
            <p:nvPr/>
          </p:nvSpPr>
          <p:spPr>
            <a:xfrm>
              <a:off x="1136708" y="3833769"/>
              <a:ext cx="2351347" cy="624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C326D071-5B0F-E3AB-2BCD-81A6E99A443F}"/>
              </a:ext>
            </a:extLst>
          </p:cNvPr>
          <p:cNvGrpSpPr/>
          <p:nvPr/>
        </p:nvGrpSpPr>
        <p:grpSpPr>
          <a:xfrm>
            <a:off x="5271781" y="2765166"/>
            <a:ext cx="2301836" cy="1826086"/>
            <a:chOff x="5271781" y="2765166"/>
            <a:chExt cx="2301836" cy="1826086"/>
          </a:xfrm>
        </p:grpSpPr>
        <p:sp>
          <p:nvSpPr>
            <p:cNvPr id="24" name="Rectangle 23">
              <a:extLst>
                <a:ext uri="{FF2B5EF4-FFF2-40B4-BE49-F238E27FC236}">
                  <a16:creationId xmlns:a16="http://schemas.microsoft.com/office/drawing/2014/main" id="{8886473F-D285-9F11-279D-0198252D3619}"/>
                </a:ext>
              </a:extLst>
            </p:cNvPr>
            <p:cNvSpPr/>
            <p:nvPr/>
          </p:nvSpPr>
          <p:spPr>
            <a:xfrm>
              <a:off x="5271781" y="3210340"/>
              <a:ext cx="2142810" cy="13809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7A12481-7AD4-1868-A767-C81483C797C1}"/>
                </a:ext>
              </a:extLst>
            </p:cNvPr>
            <p:cNvSpPr/>
            <p:nvPr/>
          </p:nvSpPr>
          <p:spPr>
            <a:xfrm>
              <a:off x="7345017" y="2765166"/>
              <a:ext cx="228600" cy="5317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DCF50ABD-C6EE-446C-DF7B-1AF59FC4416C}"/>
              </a:ext>
            </a:extLst>
          </p:cNvPr>
          <p:cNvSpPr/>
          <p:nvPr/>
        </p:nvSpPr>
        <p:spPr>
          <a:xfrm>
            <a:off x="7370885" y="3241894"/>
            <a:ext cx="1778431"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5D0E947-A4F0-4458-DA0E-F097C3BA6CEA}"/>
              </a:ext>
            </a:extLst>
          </p:cNvPr>
          <p:cNvSpPr/>
          <p:nvPr/>
        </p:nvSpPr>
        <p:spPr>
          <a:xfrm>
            <a:off x="9149316" y="3296136"/>
            <a:ext cx="1851447" cy="11622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E30C878-14FA-AE43-F00C-4DB0B2277695}"/>
              </a:ext>
            </a:extLst>
          </p:cNvPr>
          <p:cNvSpPr/>
          <p:nvPr/>
        </p:nvSpPr>
        <p:spPr>
          <a:xfrm>
            <a:off x="11000763" y="2765166"/>
            <a:ext cx="1084610" cy="1796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4DF730C-5DC1-7A5C-C4C5-E92A72B1A64B}"/>
              </a:ext>
            </a:extLst>
          </p:cNvPr>
          <p:cNvSpPr/>
          <p:nvPr/>
        </p:nvSpPr>
        <p:spPr>
          <a:xfrm>
            <a:off x="10137942" y="1769031"/>
            <a:ext cx="1918770" cy="9961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FBF4E32-4190-2B1B-0DE7-F535B2559AF4}"/>
              </a:ext>
            </a:extLst>
          </p:cNvPr>
          <p:cNvSpPr/>
          <p:nvPr/>
        </p:nvSpPr>
        <p:spPr>
          <a:xfrm>
            <a:off x="5568510" y="1975840"/>
            <a:ext cx="991316" cy="171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014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7" grpId="0" animBg="1"/>
      <p:bldP spid="28" grpId="0" animBg="1"/>
      <p:bldP spid="29"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411FEEF-90EE-BEE3-0C50-45C454C1877E}"/>
              </a:ext>
            </a:extLst>
          </p:cNvPr>
          <p:cNvGrpSpPr/>
          <p:nvPr/>
        </p:nvGrpSpPr>
        <p:grpSpPr>
          <a:xfrm>
            <a:off x="4577162" y="3374445"/>
            <a:ext cx="4355222" cy="3333486"/>
            <a:chOff x="4577162" y="3374445"/>
            <a:chExt cx="4355222" cy="3333486"/>
          </a:xfrm>
        </p:grpSpPr>
        <p:pic>
          <p:nvPicPr>
            <p:cNvPr id="36" name="Picture 35">
              <a:extLst>
                <a:ext uri="{FF2B5EF4-FFF2-40B4-BE49-F238E27FC236}">
                  <a16:creationId xmlns:a16="http://schemas.microsoft.com/office/drawing/2014/main" id="{DDC28B7F-461A-8307-CC7F-29A649F8A26E}"/>
                </a:ext>
              </a:extLst>
            </p:cNvPr>
            <p:cNvPicPr>
              <a:picLocks noChangeAspect="1"/>
            </p:cNvPicPr>
            <p:nvPr/>
          </p:nvPicPr>
          <p:blipFill>
            <a:blip r:embed="rId3"/>
            <a:stretch>
              <a:fillRect/>
            </a:stretch>
          </p:blipFill>
          <p:spPr>
            <a:xfrm>
              <a:off x="4577162" y="3374445"/>
              <a:ext cx="4355222" cy="3333486"/>
            </a:xfrm>
            <a:prstGeom prst="rect">
              <a:avLst/>
            </a:prstGeom>
          </p:spPr>
        </p:pic>
        <p:cxnSp>
          <p:nvCxnSpPr>
            <p:cNvPr id="39" name="Straight Connector 38">
              <a:extLst>
                <a:ext uri="{FF2B5EF4-FFF2-40B4-BE49-F238E27FC236}">
                  <a16:creationId xmlns:a16="http://schemas.microsoft.com/office/drawing/2014/main" id="{E9768A07-4EE5-073C-20DD-D3A72555B25B}"/>
                </a:ext>
              </a:extLst>
            </p:cNvPr>
            <p:cNvCxnSpPr/>
            <p:nvPr/>
          </p:nvCxnSpPr>
          <p:spPr>
            <a:xfrm>
              <a:off x="6888940" y="3540999"/>
              <a:ext cx="0" cy="253454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F6C68E2F-9753-5B78-0A57-8DC6CE0F0630}"/>
                </a:ext>
              </a:extLst>
            </p:cNvPr>
            <p:cNvSpPr txBox="1"/>
            <p:nvPr/>
          </p:nvSpPr>
          <p:spPr>
            <a:xfrm>
              <a:off x="5697216" y="4797807"/>
              <a:ext cx="683958" cy="307777"/>
            </a:xfrm>
            <a:prstGeom prst="rect">
              <a:avLst/>
            </a:prstGeom>
            <a:noFill/>
          </p:spPr>
          <p:txBody>
            <a:bodyPr wrap="square" rtlCol="0">
              <a:spAutoFit/>
            </a:bodyPr>
            <a:lstStyle/>
            <a:p>
              <a:r>
                <a:rPr lang="en-US" sz="1400" dirty="0" err="1"/>
                <a:t>HupC</a:t>
              </a:r>
              <a:endParaRPr lang="en-US" sz="1400" dirty="0"/>
            </a:p>
          </p:txBody>
        </p:sp>
        <p:cxnSp>
          <p:nvCxnSpPr>
            <p:cNvPr id="42" name="Straight Arrow Connector 41">
              <a:extLst>
                <a:ext uri="{FF2B5EF4-FFF2-40B4-BE49-F238E27FC236}">
                  <a16:creationId xmlns:a16="http://schemas.microsoft.com/office/drawing/2014/main" id="{FD8C150D-7D15-E7EC-1F59-754B9D58B3C0}"/>
                </a:ext>
              </a:extLst>
            </p:cNvPr>
            <p:cNvCxnSpPr>
              <a:cxnSpLocks/>
            </p:cNvCxnSpPr>
            <p:nvPr/>
          </p:nvCxnSpPr>
          <p:spPr>
            <a:xfrm>
              <a:off x="6323432" y="4955209"/>
              <a:ext cx="298178" cy="371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dirty="0"/>
              <a:t>Engineering HupA biosynthesis</a:t>
            </a:r>
          </a:p>
        </p:txBody>
      </p:sp>
      <p:sp>
        <p:nvSpPr>
          <p:cNvPr id="15" name="Rectangle 14"/>
          <p:cNvSpPr/>
          <p:nvPr/>
        </p:nvSpPr>
        <p:spPr>
          <a:xfrm>
            <a:off x="9314771" y="763091"/>
            <a:ext cx="2877229" cy="646331"/>
          </a:xfrm>
          <a:prstGeom prst="rect">
            <a:avLst/>
          </a:prstGeom>
        </p:spPr>
        <p:txBody>
          <a:bodyPr wrap="square">
            <a:spAutoFit/>
          </a:bodyPr>
          <a:lstStyle/>
          <a:p>
            <a:r>
              <a:rPr lang="en-US" sz="1200" dirty="0">
                <a:solidFill>
                  <a:schemeClr val="tx1">
                    <a:lumMod val="75000"/>
                    <a:lumOff val="25000"/>
                  </a:schemeClr>
                </a:solidFill>
              </a:rPr>
              <a:t>Nett, </a:t>
            </a:r>
            <a:r>
              <a:rPr lang="en-US" sz="1200" dirty="0" err="1">
                <a:solidFill>
                  <a:schemeClr val="tx1">
                    <a:lumMod val="75000"/>
                    <a:lumOff val="25000"/>
                  </a:schemeClr>
                </a:solidFill>
              </a:rPr>
              <a:t>Dho</a:t>
            </a:r>
            <a:r>
              <a:rPr lang="en-US" sz="1200" dirty="0">
                <a:solidFill>
                  <a:schemeClr val="tx1">
                    <a:lumMod val="75000"/>
                    <a:lumOff val="25000"/>
                  </a:schemeClr>
                </a:solidFill>
              </a:rPr>
              <a:t>, Low, &amp; Sattely. </a:t>
            </a:r>
            <a:r>
              <a:rPr lang="en-US" sz="1200" i="1" dirty="0">
                <a:solidFill>
                  <a:schemeClr val="tx1">
                    <a:lumMod val="75000"/>
                    <a:lumOff val="25000"/>
                  </a:schemeClr>
                </a:solidFill>
              </a:rPr>
              <a:t>PNAS. </a:t>
            </a:r>
            <a:r>
              <a:rPr lang="en-US" sz="1200" b="1" dirty="0">
                <a:solidFill>
                  <a:schemeClr val="tx1">
                    <a:lumMod val="75000"/>
                    <a:lumOff val="25000"/>
                  </a:schemeClr>
                </a:solidFill>
              </a:rPr>
              <a:t>2021</a:t>
            </a:r>
            <a:r>
              <a:rPr lang="en-US" sz="1200" dirty="0">
                <a:solidFill>
                  <a:schemeClr val="tx1">
                    <a:lumMod val="75000"/>
                    <a:lumOff val="25000"/>
                  </a:schemeClr>
                </a:solidFill>
              </a:rPr>
              <a:t>.</a:t>
            </a:r>
          </a:p>
          <a:p>
            <a:r>
              <a:rPr lang="en-US" sz="1200" dirty="0">
                <a:solidFill>
                  <a:schemeClr val="tx1">
                    <a:lumMod val="75000"/>
                    <a:lumOff val="25000"/>
                  </a:schemeClr>
                </a:solidFill>
              </a:rPr>
              <a:t>Nett et al. </a:t>
            </a:r>
            <a:r>
              <a:rPr lang="en-US" sz="1200" i="1" dirty="0">
                <a:solidFill>
                  <a:schemeClr val="tx1">
                    <a:lumMod val="75000"/>
                    <a:lumOff val="25000"/>
                  </a:schemeClr>
                </a:solidFill>
              </a:rPr>
              <a:t>Nature. </a:t>
            </a:r>
            <a:r>
              <a:rPr lang="en-US" sz="1200" b="1" dirty="0">
                <a:solidFill>
                  <a:schemeClr val="tx1">
                    <a:lumMod val="75000"/>
                    <a:lumOff val="25000"/>
                  </a:schemeClr>
                </a:solidFill>
              </a:rPr>
              <a:t>2023</a:t>
            </a:r>
            <a:r>
              <a:rPr lang="en-US" sz="1200" dirty="0">
                <a:solidFill>
                  <a:schemeClr val="tx1">
                    <a:lumMod val="75000"/>
                    <a:lumOff val="25000"/>
                  </a:schemeClr>
                </a:solidFill>
              </a:rPr>
              <a:t>.</a:t>
            </a:r>
          </a:p>
          <a:p>
            <a:r>
              <a:rPr lang="en-US" sz="1200" i="1" dirty="0">
                <a:solidFill>
                  <a:schemeClr val="tx1">
                    <a:lumMod val="75000"/>
                    <a:lumOff val="25000"/>
                  </a:schemeClr>
                </a:solidFill>
              </a:rPr>
              <a:t>unpublished</a:t>
            </a:r>
          </a:p>
        </p:txBody>
      </p:sp>
      <p:pic>
        <p:nvPicPr>
          <p:cNvPr id="3" name="Picture 2">
            <a:extLst>
              <a:ext uri="{FF2B5EF4-FFF2-40B4-BE49-F238E27FC236}">
                <a16:creationId xmlns:a16="http://schemas.microsoft.com/office/drawing/2014/main" id="{332D4DD0-C19C-677C-6A9F-6640A9D662AC}"/>
              </a:ext>
            </a:extLst>
          </p:cNvPr>
          <p:cNvPicPr>
            <a:picLocks noChangeAspect="1"/>
          </p:cNvPicPr>
          <p:nvPr/>
        </p:nvPicPr>
        <p:blipFill>
          <a:blip r:embed="rId4"/>
          <a:stretch>
            <a:fillRect/>
          </a:stretch>
        </p:blipFill>
        <p:spPr>
          <a:xfrm>
            <a:off x="188842" y="1505521"/>
            <a:ext cx="11655287" cy="1791988"/>
          </a:xfrm>
          <a:prstGeom prst="rect">
            <a:avLst/>
          </a:prstGeom>
        </p:spPr>
      </p:pic>
      <p:grpSp>
        <p:nvGrpSpPr>
          <p:cNvPr id="4" name="Group 3">
            <a:extLst>
              <a:ext uri="{FF2B5EF4-FFF2-40B4-BE49-F238E27FC236}">
                <a16:creationId xmlns:a16="http://schemas.microsoft.com/office/drawing/2014/main" id="{9D41BFED-677A-AA0D-5AEB-7933F17E85FA}"/>
              </a:ext>
            </a:extLst>
          </p:cNvPr>
          <p:cNvGrpSpPr/>
          <p:nvPr/>
        </p:nvGrpSpPr>
        <p:grpSpPr>
          <a:xfrm>
            <a:off x="1823402" y="3845603"/>
            <a:ext cx="2647612" cy="2391170"/>
            <a:chOff x="467139" y="3508513"/>
            <a:chExt cx="2554357" cy="2216426"/>
          </a:xfrm>
        </p:grpSpPr>
        <p:pic>
          <p:nvPicPr>
            <p:cNvPr id="5" name="Picture 4">
              <a:extLst>
                <a:ext uri="{FF2B5EF4-FFF2-40B4-BE49-F238E27FC236}">
                  <a16:creationId xmlns:a16="http://schemas.microsoft.com/office/drawing/2014/main" id="{3B0DC442-889F-6BE8-9885-E107448E6A9E}"/>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12744178">
              <a:off x="691013" y="3565265"/>
              <a:ext cx="2268300" cy="2144493"/>
            </a:xfrm>
            <a:prstGeom prst="rect">
              <a:avLst/>
            </a:prstGeom>
            <a:noFill/>
          </p:spPr>
        </p:pic>
        <p:sp>
          <p:nvSpPr>
            <p:cNvPr id="9" name="Rectangle 8">
              <a:extLst>
                <a:ext uri="{FF2B5EF4-FFF2-40B4-BE49-F238E27FC236}">
                  <a16:creationId xmlns:a16="http://schemas.microsoft.com/office/drawing/2014/main" id="{FF424C11-9FC9-2147-558E-B4BC7CDE118F}"/>
                </a:ext>
              </a:extLst>
            </p:cNvPr>
            <p:cNvSpPr/>
            <p:nvPr/>
          </p:nvSpPr>
          <p:spPr>
            <a:xfrm>
              <a:off x="467139" y="3508513"/>
              <a:ext cx="2554357" cy="2216426"/>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Rectangle 27">
            <a:extLst>
              <a:ext uri="{FF2B5EF4-FFF2-40B4-BE49-F238E27FC236}">
                <a16:creationId xmlns:a16="http://schemas.microsoft.com/office/drawing/2014/main" id="{D257F0C6-A42C-72E2-F37B-1013C35DECC6}"/>
              </a:ext>
            </a:extLst>
          </p:cNvPr>
          <p:cNvSpPr/>
          <p:nvPr/>
        </p:nvSpPr>
        <p:spPr>
          <a:xfrm>
            <a:off x="117987" y="1409422"/>
            <a:ext cx="11885171" cy="2019578"/>
          </a:xfrm>
          <a:prstGeom prst="rect">
            <a:avLst/>
          </a:prstGeom>
          <a:noFill/>
          <a:ln w="15875">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292E93D-E07D-2A5A-06F8-0D0BDCDCD66F}"/>
              </a:ext>
            </a:extLst>
          </p:cNvPr>
          <p:cNvSpPr txBox="1"/>
          <p:nvPr/>
        </p:nvSpPr>
        <p:spPr>
          <a:xfrm>
            <a:off x="572806" y="947757"/>
            <a:ext cx="3847528" cy="461665"/>
          </a:xfrm>
          <a:prstGeom prst="rect">
            <a:avLst/>
          </a:prstGeom>
          <a:noFill/>
        </p:spPr>
        <p:txBody>
          <a:bodyPr wrap="none" rtlCol="0">
            <a:spAutoFit/>
          </a:bodyPr>
          <a:lstStyle/>
          <a:p>
            <a:r>
              <a:rPr lang="en-US" sz="2400" dirty="0"/>
              <a:t>co-expression of </a:t>
            </a:r>
            <a:r>
              <a:rPr lang="en-US" sz="2400" b="1" dirty="0">
                <a:solidFill>
                  <a:srgbClr val="865FBC"/>
                </a:solidFill>
              </a:rPr>
              <a:t>20 genes</a:t>
            </a:r>
          </a:p>
        </p:txBody>
      </p:sp>
      <p:sp>
        <p:nvSpPr>
          <p:cNvPr id="37" name="Rectangle 36">
            <a:extLst>
              <a:ext uri="{FF2B5EF4-FFF2-40B4-BE49-F238E27FC236}">
                <a16:creationId xmlns:a16="http://schemas.microsoft.com/office/drawing/2014/main" id="{9E3D7C49-12B4-BEE1-2088-57E5C9B95008}"/>
              </a:ext>
            </a:extLst>
          </p:cNvPr>
          <p:cNvSpPr/>
          <p:nvPr/>
        </p:nvSpPr>
        <p:spPr>
          <a:xfrm>
            <a:off x="5466529" y="3525398"/>
            <a:ext cx="3163120" cy="13165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1121C357-2723-D2B7-E2AA-0849383B4ACB}"/>
              </a:ext>
            </a:extLst>
          </p:cNvPr>
          <p:cNvCxnSpPr>
            <a:cxnSpLocks/>
            <a:endCxn id="28" idx="2"/>
          </p:cNvCxnSpPr>
          <p:nvPr/>
        </p:nvCxnSpPr>
        <p:spPr>
          <a:xfrm flipV="1">
            <a:off x="3508513" y="3429000"/>
            <a:ext cx="2552060" cy="1368807"/>
          </a:xfrm>
          <a:prstGeom prst="line">
            <a:avLst/>
          </a:prstGeom>
          <a:ln w="15875">
            <a:solidFill>
              <a:schemeClr val="tx1"/>
            </a:solidFill>
            <a:prstDash val="dash"/>
            <a:headEnd type="ova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0C7C836-6DA6-AFA9-8CC0-60857560A07B}"/>
              </a:ext>
            </a:extLst>
          </p:cNvPr>
          <p:cNvSpPr txBox="1"/>
          <p:nvPr/>
        </p:nvSpPr>
        <p:spPr>
          <a:xfrm>
            <a:off x="8586187" y="5293077"/>
            <a:ext cx="1813317" cy="369332"/>
          </a:xfrm>
          <a:prstGeom prst="rect">
            <a:avLst/>
          </a:prstGeom>
          <a:noFill/>
        </p:spPr>
        <p:txBody>
          <a:bodyPr wrap="none" rtlCol="0">
            <a:spAutoFit/>
          </a:bodyPr>
          <a:lstStyle/>
          <a:p>
            <a:r>
              <a:rPr lang="en-US" dirty="0"/>
              <a:t>negative control</a:t>
            </a:r>
          </a:p>
        </p:txBody>
      </p:sp>
      <p:sp>
        <p:nvSpPr>
          <p:cNvPr id="44" name="TextBox 43">
            <a:extLst>
              <a:ext uri="{FF2B5EF4-FFF2-40B4-BE49-F238E27FC236}">
                <a16:creationId xmlns:a16="http://schemas.microsoft.com/office/drawing/2014/main" id="{BDC8D153-A8D9-910E-FBA8-9AE0D4BEA3D7}"/>
              </a:ext>
            </a:extLst>
          </p:cNvPr>
          <p:cNvSpPr txBox="1"/>
          <p:nvPr/>
        </p:nvSpPr>
        <p:spPr>
          <a:xfrm>
            <a:off x="8586186" y="4958053"/>
            <a:ext cx="1172116" cy="369332"/>
          </a:xfrm>
          <a:prstGeom prst="rect">
            <a:avLst/>
          </a:prstGeom>
          <a:noFill/>
        </p:spPr>
        <p:txBody>
          <a:bodyPr wrap="none" rtlCol="0">
            <a:spAutoFit/>
          </a:bodyPr>
          <a:lstStyle/>
          <a:p>
            <a:r>
              <a:rPr lang="en-US" b="1" dirty="0">
                <a:solidFill>
                  <a:srgbClr val="865FBC"/>
                </a:solidFill>
              </a:rPr>
              <a:t>20 genes</a:t>
            </a:r>
          </a:p>
        </p:txBody>
      </p:sp>
      <p:sp>
        <p:nvSpPr>
          <p:cNvPr id="45" name="TextBox 44">
            <a:extLst>
              <a:ext uri="{FF2B5EF4-FFF2-40B4-BE49-F238E27FC236}">
                <a16:creationId xmlns:a16="http://schemas.microsoft.com/office/drawing/2014/main" id="{31B22365-A0C3-EDF7-27BC-55C19B0EE45C}"/>
              </a:ext>
            </a:extLst>
          </p:cNvPr>
          <p:cNvSpPr txBox="1"/>
          <p:nvPr/>
        </p:nvSpPr>
        <p:spPr>
          <a:xfrm>
            <a:off x="8580978" y="4623029"/>
            <a:ext cx="3538148" cy="369332"/>
          </a:xfrm>
          <a:prstGeom prst="rect">
            <a:avLst/>
          </a:prstGeom>
          <a:noFill/>
        </p:spPr>
        <p:txBody>
          <a:bodyPr wrap="none" rtlCol="0">
            <a:spAutoFit/>
          </a:bodyPr>
          <a:lstStyle/>
          <a:p>
            <a:r>
              <a:rPr lang="en-US" b="1" dirty="0">
                <a:solidFill>
                  <a:srgbClr val="865FBC"/>
                </a:solidFill>
              </a:rPr>
              <a:t>20 genes</a:t>
            </a:r>
            <a:r>
              <a:rPr lang="en-US" dirty="0"/>
              <a:t> + </a:t>
            </a:r>
            <a:r>
              <a:rPr lang="en-US" b="1" dirty="0"/>
              <a:t>4 auxiliary proteins</a:t>
            </a:r>
            <a:endParaRPr lang="en-US" b="1" dirty="0">
              <a:solidFill>
                <a:srgbClr val="865FBC"/>
              </a:solidFill>
            </a:endParaRPr>
          </a:p>
        </p:txBody>
      </p:sp>
      <p:sp>
        <p:nvSpPr>
          <p:cNvPr id="8" name="TextBox 7">
            <a:extLst>
              <a:ext uri="{FF2B5EF4-FFF2-40B4-BE49-F238E27FC236}">
                <a16:creationId xmlns:a16="http://schemas.microsoft.com/office/drawing/2014/main" id="{32C2C9DC-C54B-2B75-D51A-A6FE34DE2986}"/>
              </a:ext>
            </a:extLst>
          </p:cNvPr>
          <p:cNvSpPr txBox="1"/>
          <p:nvPr/>
        </p:nvSpPr>
        <p:spPr>
          <a:xfrm>
            <a:off x="7125649" y="4809802"/>
            <a:ext cx="683958" cy="307777"/>
          </a:xfrm>
          <a:prstGeom prst="rect">
            <a:avLst/>
          </a:prstGeom>
          <a:noFill/>
        </p:spPr>
        <p:txBody>
          <a:bodyPr wrap="square" rtlCol="0">
            <a:spAutoFit/>
          </a:bodyPr>
          <a:lstStyle/>
          <a:p>
            <a:r>
              <a:rPr lang="en-US" sz="1400" dirty="0"/>
              <a:t>HupA</a:t>
            </a:r>
          </a:p>
        </p:txBody>
      </p:sp>
      <p:cxnSp>
        <p:nvCxnSpPr>
          <p:cNvPr id="10" name="Straight Arrow Connector 9">
            <a:extLst>
              <a:ext uri="{FF2B5EF4-FFF2-40B4-BE49-F238E27FC236}">
                <a16:creationId xmlns:a16="http://schemas.microsoft.com/office/drawing/2014/main" id="{2F9ED205-6304-52DF-BC8A-10D7F0D57B38}"/>
              </a:ext>
            </a:extLst>
          </p:cNvPr>
          <p:cNvCxnSpPr>
            <a:cxnSpLocks/>
          </p:cNvCxnSpPr>
          <p:nvPr/>
        </p:nvCxnSpPr>
        <p:spPr>
          <a:xfrm flipH="1">
            <a:off x="6965645" y="4973454"/>
            <a:ext cx="179450" cy="677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860D62E-A485-B4B2-4FC8-3B5B9520632D}"/>
              </a:ext>
            </a:extLst>
          </p:cNvPr>
          <p:cNvSpPr txBox="1"/>
          <p:nvPr/>
        </p:nvSpPr>
        <p:spPr>
          <a:xfrm>
            <a:off x="1958862" y="6194391"/>
            <a:ext cx="2544286" cy="369332"/>
          </a:xfrm>
          <a:prstGeom prst="rect">
            <a:avLst/>
          </a:prstGeom>
          <a:noFill/>
        </p:spPr>
        <p:txBody>
          <a:bodyPr wrap="none" rtlCol="0">
            <a:spAutoFit/>
          </a:bodyPr>
          <a:lstStyle/>
          <a:p>
            <a:r>
              <a:rPr lang="en-US" i="1" dirty="0"/>
              <a:t>Nicotiana benthamiana</a:t>
            </a:r>
          </a:p>
        </p:txBody>
      </p:sp>
      <p:pic>
        <p:nvPicPr>
          <p:cNvPr id="14" name="Picture 13">
            <a:extLst>
              <a:ext uri="{FF2B5EF4-FFF2-40B4-BE49-F238E27FC236}">
                <a16:creationId xmlns:a16="http://schemas.microsoft.com/office/drawing/2014/main" id="{A53D09AC-85CC-5411-D480-2782EE972BC3}"/>
              </a:ext>
            </a:extLst>
          </p:cNvPr>
          <p:cNvPicPr>
            <a:picLocks noChangeAspect="1"/>
          </p:cNvPicPr>
          <p:nvPr/>
        </p:nvPicPr>
        <p:blipFill rotWithShape="1">
          <a:blip r:embed="rId6"/>
          <a:srcRect l="8925" t="4385" r="9396"/>
          <a:stretch/>
        </p:blipFill>
        <p:spPr>
          <a:xfrm>
            <a:off x="188842" y="3965608"/>
            <a:ext cx="1578062" cy="1794105"/>
          </a:xfrm>
          <a:prstGeom prst="rect">
            <a:avLst/>
          </a:prstGeom>
          <a:ln>
            <a:solidFill>
              <a:schemeClr val="tx1"/>
            </a:solidFill>
          </a:ln>
        </p:spPr>
      </p:pic>
      <p:sp>
        <p:nvSpPr>
          <p:cNvPr id="16" name="TextBox 15">
            <a:extLst>
              <a:ext uri="{FF2B5EF4-FFF2-40B4-BE49-F238E27FC236}">
                <a16:creationId xmlns:a16="http://schemas.microsoft.com/office/drawing/2014/main" id="{6F0B471E-0F79-5FF6-142B-9282CA7CEB05}"/>
              </a:ext>
            </a:extLst>
          </p:cNvPr>
          <p:cNvSpPr txBox="1"/>
          <p:nvPr/>
        </p:nvSpPr>
        <p:spPr>
          <a:xfrm>
            <a:off x="407845" y="5759713"/>
            <a:ext cx="1140056" cy="338554"/>
          </a:xfrm>
          <a:prstGeom prst="rect">
            <a:avLst/>
          </a:prstGeom>
          <a:noFill/>
        </p:spPr>
        <p:txBody>
          <a:bodyPr wrap="none" rtlCol="0">
            <a:spAutoFit/>
          </a:bodyPr>
          <a:lstStyle/>
          <a:p>
            <a:r>
              <a:rPr lang="en-US" sz="1600" dirty="0"/>
              <a:t>Eric Fields</a:t>
            </a:r>
          </a:p>
        </p:txBody>
      </p:sp>
    </p:spTree>
    <p:extLst>
      <p:ext uri="{BB962C8B-B14F-4D97-AF65-F5344CB8AC3E}">
        <p14:creationId xmlns:p14="http://schemas.microsoft.com/office/powerpoint/2010/main" val="198027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2" grpId="0"/>
      <p:bldP spid="37" grpId="0" animBg="1"/>
      <p:bldP spid="43" grpId="0"/>
      <p:bldP spid="44" grpId="0"/>
      <p:bldP spid="45" grpId="0"/>
      <p:bldP spid="8"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Targets for pathway discovery</a:t>
            </a:r>
          </a:p>
        </p:txBody>
      </p:sp>
      <p:sp>
        <p:nvSpPr>
          <p:cNvPr id="4" name="TextBox 3"/>
          <p:cNvSpPr txBox="1"/>
          <p:nvPr/>
        </p:nvSpPr>
        <p:spPr>
          <a:xfrm>
            <a:off x="3762358" y="5874562"/>
            <a:ext cx="1941557" cy="646331"/>
          </a:xfrm>
          <a:prstGeom prst="rect">
            <a:avLst/>
          </a:prstGeom>
          <a:noFill/>
        </p:spPr>
        <p:txBody>
          <a:bodyPr wrap="none" rtlCol="0">
            <a:spAutoFit/>
          </a:bodyPr>
          <a:lstStyle/>
          <a:p>
            <a:pPr algn="ctr"/>
            <a:r>
              <a:rPr lang="en-US" dirty="0"/>
              <a:t>colchicine</a:t>
            </a:r>
          </a:p>
          <a:p>
            <a:pPr algn="ctr"/>
            <a:r>
              <a:rPr lang="en-US" i="1" dirty="0">
                <a:solidFill>
                  <a:srgbClr val="008000"/>
                </a:solidFill>
              </a:rPr>
              <a:t>anti-inflammation</a:t>
            </a:r>
          </a:p>
        </p:txBody>
      </p:sp>
      <p:pic>
        <p:nvPicPr>
          <p:cNvPr id="5" name="Picture 6" descr="Image result for colchicum autumn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0136" y="1619769"/>
            <a:ext cx="2286000" cy="2286000"/>
          </a:xfrm>
          <a:prstGeom prst="rect">
            <a:avLst/>
          </a:prstGeom>
          <a:ln>
            <a:noFill/>
          </a:ln>
          <a:effectLst>
            <a:softEdge rad="12700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84186" y="1262792"/>
            <a:ext cx="1697901" cy="369332"/>
          </a:xfrm>
          <a:prstGeom prst="rect">
            <a:avLst/>
          </a:prstGeom>
          <a:noFill/>
        </p:spPr>
        <p:txBody>
          <a:bodyPr wrap="none" rtlCol="0">
            <a:spAutoFit/>
          </a:bodyPr>
          <a:lstStyle/>
          <a:p>
            <a:r>
              <a:rPr lang="en-US" dirty="0"/>
              <a:t>autumn crocus</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007" t="5781" r="6074" b="26240"/>
          <a:stretch/>
        </p:blipFill>
        <p:spPr>
          <a:xfrm>
            <a:off x="3235522" y="4011348"/>
            <a:ext cx="2995228" cy="1921909"/>
          </a:xfrm>
          <a:prstGeom prst="rect">
            <a:avLst/>
          </a:prstGeom>
        </p:spPr>
      </p:pic>
      <p:sp>
        <p:nvSpPr>
          <p:cNvPr id="9" name="TextBox 8"/>
          <p:cNvSpPr txBox="1"/>
          <p:nvPr/>
        </p:nvSpPr>
        <p:spPr>
          <a:xfrm>
            <a:off x="890849" y="1265583"/>
            <a:ext cx="1402948" cy="369332"/>
          </a:xfrm>
          <a:prstGeom prst="rect">
            <a:avLst/>
          </a:prstGeom>
          <a:noFill/>
        </p:spPr>
        <p:txBody>
          <a:bodyPr wrap="none" rtlCol="0">
            <a:spAutoFit/>
          </a:bodyPr>
          <a:lstStyle/>
          <a:p>
            <a:r>
              <a:rPr lang="en-US" dirty="0"/>
              <a:t>clubmosses</a:t>
            </a:r>
          </a:p>
        </p:txBody>
      </p:sp>
      <p:pic>
        <p:nvPicPr>
          <p:cNvPr id="10" name="Picture 9"/>
          <p:cNvPicPr>
            <a:picLocks noChangeAspect="1"/>
          </p:cNvPicPr>
          <p:nvPr/>
        </p:nvPicPr>
        <p:blipFill rotWithShape="1">
          <a:blip r:embed="rId5"/>
          <a:srcRect l="25568" t="12135" r="8054"/>
          <a:stretch/>
        </p:blipFill>
        <p:spPr>
          <a:xfrm>
            <a:off x="441010" y="1619769"/>
            <a:ext cx="2302626" cy="2286000"/>
          </a:xfrm>
          <a:prstGeom prst="rect">
            <a:avLst/>
          </a:prstGeom>
          <a:ln>
            <a:noFill/>
          </a:ln>
          <a:effectLst>
            <a:softEdge rad="127000"/>
          </a:effectLst>
        </p:spPr>
      </p:pic>
      <p:pic>
        <p:nvPicPr>
          <p:cNvPr id="3" name="Picture 2">
            <a:extLst>
              <a:ext uri="{FF2B5EF4-FFF2-40B4-BE49-F238E27FC236}">
                <a16:creationId xmlns:a16="http://schemas.microsoft.com/office/drawing/2014/main" id="{2C5075B0-EE8A-3A71-85A4-95804371501D}"/>
              </a:ext>
            </a:extLst>
          </p:cNvPr>
          <p:cNvPicPr>
            <a:picLocks noChangeAspect="1"/>
          </p:cNvPicPr>
          <p:nvPr/>
        </p:nvPicPr>
        <p:blipFill>
          <a:blip r:embed="rId6"/>
          <a:stretch>
            <a:fillRect/>
          </a:stretch>
        </p:blipFill>
        <p:spPr>
          <a:xfrm>
            <a:off x="6613801" y="4428129"/>
            <a:ext cx="2217004" cy="1088347"/>
          </a:xfrm>
          <a:prstGeom prst="rect">
            <a:avLst/>
          </a:prstGeom>
        </p:spPr>
      </p:pic>
      <p:sp>
        <p:nvSpPr>
          <p:cNvPr id="13" name="TextBox 12">
            <a:extLst>
              <a:ext uri="{FF2B5EF4-FFF2-40B4-BE49-F238E27FC236}">
                <a16:creationId xmlns:a16="http://schemas.microsoft.com/office/drawing/2014/main" id="{1C7209F8-4DFA-F887-80BD-FA5731C7E88E}"/>
              </a:ext>
            </a:extLst>
          </p:cNvPr>
          <p:cNvSpPr txBox="1"/>
          <p:nvPr/>
        </p:nvSpPr>
        <p:spPr>
          <a:xfrm>
            <a:off x="6834880" y="5576180"/>
            <a:ext cx="1774846" cy="646331"/>
          </a:xfrm>
          <a:prstGeom prst="rect">
            <a:avLst/>
          </a:prstGeom>
          <a:noFill/>
        </p:spPr>
        <p:txBody>
          <a:bodyPr wrap="none" rtlCol="0">
            <a:spAutoFit/>
          </a:bodyPr>
          <a:lstStyle/>
          <a:p>
            <a:pPr algn="ctr"/>
            <a:r>
              <a:rPr lang="en-US" dirty="0"/>
              <a:t>harmine</a:t>
            </a:r>
          </a:p>
          <a:p>
            <a:pPr algn="ctr"/>
            <a:r>
              <a:rPr lang="en-US" i="1" dirty="0">
                <a:solidFill>
                  <a:srgbClr val="008000"/>
                </a:solidFill>
              </a:rPr>
              <a:t>anti-depressant</a:t>
            </a:r>
          </a:p>
        </p:txBody>
      </p:sp>
      <p:pic>
        <p:nvPicPr>
          <p:cNvPr id="14" name="Picture 13">
            <a:extLst>
              <a:ext uri="{FF2B5EF4-FFF2-40B4-BE49-F238E27FC236}">
                <a16:creationId xmlns:a16="http://schemas.microsoft.com/office/drawing/2014/main" id="{C58BDAE6-9DA0-6F9E-CCDE-A7229816C3F1}"/>
              </a:ext>
            </a:extLst>
          </p:cNvPr>
          <p:cNvPicPr>
            <a:picLocks/>
          </p:cNvPicPr>
          <p:nvPr/>
        </p:nvPicPr>
        <p:blipFill rotWithShape="1">
          <a:blip r:embed="rId7"/>
          <a:srcRect t="28772" r="21806" b="10456"/>
          <a:stretch/>
        </p:blipFill>
        <p:spPr>
          <a:xfrm>
            <a:off x="6611076" y="1619769"/>
            <a:ext cx="2222455" cy="2286000"/>
          </a:xfrm>
          <a:prstGeom prst="rect">
            <a:avLst/>
          </a:prstGeom>
          <a:effectLst>
            <a:softEdge rad="127000"/>
          </a:effectLst>
        </p:spPr>
      </p:pic>
      <p:sp>
        <p:nvSpPr>
          <p:cNvPr id="15" name="TextBox 14">
            <a:extLst>
              <a:ext uri="{FF2B5EF4-FFF2-40B4-BE49-F238E27FC236}">
                <a16:creationId xmlns:a16="http://schemas.microsoft.com/office/drawing/2014/main" id="{E71C01D9-13F6-2C0C-3F1E-8ED77E2B5305}"/>
              </a:ext>
            </a:extLst>
          </p:cNvPr>
          <p:cNvSpPr txBox="1"/>
          <p:nvPr/>
        </p:nvSpPr>
        <p:spPr>
          <a:xfrm>
            <a:off x="7104185" y="1405980"/>
            <a:ext cx="1236236" cy="369332"/>
          </a:xfrm>
          <a:prstGeom prst="rect">
            <a:avLst/>
          </a:prstGeom>
          <a:noFill/>
        </p:spPr>
        <p:txBody>
          <a:bodyPr wrap="none" rtlCol="0">
            <a:spAutoFit/>
          </a:bodyPr>
          <a:lstStyle/>
          <a:p>
            <a:r>
              <a:rPr lang="en-US" dirty="0"/>
              <a:t>Syrian rue</a:t>
            </a:r>
          </a:p>
        </p:txBody>
      </p:sp>
      <p:pic>
        <p:nvPicPr>
          <p:cNvPr id="16" name="Picture 15">
            <a:extLst>
              <a:ext uri="{FF2B5EF4-FFF2-40B4-BE49-F238E27FC236}">
                <a16:creationId xmlns:a16="http://schemas.microsoft.com/office/drawing/2014/main" id="{85E9F3A9-4DDD-1337-2D6C-A5A73BB2AF34}"/>
              </a:ext>
            </a:extLst>
          </p:cNvPr>
          <p:cNvPicPr>
            <a:picLocks noChangeAspect="1"/>
          </p:cNvPicPr>
          <p:nvPr/>
        </p:nvPicPr>
        <p:blipFill>
          <a:blip r:embed="rId8"/>
          <a:stretch>
            <a:fillRect/>
          </a:stretch>
        </p:blipFill>
        <p:spPr>
          <a:xfrm>
            <a:off x="9677448" y="4042727"/>
            <a:ext cx="1847850" cy="1993900"/>
          </a:xfrm>
          <a:prstGeom prst="rect">
            <a:avLst/>
          </a:prstGeom>
        </p:spPr>
      </p:pic>
      <p:pic>
        <p:nvPicPr>
          <p:cNvPr id="17" name="Picture 16">
            <a:extLst>
              <a:ext uri="{FF2B5EF4-FFF2-40B4-BE49-F238E27FC236}">
                <a16:creationId xmlns:a16="http://schemas.microsoft.com/office/drawing/2014/main" id="{37E7883D-7BBD-388F-3CF9-19038A1AFD25}"/>
              </a:ext>
            </a:extLst>
          </p:cNvPr>
          <p:cNvPicPr>
            <a:picLocks noChangeAspect="1"/>
          </p:cNvPicPr>
          <p:nvPr/>
        </p:nvPicPr>
        <p:blipFill rotWithShape="1">
          <a:blip r:embed="rId9"/>
          <a:srcRect l="18499" t="11127" r="15979" b="1151"/>
          <a:stretch/>
        </p:blipFill>
        <p:spPr>
          <a:xfrm>
            <a:off x="9430325" y="1619769"/>
            <a:ext cx="2276342" cy="2286000"/>
          </a:xfrm>
          <a:prstGeom prst="rect">
            <a:avLst/>
          </a:prstGeom>
          <a:effectLst>
            <a:softEdge rad="127000"/>
          </a:effectLst>
        </p:spPr>
      </p:pic>
      <p:sp>
        <p:nvSpPr>
          <p:cNvPr id="18" name="TextBox 17">
            <a:extLst>
              <a:ext uri="{FF2B5EF4-FFF2-40B4-BE49-F238E27FC236}">
                <a16:creationId xmlns:a16="http://schemas.microsoft.com/office/drawing/2014/main" id="{413A570A-031F-FAEC-D836-709B263E8541}"/>
              </a:ext>
            </a:extLst>
          </p:cNvPr>
          <p:cNvSpPr txBox="1"/>
          <p:nvPr/>
        </p:nvSpPr>
        <p:spPr>
          <a:xfrm>
            <a:off x="10236949" y="1259011"/>
            <a:ext cx="813043" cy="369332"/>
          </a:xfrm>
          <a:prstGeom prst="rect">
            <a:avLst/>
          </a:prstGeom>
          <a:noFill/>
        </p:spPr>
        <p:txBody>
          <a:bodyPr wrap="none" rtlCol="0">
            <a:spAutoFit/>
          </a:bodyPr>
          <a:lstStyle/>
          <a:p>
            <a:r>
              <a:rPr lang="en-US" dirty="0" err="1"/>
              <a:t>kanna</a:t>
            </a:r>
            <a:endParaRPr lang="en-US" dirty="0"/>
          </a:p>
        </p:txBody>
      </p:sp>
      <p:sp>
        <p:nvSpPr>
          <p:cNvPr id="19" name="TextBox 18">
            <a:extLst>
              <a:ext uri="{FF2B5EF4-FFF2-40B4-BE49-F238E27FC236}">
                <a16:creationId xmlns:a16="http://schemas.microsoft.com/office/drawing/2014/main" id="{7D2C8A25-3D28-56ED-91F1-F975CD0BBFBB}"/>
              </a:ext>
            </a:extLst>
          </p:cNvPr>
          <p:cNvSpPr txBox="1"/>
          <p:nvPr/>
        </p:nvSpPr>
        <p:spPr>
          <a:xfrm>
            <a:off x="9687332" y="6057441"/>
            <a:ext cx="1774846" cy="646331"/>
          </a:xfrm>
          <a:prstGeom prst="rect">
            <a:avLst/>
          </a:prstGeom>
          <a:noFill/>
        </p:spPr>
        <p:txBody>
          <a:bodyPr wrap="none" rtlCol="0">
            <a:spAutoFit/>
          </a:bodyPr>
          <a:lstStyle/>
          <a:p>
            <a:pPr algn="ctr"/>
            <a:r>
              <a:rPr lang="en-US" dirty="0" err="1"/>
              <a:t>mesembrine</a:t>
            </a:r>
            <a:endParaRPr lang="en-US" dirty="0"/>
          </a:p>
          <a:p>
            <a:pPr algn="ctr"/>
            <a:r>
              <a:rPr lang="en-US" i="1" dirty="0">
                <a:solidFill>
                  <a:srgbClr val="008000"/>
                </a:solidFill>
              </a:rPr>
              <a:t>anti-depressant</a:t>
            </a:r>
          </a:p>
        </p:txBody>
      </p:sp>
      <p:sp>
        <p:nvSpPr>
          <p:cNvPr id="20" name="Rectangle 19">
            <a:extLst>
              <a:ext uri="{FF2B5EF4-FFF2-40B4-BE49-F238E27FC236}">
                <a16:creationId xmlns:a16="http://schemas.microsoft.com/office/drawing/2014/main" id="{AAC83E51-D711-0B01-87F7-B41CFA913AE3}"/>
              </a:ext>
            </a:extLst>
          </p:cNvPr>
          <p:cNvSpPr/>
          <p:nvPr/>
        </p:nvSpPr>
        <p:spPr>
          <a:xfrm>
            <a:off x="9102835" y="1078029"/>
            <a:ext cx="2793990" cy="5701035"/>
          </a:xfrm>
          <a:prstGeom prst="rect">
            <a:avLst/>
          </a:prstGeom>
          <a:solidFill>
            <a:schemeClr val="bg1">
              <a:alpha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DFF618-61F6-B099-3B97-E2F0E0B40D59}"/>
              </a:ext>
            </a:extLst>
          </p:cNvPr>
          <p:cNvSpPr/>
          <p:nvPr/>
        </p:nvSpPr>
        <p:spPr>
          <a:xfrm>
            <a:off x="3203061" y="1055251"/>
            <a:ext cx="6227263" cy="5701035"/>
          </a:xfrm>
          <a:prstGeom prst="rect">
            <a:avLst/>
          </a:prstGeom>
          <a:solidFill>
            <a:schemeClr val="bg1">
              <a:alpha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48257C0-1746-56C3-6A55-D9200DC3BB2E}"/>
              </a:ext>
            </a:extLst>
          </p:cNvPr>
          <p:cNvSpPr txBox="1"/>
          <p:nvPr/>
        </p:nvSpPr>
        <p:spPr>
          <a:xfrm>
            <a:off x="506128" y="5864935"/>
            <a:ext cx="2172390" cy="646331"/>
          </a:xfrm>
          <a:prstGeom prst="rect">
            <a:avLst/>
          </a:prstGeom>
          <a:noFill/>
        </p:spPr>
        <p:txBody>
          <a:bodyPr wrap="none" rtlCol="0">
            <a:spAutoFit/>
          </a:bodyPr>
          <a:lstStyle/>
          <a:p>
            <a:pPr algn="ctr"/>
            <a:r>
              <a:rPr lang="en-US" dirty="0"/>
              <a:t>huperzine A</a:t>
            </a:r>
          </a:p>
          <a:p>
            <a:pPr algn="ctr"/>
            <a:r>
              <a:rPr lang="en-US" i="1" dirty="0">
                <a:solidFill>
                  <a:srgbClr val="008000"/>
                </a:solidFill>
              </a:rPr>
              <a:t>dementia treatment</a:t>
            </a:r>
          </a:p>
        </p:txBody>
      </p:sp>
      <p:pic>
        <p:nvPicPr>
          <p:cNvPr id="22" name="Picture 21">
            <a:extLst>
              <a:ext uri="{FF2B5EF4-FFF2-40B4-BE49-F238E27FC236}">
                <a16:creationId xmlns:a16="http://schemas.microsoft.com/office/drawing/2014/main" id="{C5876855-E2A6-FFCA-655C-D5C92F92A4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6128" y="4339394"/>
            <a:ext cx="2172390" cy="1458317"/>
          </a:xfrm>
          <a:prstGeom prst="rect">
            <a:avLst/>
          </a:prstGeom>
        </p:spPr>
      </p:pic>
    </p:spTree>
    <p:extLst>
      <p:ext uri="{BB962C8B-B14F-4D97-AF65-F5344CB8AC3E}">
        <p14:creationId xmlns:p14="http://schemas.microsoft.com/office/powerpoint/2010/main" val="200947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1C7A8B-0C83-992F-7825-E0506B02E825}"/>
              </a:ext>
            </a:extLst>
          </p:cNvPr>
          <p:cNvPicPr>
            <a:picLocks noChangeAspect="1"/>
          </p:cNvPicPr>
          <p:nvPr/>
        </p:nvPicPr>
        <p:blipFill>
          <a:blip r:embed="rId3"/>
          <a:stretch>
            <a:fillRect/>
          </a:stretch>
        </p:blipFill>
        <p:spPr>
          <a:xfrm>
            <a:off x="8486846" y="2294394"/>
            <a:ext cx="3359323" cy="3130711"/>
          </a:xfrm>
          <a:prstGeom prst="rect">
            <a:avLst/>
          </a:prstGeom>
        </p:spPr>
      </p:pic>
      <p:sp>
        <p:nvSpPr>
          <p:cNvPr id="2" name="Title 1"/>
          <p:cNvSpPr>
            <a:spLocks noGrp="1"/>
          </p:cNvSpPr>
          <p:nvPr>
            <p:ph type="title"/>
          </p:nvPr>
        </p:nvSpPr>
        <p:spPr/>
        <p:txBody>
          <a:bodyPr/>
          <a:lstStyle/>
          <a:p>
            <a:r>
              <a:rPr lang="en-US" dirty="0"/>
              <a:t>A powerful strategy for pathway discovery</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723" y="1505036"/>
            <a:ext cx="3432002" cy="4579745"/>
          </a:xfrm>
          <a:prstGeom prst="rect">
            <a:avLst/>
          </a:prstGeom>
        </p:spPr>
      </p:pic>
      <p:sp>
        <p:nvSpPr>
          <p:cNvPr id="6" name="TextBox 5"/>
          <p:cNvSpPr txBox="1"/>
          <p:nvPr/>
        </p:nvSpPr>
        <p:spPr>
          <a:xfrm>
            <a:off x="1079248" y="998005"/>
            <a:ext cx="2137124" cy="400110"/>
          </a:xfrm>
          <a:prstGeom prst="rect">
            <a:avLst/>
          </a:prstGeom>
          <a:noFill/>
        </p:spPr>
        <p:txBody>
          <a:bodyPr wrap="none" rtlCol="0">
            <a:spAutoFit/>
          </a:bodyPr>
          <a:lstStyle/>
          <a:p>
            <a:r>
              <a:rPr lang="en-US" sz="2000" i="1" dirty="0"/>
              <a:t>Gloriosa superba</a:t>
            </a:r>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4007" t="5781" r="6074" b="26240"/>
          <a:stretch/>
        </p:blipFill>
        <p:spPr>
          <a:xfrm>
            <a:off x="4586262" y="4065000"/>
            <a:ext cx="2743869" cy="1760624"/>
          </a:xfrm>
          <a:prstGeom prst="rect">
            <a:avLst/>
          </a:prstGeom>
        </p:spPr>
      </p:pic>
      <p:sp>
        <p:nvSpPr>
          <p:cNvPr id="8" name="TextBox 7"/>
          <p:cNvSpPr txBox="1"/>
          <p:nvPr/>
        </p:nvSpPr>
        <p:spPr>
          <a:xfrm>
            <a:off x="4378278" y="5761616"/>
            <a:ext cx="3159840" cy="646331"/>
          </a:xfrm>
          <a:prstGeom prst="rect">
            <a:avLst/>
          </a:prstGeom>
          <a:noFill/>
        </p:spPr>
        <p:txBody>
          <a:bodyPr wrap="none" rtlCol="0">
            <a:spAutoFit/>
          </a:bodyPr>
          <a:lstStyle/>
          <a:p>
            <a:pPr algn="ctr"/>
            <a:r>
              <a:rPr lang="en-US" dirty="0"/>
              <a:t>colchicine</a:t>
            </a:r>
          </a:p>
          <a:p>
            <a:pPr algn="ctr"/>
            <a:r>
              <a:rPr lang="en-US" i="1" dirty="0">
                <a:solidFill>
                  <a:srgbClr val="0000FF"/>
                </a:solidFill>
              </a:rPr>
              <a:t>mitotic poison, gout medicine</a:t>
            </a:r>
          </a:p>
        </p:txBody>
      </p:sp>
      <p:cxnSp>
        <p:nvCxnSpPr>
          <p:cNvPr id="9" name="Straight Connector 8"/>
          <p:cNvCxnSpPr/>
          <p:nvPr/>
        </p:nvCxnSpPr>
        <p:spPr>
          <a:xfrm flipV="1">
            <a:off x="2922719" y="4525841"/>
            <a:ext cx="734685" cy="72976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3551896" y="4420333"/>
            <a:ext cx="211015" cy="21101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cxnSpLocks/>
          </p:cNvCxnSpPr>
          <p:nvPr/>
        </p:nvCxnSpPr>
        <p:spPr>
          <a:xfrm flipH="1" flipV="1">
            <a:off x="741438" y="3806044"/>
            <a:ext cx="298790" cy="10517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20690" y="3648735"/>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a:cxnSpLocks/>
          </p:cNvCxnSpPr>
          <p:nvPr/>
        </p:nvCxnSpPr>
        <p:spPr>
          <a:xfrm flipH="1" flipV="1">
            <a:off x="1949939" y="3261035"/>
            <a:ext cx="658545" cy="2561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844431" y="3155527"/>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a:cxnSpLocks/>
          </p:cNvCxnSpPr>
          <p:nvPr/>
        </p:nvCxnSpPr>
        <p:spPr>
          <a:xfrm flipV="1">
            <a:off x="3234341" y="2731983"/>
            <a:ext cx="223676" cy="32055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392129" y="2556308"/>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rotWithShape="1">
          <a:blip r:embed="rId6"/>
          <a:srcRect r="29706"/>
          <a:stretch/>
        </p:blipFill>
        <p:spPr>
          <a:xfrm>
            <a:off x="8558672" y="1098991"/>
            <a:ext cx="3287497" cy="5432193"/>
          </a:xfrm>
          <a:prstGeom prst="rect">
            <a:avLst/>
          </a:prstGeom>
        </p:spPr>
      </p:pic>
      <p:sp>
        <p:nvSpPr>
          <p:cNvPr id="18" name="TextBox 17"/>
          <p:cNvSpPr txBox="1"/>
          <p:nvPr/>
        </p:nvSpPr>
        <p:spPr>
          <a:xfrm>
            <a:off x="4993497" y="2039831"/>
            <a:ext cx="1967270" cy="1477328"/>
          </a:xfrm>
          <a:prstGeom prst="rect">
            <a:avLst/>
          </a:prstGeom>
          <a:noFill/>
        </p:spPr>
        <p:txBody>
          <a:bodyPr wrap="none" rtlCol="0">
            <a:spAutoFit/>
          </a:bodyPr>
          <a:lstStyle/>
          <a:p>
            <a:pPr algn="ctr"/>
            <a:r>
              <a:rPr lang="en-US" dirty="0"/>
              <a:t>Paired analysis:</a:t>
            </a:r>
          </a:p>
          <a:p>
            <a:pPr algn="ctr"/>
            <a:endParaRPr lang="en-US" dirty="0"/>
          </a:p>
          <a:p>
            <a:pPr algn="ctr"/>
            <a:r>
              <a:rPr lang="en-US" b="1" i="1" dirty="0"/>
              <a:t>Metabolomics</a:t>
            </a:r>
          </a:p>
          <a:p>
            <a:pPr algn="ctr"/>
            <a:endParaRPr lang="en-US" b="1" dirty="0"/>
          </a:p>
          <a:p>
            <a:pPr algn="ctr"/>
            <a:r>
              <a:rPr lang="en-US" b="1" i="1" dirty="0"/>
              <a:t>Transcriptomics</a:t>
            </a:r>
          </a:p>
        </p:txBody>
      </p:sp>
      <p:cxnSp>
        <p:nvCxnSpPr>
          <p:cNvPr id="19" name="Straight Arrow Connector 18"/>
          <p:cNvCxnSpPr/>
          <p:nvPr/>
        </p:nvCxnSpPr>
        <p:spPr>
          <a:xfrm flipH="1">
            <a:off x="4356031" y="2778495"/>
            <a:ext cx="638365" cy="0"/>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a:cxnSpLocks/>
          </p:cNvCxnSpPr>
          <p:nvPr/>
        </p:nvCxnSpPr>
        <p:spPr>
          <a:xfrm>
            <a:off x="6960767" y="3352925"/>
            <a:ext cx="638365" cy="0"/>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21" name="TextBox 20"/>
          <p:cNvSpPr txBox="1"/>
          <p:nvPr/>
        </p:nvSpPr>
        <p:spPr>
          <a:xfrm>
            <a:off x="3032042" y="3877806"/>
            <a:ext cx="1250721" cy="523220"/>
          </a:xfrm>
          <a:prstGeom prst="rect">
            <a:avLst/>
          </a:prstGeom>
          <a:noFill/>
        </p:spPr>
        <p:txBody>
          <a:bodyPr wrap="square" rtlCol="0">
            <a:spAutoFit/>
          </a:bodyPr>
          <a:lstStyle/>
          <a:p>
            <a:r>
              <a:rPr lang="en-US" sz="1400" i="1" dirty="0"/>
              <a:t>active site of biosynthesis!</a:t>
            </a:r>
          </a:p>
        </p:txBody>
      </p:sp>
    </p:spTree>
    <p:extLst>
      <p:ext uri="{BB962C8B-B14F-4D97-AF65-F5344CB8AC3E}">
        <p14:creationId xmlns:p14="http://schemas.microsoft.com/office/powerpoint/2010/main" val="284627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xEl>
                                              <p:pRg st="4" end="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biosynthesis of colchicine</a:t>
            </a:r>
          </a:p>
        </p:txBody>
      </p:sp>
      <p:pic>
        <p:nvPicPr>
          <p:cNvPr id="3" name="Picture 2">
            <a:extLst>
              <a:ext uri="{FF2B5EF4-FFF2-40B4-BE49-F238E27FC236}">
                <a16:creationId xmlns:a16="http://schemas.microsoft.com/office/drawing/2014/main" id="{02852773-5B2A-2BB2-96E2-B7F471ACA9D3}"/>
              </a:ext>
            </a:extLst>
          </p:cNvPr>
          <p:cNvPicPr>
            <a:picLocks noChangeAspect="1"/>
          </p:cNvPicPr>
          <p:nvPr/>
        </p:nvPicPr>
        <p:blipFill>
          <a:blip r:embed="rId3"/>
          <a:stretch>
            <a:fillRect/>
          </a:stretch>
        </p:blipFill>
        <p:spPr>
          <a:xfrm>
            <a:off x="122903" y="1475732"/>
            <a:ext cx="11946193" cy="1961997"/>
          </a:xfrm>
          <a:prstGeom prst="rect">
            <a:avLst/>
          </a:prstGeom>
        </p:spPr>
      </p:pic>
      <p:sp>
        <p:nvSpPr>
          <p:cNvPr id="4" name="TextBox 3">
            <a:extLst>
              <a:ext uri="{FF2B5EF4-FFF2-40B4-BE49-F238E27FC236}">
                <a16:creationId xmlns:a16="http://schemas.microsoft.com/office/drawing/2014/main" id="{DF3B7C1C-43C8-2A30-24E2-883A0054C2DE}"/>
              </a:ext>
            </a:extLst>
          </p:cNvPr>
          <p:cNvSpPr txBox="1"/>
          <p:nvPr/>
        </p:nvSpPr>
        <p:spPr>
          <a:xfrm>
            <a:off x="1897625" y="1818967"/>
            <a:ext cx="849913" cy="307777"/>
          </a:xfrm>
          <a:prstGeom prst="rect">
            <a:avLst/>
          </a:prstGeom>
          <a:noFill/>
        </p:spPr>
        <p:txBody>
          <a:bodyPr wrap="none" rtlCol="0">
            <a:spAutoFit/>
          </a:bodyPr>
          <a:lstStyle/>
          <a:p>
            <a:r>
              <a:rPr lang="en-US" sz="1400" b="1" i="1" dirty="0">
                <a:solidFill>
                  <a:srgbClr val="7030A0"/>
                </a:solidFill>
              </a:rPr>
              <a:t>9 genes</a:t>
            </a:r>
          </a:p>
        </p:txBody>
      </p:sp>
      <p:sp>
        <p:nvSpPr>
          <p:cNvPr id="22" name="TextBox 21">
            <a:extLst>
              <a:ext uri="{FF2B5EF4-FFF2-40B4-BE49-F238E27FC236}">
                <a16:creationId xmlns:a16="http://schemas.microsoft.com/office/drawing/2014/main" id="{91244FE9-13E1-80DD-E005-CEEEE59AE933}"/>
              </a:ext>
            </a:extLst>
          </p:cNvPr>
          <p:cNvSpPr txBox="1"/>
          <p:nvPr/>
        </p:nvSpPr>
        <p:spPr>
          <a:xfrm>
            <a:off x="4183625" y="1818967"/>
            <a:ext cx="849913" cy="307777"/>
          </a:xfrm>
          <a:prstGeom prst="rect">
            <a:avLst/>
          </a:prstGeom>
          <a:noFill/>
        </p:spPr>
        <p:txBody>
          <a:bodyPr wrap="none" rtlCol="0">
            <a:spAutoFit/>
          </a:bodyPr>
          <a:lstStyle/>
          <a:p>
            <a:r>
              <a:rPr lang="en-US" sz="1400" b="1" i="1" dirty="0">
                <a:solidFill>
                  <a:srgbClr val="7030A0"/>
                </a:solidFill>
              </a:rPr>
              <a:t>5 genes</a:t>
            </a:r>
          </a:p>
        </p:txBody>
      </p:sp>
      <p:sp>
        <p:nvSpPr>
          <p:cNvPr id="23" name="TextBox 22">
            <a:extLst>
              <a:ext uri="{FF2B5EF4-FFF2-40B4-BE49-F238E27FC236}">
                <a16:creationId xmlns:a16="http://schemas.microsoft.com/office/drawing/2014/main" id="{C419C4D4-0C66-7656-0F55-9FFF4F77D378}"/>
              </a:ext>
            </a:extLst>
          </p:cNvPr>
          <p:cNvSpPr txBox="1"/>
          <p:nvPr/>
        </p:nvSpPr>
        <p:spPr>
          <a:xfrm>
            <a:off x="6469625" y="1818967"/>
            <a:ext cx="849913" cy="307777"/>
          </a:xfrm>
          <a:prstGeom prst="rect">
            <a:avLst/>
          </a:prstGeom>
          <a:noFill/>
        </p:spPr>
        <p:txBody>
          <a:bodyPr wrap="none" rtlCol="0">
            <a:spAutoFit/>
          </a:bodyPr>
          <a:lstStyle/>
          <a:p>
            <a:r>
              <a:rPr lang="en-US" sz="1400" b="1" i="1" dirty="0">
                <a:solidFill>
                  <a:srgbClr val="7030A0"/>
                </a:solidFill>
              </a:rPr>
              <a:t>2 genes</a:t>
            </a:r>
          </a:p>
        </p:txBody>
      </p:sp>
      <p:sp>
        <p:nvSpPr>
          <p:cNvPr id="24" name="TextBox 23">
            <a:extLst>
              <a:ext uri="{FF2B5EF4-FFF2-40B4-BE49-F238E27FC236}">
                <a16:creationId xmlns:a16="http://schemas.microsoft.com/office/drawing/2014/main" id="{ED07F2E4-DB9A-B402-B9AE-50DC0B68BE76}"/>
              </a:ext>
            </a:extLst>
          </p:cNvPr>
          <p:cNvSpPr txBox="1"/>
          <p:nvPr/>
        </p:nvSpPr>
        <p:spPr>
          <a:xfrm>
            <a:off x="9094260" y="1818967"/>
            <a:ext cx="849913" cy="307777"/>
          </a:xfrm>
          <a:prstGeom prst="rect">
            <a:avLst/>
          </a:prstGeom>
          <a:noFill/>
        </p:spPr>
        <p:txBody>
          <a:bodyPr wrap="none" rtlCol="0">
            <a:spAutoFit/>
          </a:bodyPr>
          <a:lstStyle/>
          <a:p>
            <a:r>
              <a:rPr lang="en-US" sz="1400" b="1" i="1" dirty="0">
                <a:solidFill>
                  <a:srgbClr val="7030A0"/>
                </a:solidFill>
              </a:rPr>
              <a:t>4 genes</a:t>
            </a:r>
          </a:p>
        </p:txBody>
      </p:sp>
      <p:grpSp>
        <p:nvGrpSpPr>
          <p:cNvPr id="25" name="Group 24">
            <a:extLst>
              <a:ext uri="{FF2B5EF4-FFF2-40B4-BE49-F238E27FC236}">
                <a16:creationId xmlns:a16="http://schemas.microsoft.com/office/drawing/2014/main" id="{6C4A319A-972B-22ED-7C8B-CE953B308229}"/>
              </a:ext>
            </a:extLst>
          </p:cNvPr>
          <p:cNvGrpSpPr/>
          <p:nvPr/>
        </p:nvGrpSpPr>
        <p:grpSpPr>
          <a:xfrm>
            <a:off x="1823402" y="3845603"/>
            <a:ext cx="2647612" cy="2391170"/>
            <a:chOff x="467139" y="3508513"/>
            <a:chExt cx="2554357" cy="2216426"/>
          </a:xfrm>
        </p:grpSpPr>
        <p:pic>
          <p:nvPicPr>
            <p:cNvPr id="26" name="Picture 25">
              <a:extLst>
                <a:ext uri="{FF2B5EF4-FFF2-40B4-BE49-F238E27FC236}">
                  <a16:creationId xmlns:a16="http://schemas.microsoft.com/office/drawing/2014/main" id="{C8929954-A09C-BA8C-3040-AADEE3FC2749}"/>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12744178">
              <a:off x="691013" y="3565265"/>
              <a:ext cx="2268300" cy="2144493"/>
            </a:xfrm>
            <a:prstGeom prst="rect">
              <a:avLst/>
            </a:prstGeom>
            <a:noFill/>
          </p:spPr>
        </p:pic>
        <p:sp>
          <p:nvSpPr>
            <p:cNvPr id="27" name="Rectangle 26">
              <a:extLst>
                <a:ext uri="{FF2B5EF4-FFF2-40B4-BE49-F238E27FC236}">
                  <a16:creationId xmlns:a16="http://schemas.microsoft.com/office/drawing/2014/main" id="{92C7CAD9-C827-AC39-19F3-90E54B0C33A3}"/>
                </a:ext>
              </a:extLst>
            </p:cNvPr>
            <p:cNvSpPr/>
            <p:nvPr/>
          </p:nvSpPr>
          <p:spPr>
            <a:xfrm>
              <a:off x="467139" y="3508513"/>
              <a:ext cx="2554357" cy="2216426"/>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Rectangle 27">
            <a:extLst>
              <a:ext uri="{FF2B5EF4-FFF2-40B4-BE49-F238E27FC236}">
                <a16:creationId xmlns:a16="http://schemas.microsoft.com/office/drawing/2014/main" id="{FE8E4196-5E33-3AA8-4BB0-2977AC484CD5}"/>
              </a:ext>
            </a:extLst>
          </p:cNvPr>
          <p:cNvSpPr/>
          <p:nvPr/>
        </p:nvSpPr>
        <p:spPr>
          <a:xfrm>
            <a:off x="56964" y="1409422"/>
            <a:ext cx="12070080" cy="2019578"/>
          </a:xfrm>
          <a:prstGeom prst="rect">
            <a:avLst/>
          </a:prstGeom>
          <a:noFill/>
          <a:ln w="15875">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FD124C23-F288-695F-B6D5-34FE03EBA040}"/>
              </a:ext>
            </a:extLst>
          </p:cNvPr>
          <p:cNvCxnSpPr>
            <a:cxnSpLocks/>
            <a:endCxn id="28" idx="2"/>
          </p:cNvCxnSpPr>
          <p:nvPr/>
        </p:nvCxnSpPr>
        <p:spPr>
          <a:xfrm flipV="1">
            <a:off x="3999409" y="3429000"/>
            <a:ext cx="2092595" cy="1612188"/>
          </a:xfrm>
          <a:prstGeom prst="line">
            <a:avLst/>
          </a:prstGeom>
          <a:ln w="15875">
            <a:solidFill>
              <a:schemeClr val="tx1"/>
            </a:solidFill>
            <a:prstDash val="dash"/>
            <a:headEnd type="ova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214C035-14C2-4A6E-4B86-D42502348451}"/>
              </a:ext>
            </a:extLst>
          </p:cNvPr>
          <p:cNvSpPr txBox="1"/>
          <p:nvPr/>
        </p:nvSpPr>
        <p:spPr>
          <a:xfrm>
            <a:off x="1958862" y="6194391"/>
            <a:ext cx="2544286" cy="369332"/>
          </a:xfrm>
          <a:prstGeom prst="rect">
            <a:avLst/>
          </a:prstGeom>
          <a:noFill/>
        </p:spPr>
        <p:txBody>
          <a:bodyPr wrap="none" rtlCol="0">
            <a:spAutoFit/>
          </a:bodyPr>
          <a:lstStyle/>
          <a:p>
            <a:r>
              <a:rPr lang="en-US" i="1" dirty="0"/>
              <a:t>Nicotiana benthamiana</a:t>
            </a:r>
          </a:p>
        </p:txBody>
      </p:sp>
      <p:grpSp>
        <p:nvGrpSpPr>
          <p:cNvPr id="35" name="Group 34">
            <a:extLst>
              <a:ext uri="{FF2B5EF4-FFF2-40B4-BE49-F238E27FC236}">
                <a16:creationId xmlns:a16="http://schemas.microsoft.com/office/drawing/2014/main" id="{E9B12CBE-C1C8-2D46-ADEC-45A71988AAAB}"/>
              </a:ext>
            </a:extLst>
          </p:cNvPr>
          <p:cNvGrpSpPr/>
          <p:nvPr/>
        </p:nvGrpSpPr>
        <p:grpSpPr>
          <a:xfrm>
            <a:off x="6469625" y="4324168"/>
            <a:ext cx="3610166" cy="2218090"/>
            <a:chOff x="8411849" y="4456716"/>
            <a:chExt cx="3610166" cy="2218090"/>
          </a:xfrm>
        </p:grpSpPr>
        <p:pic>
          <p:nvPicPr>
            <p:cNvPr id="36" name="Picture 35">
              <a:extLst>
                <a:ext uri="{FF2B5EF4-FFF2-40B4-BE49-F238E27FC236}">
                  <a16:creationId xmlns:a16="http://schemas.microsoft.com/office/drawing/2014/main" id="{1C58BED0-390F-3AEA-EAAF-F64CD8DE47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1849" y="4456716"/>
              <a:ext cx="1867729" cy="2218090"/>
            </a:xfrm>
            <a:prstGeom prst="rect">
              <a:avLst/>
            </a:prstGeom>
          </p:spPr>
        </p:pic>
        <p:sp>
          <p:nvSpPr>
            <p:cNvPr id="37" name="TextBox 36">
              <a:extLst>
                <a:ext uri="{FF2B5EF4-FFF2-40B4-BE49-F238E27FC236}">
                  <a16:creationId xmlns:a16="http://schemas.microsoft.com/office/drawing/2014/main" id="{24E6ADD1-8528-AC10-4F2D-2A4BED9CA16E}"/>
                </a:ext>
              </a:extLst>
            </p:cNvPr>
            <p:cNvSpPr txBox="1"/>
            <p:nvPr/>
          </p:nvSpPr>
          <p:spPr>
            <a:xfrm>
              <a:off x="10080458" y="5103549"/>
              <a:ext cx="1941557" cy="369332"/>
            </a:xfrm>
            <a:prstGeom prst="rect">
              <a:avLst/>
            </a:prstGeom>
            <a:noFill/>
          </p:spPr>
          <p:txBody>
            <a:bodyPr wrap="none" rtlCol="0">
              <a:spAutoFit/>
            </a:bodyPr>
            <a:lstStyle/>
            <a:p>
              <a:r>
                <a:rPr lang="en-US" i="1" dirty="0">
                  <a:solidFill>
                    <a:srgbClr val="7030A0"/>
                  </a:solidFill>
                </a:rPr>
                <a:t>20 gene pathway</a:t>
              </a:r>
            </a:p>
          </p:txBody>
        </p:sp>
        <p:sp>
          <p:nvSpPr>
            <p:cNvPr id="38" name="TextBox 37">
              <a:extLst>
                <a:ext uri="{FF2B5EF4-FFF2-40B4-BE49-F238E27FC236}">
                  <a16:creationId xmlns:a16="http://schemas.microsoft.com/office/drawing/2014/main" id="{3D8C100B-9507-1690-C156-19F1E4B4A1B4}"/>
                </a:ext>
              </a:extLst>
            </p:cNvPr>
            <p:cNvSpPr txBox="1"/>
            <p:nvPr/>
          </p:nvSpPr>
          <p:spPr>
            <a:xfrm>
              <a:off x="10080457" y="4754096"/>
              <a:ext cx="877163" cy="369332"/>
            </a:xfrm>
            <a:prstGeom prst="rect">
              <a:avLst/>
            </a:prstGeom>
            <a:noFill/>
          </p:spPr>
          <p:txBody>
            <a:bodyPr wrap="none" rtlCol="0">
              <a:spAutoFit/>
            </a:bodyPr>
            <a:lstStyle/>
            <a:p>
              <a:r>
                <a:rPr lang="en-US" i="1" dirty="0"/>
                <a:t>control</a:t>
              </a:r>
            </a:p>
          </p:txBody>
        </p:sp>
      </p:grpSp>
      <p:sp>
        <p:nvSpPr>
          <p:cNvPr id="39" name="Rectangle 38">
            <a:extLst>
              <a:ext uri="{FF2B5EF4-FFF2-40B4-BE49-F238E27FC236}">
                <a16:creationId xmlns:a16="http://schemas.microsoft.com/office/drawing/2014/main" id="{28C2FCF4-709D-154F-1F3A-342424A8EB88}"/>
              </a:ext>
            </a:extLst>
          </p:cNvPr>
          <p:cNvSpPr/>
          <p:nvPr/>
        </p:nvSpPr>
        <p:spPr>
          <a:xfrm>
            <a:off x="9514571" y="6332890"/>
            <a:ext cx="2647612" cy="461665"/>
          </a:xfrm>
          <a:prstGeom prst="rect">
            <a:avLst/>
          </a:prstGeom>
        </p:spPr>
        <p:txBody>
          <a:bodyPr wrap="square">
            <a:spAutoFit/>
          </a:bodyPr>
          <a:lstStyle/>
          <a:p>
            <a:r>
              <a:rPr lang="en-US" sz="1200" dirty="0">
                <a:solidFill>
                  <a:schemeClr val="tx1">
                    <a:lumMod val="75000"/>
                    <a:lumOff val="25000"/>
                  </a:schemeClr>
                </a:solidFill>
              </a:rPr>
              <a:t>Nett*, Lau*, &amp; Sattely. </a:t>
            </a:r>
            <a:r>
              <a:rPr lang="en-US" sz="1200" i="1" dirty="0">
                <a:solidFill>
                  <a:schemeClr val="tx1">
                    <a:lumMod val="75000"/>
                    <a:lumOff val="25000"/>
                  </a:schemeClr>
                </a:solidFill>
              </a:rPr>
              <a:t>Nature.</a:t>
            </a:r>
            <a:r>
              <a:rPr lang="en-US" sz="1200" dirty="0">
                <a:solidFill>
                  <a:schemeClr val="tx1">
                    <a:lumMod val="75000"/>
                    <a:lumOff val="25000"/>
                  </a:schemeClr>
                </a:solidFill>
              </a:rPr>
              <a:t> </a:t>
            </a:r>
            <a:r>
              <a:rPr lang="en-US" sz="1200" b="1" dirty="0">
                <a:solidFill>
                  <a:schemeClr val="tx1">
                    <a:lumMod val="75000"/>
                    <a:lumOff val="25000"/>
                  </a:schemeClr>
                </a:solidFill>
              </a:rPr>
              <a:t>2020</a:t>
            </a:r>
            <a:r>
              <a:rPr lang="en-US" sz="1200" dirty="0">
                <a:solidFill>
                  <a:schemeClr val="tx1">
                    <a:lumMod val="75000"/>
                    <a:lumOff val="25000"/>
                  </a:schemeClr>
                </a:solidFill>
              </a:rPr>
              <a:t>.</a:t>
            </a:r>
          </a:p>
          <a:p>
            <a:r>
              <a:rPr lang="en-US" sz="1200" dirty="0">
                <a:solidFill>
                  <a:schemeClr val="tx1">
                    <a:lumMod val="75000"/>
                    <a:lumOff val="25000"/>
                  </a:schemeClr>
                </a:solidFill>
              </a:rPr>
              <a:t>Nett &amp; Sattely. </a:t>
            </a:r>
            <a:r>
              <a:rPr lang="en-US" sz="1200" i="1" dirty="0">
                <a:solidFill>
                  <a:schemeClr val="tx1">
                    <a:lumMod val="75000"/>
                    <a:lumOff val="25000"/>
                  </a:schemeClr>
                </a:solidFill>
              </a:rPr>
              <a:t>JACS. </a:t>
            </a:r>
            <a:r>
              <a:rPr lang="en-US" sz="1200" b="1" dirty="0">
                <a:solidFill>
                  <a:schemeClr val="tx1">
                    <a:lumMod val="75000"/>
                    <a:lumOff val="25000"/>
                  </a:schemeClr>
                </a:solidFill>
              </a:rPr>
              <a:t>2021.</a:t>
            </a:r>
            <a:endParaRPr lang="en-US" sz="1200" i="1" dirty="0">
              <a:solidFill>
                <a:schemeClr val="tx1">
                  <a:lumMod val="75000"/>
                  <a:lumOff val="25000"/>
                </a:schemeClr>
              </a:solidFill>
            </a:endParaRPr>
          </a:p>
        </p:txBody>
      </p:sp>
      <p:sp>
        <p:nvSpPr>
          <p:cNvPr id="41" name="TextBox 40">
            <a:extLst>
              <a:ext uri="{FF2B5EF4-FFF2-40B4-BE49-F238E27FC236}">
                <a16:creationId xmlns:a16="http://schemas.microsoft.com/office/drawing/2014/main" id="{457FA292-763E-6D3B-AA1D-DCF97C5EF41B}"/>
              </a:ext>
            </a:extLst>
          </p:cNvPr>
          <p:cNvSpPr txBox="1"/>
          <p:nvPr/>
        </p:nvSpPr>
        <p:spPr>
          <a:xfrm>
            <a:off x="8779931" y="3577026"/>
            <a:ext cx="3412069" cy="646331"/>
          </a:xfrm>
          <a:prstGeom prst="rect">
            <a:avLst/>
          </a:prstGeom>
          <a:noFill/>
        </p:spPr>
        <p:txBody>
          <a:bodyPr wrap="square" rtlCol="0">
            <a:spAutoFit/>
          </a:bodyPr>
          <a:lstStyle/>
          <a:p>
            <a:pPr algn="ctr"/>
            <a:r>
              <a:rPr lang="en-US" b="1" dirty="0"/>
              <a:t>yield</a:t>
            </a:r>
            <a:r>
              <a:rPr lang="en-US" dirty="0"/>
              <a:t>: ~1 µg/g dry weight</a:t>
            </a:r>
          </a:p>
          <a:p>
            <a:pPr algn="ctr"/>
            <a:r>
              <a:rPr lang="en-US" dirty="0"/>
              <a:t>(</a:t>
            </a:r>
            <a:r>
              <a:rPr lang="en-US" dirty="0">
                <a:solidFill>
                  <a:schemeClr val="accent1">
                    <a:lumMod val="75000"/>
                  </a:schemeClr>
                </a:solidFill>
              </a:rPr>
              <a:t>1000x lower than native plant</a:t>
            </a:r>
            <a:r>
              <a:rPr lang="en-US" dirty="0"/>
              <a:t>)</a:t>
            </a:r>
          </a:p>
        </p:txBody>
      </p:sp>
      <p:sp>
        <p:nvSpPr>
          <p:cNvPr id="5" name="TextBox 4">
            <a:extLst>
              <a:ext uri="{FF2B5EF4-FFF2-40B4-BE49-F238E27FC236}">
                <a16:creationId xmlns:a16="http://schemas.microsoft.com/office/drawing/2014/main" id="{C2D897AC-E022-2F3D-6906-87E2123E931E}"/>
              </a:ext>
            </a:extLst>
          </p:cNvPr>
          <p:cNvSpPr txBox="1"/>
          <p:nvPr/>
        </p:nvSpPr>
        <p:spPr>
          <a:xfrm>
            <a:off x="572806" y="947757"/>
            <a:ext cx="3847528" cy="461665"/>
          </a:xfrm>
          <a:prstGeom prst="rect">
            <a:avLst/>
          </a:prstGeom>
          <a:noFill/>
        </p:spPr>
        <p:txBody>
          <a:bodyPr wrap="none" rtlCol="0">
            <a:spAutoFit/>
          </a:bodyPr>
          <a:lstStyle/>
          <a:p>
            <a:r>
              <a:rPr lang="en-US" sz="2400" dirty="0"/>
              <a:t>co-expression of </a:t>
            </a:r>
            <a:r>
              <a:rPr lang="en-US" sz="2400" b="1" dirty="0">
                <a:solidFill>
                  <a:srgbClr val="865FBC"/>
                </a:solidFill>
              </a:rPr>
              <a:t>20 genes</a:t>
            </a:r>
          </a:p>
        </p:txBody>
      </p:sp>
    </p:spTree>
    <p:extLst>
      <p:ext uri="{BB962C8B-B14F-4D97-AF65-F5344CB8AC3E}">
        <p14:creationId xmlns:p14="http://schemas.microsoft.com/office/powerpoint/2010/main" val="79457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p:bldP spid="41"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p:cNvSpPr/>
          <p:nvPr/>
        </p:nvSpPr>
        <p:spPr>
          <a:xfrm>
            <a:off x="9043799" y="860836"/>
            <a:ext cx="2765780" cy="808928"/>
          </a:xfrm>
          <a:prstGeom prst="roundRect">
            <a:avLst/>
          </a:prstGeom>
          <a:solidFill>
            <a:schemeClr val="accent3">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p:cNvSpPr/>
          <p:nvPr/>
        </p:nvSpPr>
        <p:spPr>
          <a:xfrm>
            <a:off x="2494722" y="3256517"/>
            <a:ext cx="2011515" cy="1437016"/>
          </a:xfrm>
          <a:prstGeom prst="roundRect">
            <a:avLst/>
          </a:prstGeom>
          <a:solidFill>
            <a:srgbClr val="EBD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2494722" y="2175825"/>
            <a:ext cx="1454787" cy="98795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452152" y="2253317"/>
            <a:ext cx="1942727" cy="218947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stretch>
            <a:fillRect/>
          </a:stretch>
        </p:blipFill>
        <p:spPr>
          <a:xfrm>
            <a:off x="531483" y="2313386"/>
            <a:ext cx="3974754" cy="2233794"/>
          </a:xfrm>
          <a:prstGeom prst="rect">
            <a:avLst/>
          </a:prstGeom>
        </p:spPr>
      </p:pic>
      <p:pic>
        <p:nvPicPr>
          <p:cNvPr id="38" name="Picture 4" descr="Image result for saccharomyces cerevisia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3248" y="5233485"/>
            <a:ext cx="1928180" cy="10313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78936"/>
            <a:ext cx="10515600" cy="684155"/>
          </a:xfrm>
        </p:spPr>
        <p:txBody>
          <a:bodyPr/>
          <a:lstStyle/>
          <a:p>
            <a:r>
              <a:rPr lang="en-US" dirty="0"/>
              <a:t>Unlocking plant biosynthesis to access bioactive molecules</a:t>
            </a:r>
          </a:p>
        </p:txBody>
      </p:sp>
      <p:pic>
        <p:nvPicPr>
          <p:cNvPr id="36" name="Picture 2" descr="Myoglobi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6979" y="1851623"/>
            <a:ext cx="1149647" cy="11639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clrChange>
              <a:clrFrom>
                <a:srgbClr val="FFFFFF"/>
              </a:clrFrom>
              <a:clrTo>
                <a:srgbClr val="FFFFFF">
                  <a:alpha val="0"/>
                </a:srgbClr>
              </a:clrTo>
            </a:clrChange>
          </a:blip>
          <a:stretch>
            <a:fillRect/>
          </a:stretch>
        </p:blipFill>
        <p:spPr>
          <a:xfrm>
            <a:off x="7174096" y="1851623"/>
            <a:ext cx="1172393" cy="1068600"/>
          </a:xfrm>
          <a:prstGeom prst="rect">
            <a:avLst/>
          </a:prstGeom>
        </p:spPr>
      </p:pic>
      <p:pic>
        <p:nvPicPr>
          <p:cNvPr id="12" name="Picture 11"/>
          <p:cNvPicPr>
            <a:picLocks noChangeAspect="1"/>
          </p:cNvPicPr>
          <p:nvPr/>
        </p:nvPicPr>
        <p:blipFill>
          <a:blip r:embed="rId7">
            <a:clrChange>
              <a:clrFrom>
                <a:srgbClr val="FCFCFC"/>
              </a:clrFrom>
              <a:clrTo>
                <a:srgbClr val="FCFCFC">
                  <a:alpha val="0"/>
                </a:srgbClr>
              </a:clrTo>
            </a:clrChange>
          </a:blip>
          <a:stretch>
            <a:fillRect/>
          </a:stretch>
        </p:blipFill>
        <p:spPr>
          <a:xfrm>
            <a:off x="5903001" y="1307714"/>
            <a:ext cx="1572202" cy="1572202"/>
          </a:xfrm>
          <a:prstGeom prst="rect">
            <a:avLst/>
          </a:prstGeom>
        </p:spPr>
      </p:pic>
      <p:pic>
        <p:nvPicPr>
          <p:cNvPr id="13" name="Picture 12"/>
          <p:cNvPicPr>
            <a:picLocks noChangeAspect="1"/>
          </p:cNvPicPr>
          <p:nvPr/>
        </p:nvPicPr>
        <p:blipFill>
          <a:blip r:embed="rId8"/>
          <a:stretch>
            <a:fillRect/>
          </a:stretch>
        </p:blipFill>
        <p:spPr>
          <a:xfrm>
            <a:off x="4686721" y="5156337"/>
            <a:ext cx="1594471" cy="1692411"/>
          </a:xfrm>
          <a:prstGeom prst="rect">
            <a:avLst/>
          </a:prstGeom>
        </p:spPr>
      </p:pic>
      <p:pic>
        <p:nvPicPr>
          <p:cNvPr id="17" name="Picture 16"/>
          <p:cNvPicPr>
            <a:picLocks noChangeAspect="1"/>
          </p:cNvPicPr>
          <p:nvPr/>
        </p:nvPicPr>
        <p:blipFill>
          <a:blip r:embed="rId9"/>
          <a:stretch>
            <a:fillRect/>
          </a:stretch>
        </p:blipFill>
        <p:spPr>
          <a:xfrm>
            <a:off x="5282216" y="3041312"/>
            <a:ext cx="2677909" cy="825969"/>
          </a:xfrm>
          <a:prstGeom prst="rect">
            <a:avLst/>
          </a:prstGeom>
        </p:spPr>
      </p:pic>
      <p:pic>
        <p:nvPicPr>
          <p:cNvPr id="39" name="Picture 38"/>
          <p:cNvPicPr>
            <a:picLocks noChangeAspect="1"/>
          </p:cNvPicPr>
          <p:nvPr/>
        </p:nvPicPr>
        <p:blipFill>
          <a:blip r:embed="rId10"/>
          <a:stretch>
            <a:fillRect/>
          </a:stretch>
        </p:blipFill>
        <p:spPr>
          <a:xfrm>
            <a:off x="8062140" y="5071313"/>
            <a:ext cx="1171106" cy="1673008"/>
          </a:xfrm>
          <a:prstGeom prst="rect">
            <a:avLst/>
          </a:prstGeom>
        </p:spPr>
      </p:pic>
      <p:sp>
        <p:nvSpPr>
          <p:cNvPr id="42" name="Freeform: Shape 41"/>
          <p:cNvSpPr/>
          <p:nvPr/>
        </p:nvSpPr>
        <p:spPr>
          <a:xfrm rot="9707427">
            <a:off x="7386120" y="3859157"/>
            <a:ext cx="599426" cy="1374042"/>
          </a:xfrm>
          <a:custGeom>
            <a:avLst/>
            <a:gdLst>
              <a:gd name="connsiteX0" fmla="*/ 0 w 874684"/>
              <a:gd name="connsiteY0" fmla="*/ 0 h 1688123"/>
              <a:gd name="connsiteX1" fmla="*/ 756138 w 874684"/>
              <a:gd name="connsiteY1" fmla="*/ 791308 h 1688123"/>
              <a:gd name="connsiteX2" fmla="*/ 861646 w 874684"/>
              <a:gd name="connsiteY2" fmla="*/ 1688123 h 1688123"/>
            </a:gdLst>
            <a:ahLst/>
            <a:cxnLst>
              <a:cxn ang="0">
                <a:pos x="connsiteX0" y="connsiteY0"/>
              </a:cxn>
              <a:cxn ang="0">
                <a:pos x="connsiteX1" y="connsiteY1"/>
              </a:cxn>
              <a:cxn ang="0">
                <a:pos x="connsiteX2" y="connsiteY2"/>
              </a:cxn>
            </a:cxnLst>
            <a:rect l="l" t="t" r="r" b="b"/>
            <a:pathLst>
              <a:path w="874684" h="1688123">
                <a:moveTo>
                  <a:pt x="0" y="0"/>
                </a:moveTo>
                <a:cubicBezTo>
                  <a:pt x="306265" y="254977"/>
                  <a:pt x="612530" y="509954"/>
                  <a:pt x="756138" y="791308"/>
                </a:cubicBezTo>
                <a:cubicBezTo>
                  <a:pt x="899746" y="1072662"/>
                  <a:pt x="880696" y="1380392"/>
                  <a:pt x="861646" y="1688123"/>
                </a:cubicBezTo>
              </a:path>
            </a:pathLst>
          </a:custGeom>
          <a:noFill/>
          <a:ln w="41275">
            <a:solidFill>
              <a:schemeClr val="accent6">
                <a:lumMod val="75000"/>
              </a:schemeClr>
            </a:solidFill>
            <a:prstDash val="solid"/>
            <a:headEnd type="stealth" w="lg" len="lg"/>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p:cNvSpPr/>
          <p:nvPr/>
        </p:nvSpPr>
        <p:spPr>
          <a:xfrm rot="11641690" flipH="1">
            <a:off x="6026596" y="3860448"/>
            <a:ext cx="664271" cy="1338939"/>
          </a:xfrm>
          <a:custGeom>
            <a:avLst/>
            <a:gdLst>
              <a:gd name="connsiteX0" fmla="*/ 0 w 874684"/>
              <a:gd name="connsiteY0" fmla="*/ 0 h 1688123"/>
              <a:gd name="connsiteX1" fmla="*/ 756138 w 874684"/>
              <a:gd name="connsiteY1" fmla="*/ 791308 h 1688123"/>
              <a:gd name="connsiteX2" fmla="*/ 861646 w 874684"/>
              <a:gd name="connsiteY2" fmla="*/ 1688123 h 1688123"/>
            </a:gdLst>
            <a:ahLst/>
            <a:cxnLst>
              <a:cxn ang="0">
                <a:pos x="connsiteX0" y="connsiteY0"/>
              </a:cxn>
              <a:cxn ang="0">
                <a:pos x="connsiteX1" y="connsiteY1"/>
              </a:cxn>
              <a:cxn ang="0">
                <a:pos x="connsiteX2" y="connsiteY2"/>
              </a:cxn>
            </a:cxnLst>
            <a:rect l="l" t="t" r="r" b="b"/>
            <a:pathLst>
              <a:path w="874684" h="1688123">
                <a:moveTo>
                  <a:pt x="0" y="0"/>
                </a:moveTo>
                <a:cubicBezTo>
                  <a:pt x="306265" y="254977"/>
                  <a:pt x="612530" y="509954"/>
                  <a:pt x="756138" y="791308"/>
                </a:cubicBezTo>
                <a:cubicBezTo>
                  <a:pt x="899746" y="1072662"/>
                  <a:pt x="880696" y="1380392"/>
                  <a:pt x="861646" y="1688123"/>
                </a:cubicBezTo>
              </a:path>
            </a:pathLst>
          </a:custGeom>
          <a:noFill/>
          <a:ln w="41275">
            <a:solidFill>
              <a:schemeClr val="accent2">
                <a:lumMod val="75000"/>
              </a:schemeClr>
            </a:solidFill>
            <a:prstDash val="solid"/>
            <a:headEnd type="stealth" w="lg" len="lg"/>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p:cNvSpPr txBox="1"/>
          <p:nvPr/>
        </p:nvSpPr>
        <p:spPr>
          <a:xfrm>
            <a:off x="6118423" y="5725626"/>
            <a:ext cx="1905863" cy="369332"/>
          </a:xfrm>
          <a:prstGeom prst="rect">
            <a:avLst/>
          </a:prstGeom>
          <a:noFill/>
        </p:spPr>
        <p:txBody>
          <a:bodyPr wrap="square" rtlCol="0">
            <a:spAutoFit/>
          </a:bodyPr>
          <a:lstStyle/>
          <a:p>
            <a:r>
              <a:rPr lang="en-US" b="1" i="1" dirty="0"/>
              <a:t>bioengineering</a:t>
            </a:r>
          </a:p>
        </p:txBody>
      </p:sp>
      <p:sp>
        <p:nvSpPr>
          <p:cNvPr id="20" name="TextBox 19"/>
          <p:cNvSpPr txBox="1"/>
          <p:nvPr/>
        </p:nvSpPr>
        <p:spPr>
          <a:xfrm>
            <a:off x="2986274" y="6293415"/>
            <a:ext cx="1995370" cy="369332"/>
          </a:xfrm>
          <a:prstGeom prst="rect">
            <a:avLst/>
          </a:prstGeom>
          <a:noFill/>
        </p:spPr>
        <p:txBody>
          <a:bodyPr wrap="square" rtlCol="0">
            <a:spAutoFit/>
          </a:bodyPr>
          <a:lstStyle/>
          <a:p>
            <a:r>
              <a:rPr lang="en-US" i="1" dirty="0"/>
              <a:t>scaled production</a:t>
            </a:r>
          </a:p>
        </p:txBody>
      </p:sp>
      <p:sp>
        <p:nvSpPr>
          <p:cNvPr id="21" name="TextBox 20"/>
          <p:cNvSpPr txBox="1"/>
          <p:nvPr/>
        </p:nvSpPr>
        <p:spPr>
          <a:xfrm>
            <a:off x="9043799" y="6293415"/>
            <a:ext cx="2962690" cy="369332"/>
          </a:xfrm>
          <a:prstGeom prst="rect">
            <a:avLst/>
          </a:prstGeom>
          <a:noFill/>
        </p:spPr>
        <p:txBody>
          <a:bodyPr wrap="square" rtlCol="0">
            <a:spAutoFit/>
          </a:bodyPr>
          <a:lstStyle/>
          <a:p>
            <a:r>
              <a:rPr lang="en-US" i="1" dirty="0"/>
              <a:t>modified plant metabolism</a:t>
            </a:r>
          </a:p>
        </p:txBody>
      </p:sp>
      <p:sp>
        <p:nvSpPr>
          <p:cNvPr id="26" name="TextBox 25"/>
          <p:cNvSpPr txBox="1"/>
          <p:nvPr/>
        </p:nvSpPr>
        <p:spPr>
          <a:xfrm>
            <a:off x="8647372" y="2132825"/>
            <a:ext cx="3300904" cy="369332"/>
          </a:xfrm>
          <a:prstGeom prst="rect">
            <a:avLst/>
          </a:prstGeom>
          <a:noFill/>
        </p:spPr>
        <p:txBody>
          <a:bodyPr wrap="none" rtlCol="0">
            <a:spAutoFit/>
          </a:bodyPr>
          <a:lstStyle/>
          <a:p>
            <a:r>
              <a:rPr lang="en-US" b="1" i="1" dirty="0">
                <a:solidFill>
                  <a:srgbClr val="7030A0"/>
                </a:solidFill>
              </a:rPr>
              <a:t>specialized natural products</a:t>
            </a:r>
          </a:p>
        </p:txBody>
      </p:sp>
      <p:sp>
        <p:nvSpPr>
          <p:cNvPr id="34" name="TextBox 33"/>
          <p:cNvSpPr txBox="1"/>
          <p:nvPr/>
        </p:nvSpPr>
        <p:spPr>
          <a:xfrm>
            <a:off x="887224" y="1975574"/>
            <a:ext cx="1140056" cy="307777"/>
          </a:xfrm>
          <a:prstGeom prst="rect">
            <a:avLst/>
          </a:prstGeom>
          <a:noFill/>
        </p:spPr>
        <p:txBody>
          <a:bodyPr wrap="none" rtlCol="0">
            <a:spAutoFit/>
          </a:bodyPr>
          <a:lstStyle/>
          <a:p>
            <a:r>
              <a:rPr lang="en-US" sz="1400" i="1" dirty="0"/>
              <a:t>amino acids</a:t>
            </a:r>
          </a:p>
        </p:txBody>
      </p:sp>
      <p:sp>
        <p:nvSpPr>
          <p:cNvPr id="35" name="TextBox 34"/>
          <p:cNvSpPr txBox="1"/>
          <p:nvPr/>
        </p:nvSpPr>
        <p:spPr>
          <a:xfrm>
            <a:off x="2675321" y="1893437"/>
            <a:ext cx="1099981" cy="307777"/>
          </a:xfrm>
          <a:prstGeom prst="rect">
            <a:avLst/>
          </a:prstGeom>
          <a:noFill/>
        </p:spPr>
        <p:txBody>
          <a:bodyPr wrap="none" rtlCol="0">
            <a:spAutoFit/>
          </a:bodyPr>
          <a:lstStyle/>
          <a:p>
            <a:r>
              <a:rPr lang="en-US" sz="1400" i="1" dirty="0"/>
              <a:t>isoprenoids</a:t>
            </a:r>
          </a:p>
        </p:txBody>
      </p:sp>
      <p:sp>
        <p:nvSpPr>
          <p:cNvPr id="37" name="TextBox 36"/>
          <p:cNvSpPr txBox="1"/>
          <p:nvPr/>
        </p:nvSpPr>
        <p:spPr>
          <a:xfrm>
            <a:off x="2883184" y="4684741"/>
            <a:ext cx="1398140" cy="307777"/>
          </a:xfrm>
          <a:prstGeom prst="rect">
            <a:avLst/>
          </a:prstGeom>
          <a:noFill/>
        </p:spPr>
        <p:txBody>
          <a:bodyPr wrap="none" rtlCol="0">
            <a:spAutoFit/>
          </a:bodyPr>
          <a:lstStyle/>
          <a:p>
            <a:r>
              <a:rPr lang="en-US" sz="1400" i="1" dirty="0"/>
              <a:t>acyl precursors</a:t>
            </a:r>
          </a:p>
        </p:txBody>
      </p:sp>
      <p:grpSp>
        <p:nvGrpSpPr>
          <p:cNvPr id="3" name="Group 2"/>
          <p:cNvGrpSpPr/>
          <p:nvPr/>
        </p:nvGrpSpPr>
        <p:grpSpPr>
          <a:xfrm>
            <a:off x="8488133" y="2573780"/>
            <a:ext cx="3167727" cy="1869015"/>
            <a:chOff x="8756488" y="2573780"/>
            <a:chExt cx="3167727" cy="1869015"/>
          </a:xfrm>
        </p:grpSpPr>
        <p:pic>
          <p:nvPicPr>
            <p:cNvPr id="41" name="Picture 40"/>
            <p:cNvPicPr>
              <a:picLocks noChangeAspect="1"/>
            </p:cNvPicPr>
            <p:nvPr/>
          </p:nvPicPr>
          <p:blipFill rotWithShape="1">
            <a:blip r:embed="rId11">
              <a:extLst>
                <a:ext uri="{28A0092B-C50C-407E-A947-70E740481C1C}">
                  <a14:useLocalDpi xmlns:a14="http://schemas.microsoft.com/office/drawing/2010/main" val="0"/>
                </a:ext>
              </a:extLst>
            </a:blip>
            <a:srcRect b="13095"/>
            <a:stretch/>
          </p:blipFill>
          <p:spPr>
            <a:xfrm>
              <a:off x="10525144" y="2599901"/>
              <a:ext cx="1399071" cy="970548"/>
            </a:xfrm>
            <a:prstGeom prst="rect">
              <a:avLst/>
            </a:prstGeom>
          </p:spPr>
        </p:pic>
        <p:pic>
          <p:nvPicPr>
            <p:cNvPr id="44" name="Picture 43"/>
            <p:cNvPicPr>
              <a:picLocks noChangeAspect="1"/>
            </p:cNvPicPr>
            <p:nvPr/>
          </p:nvPicPr>
          <p:blipFill rotWithShape="1">
            <a:blip r:embed="rId12">
              <a:extLst>
                <a:ext uri="{28A0092B-C50C-407E-A947-70E740481C1C}">
                  <a14:useLocalDpi xmlns:a14="http://schemas.microsoft.com/office/drawing/2010/main" val="0"/>
                </a:ext>
              </a:extLst>
            </a:blip>
            <a:srcRect b="12693"/>
            <a:stretch/>
          </p:blipFill>
          <p:spPr>
            <a:xfrm>
              <a:off x="8756488" y="3540522"/>
              <a:ext cx="937792" cy="902273"/>
            </a:xfrm>
            <a:prstGeom prst="rect">
              <a:avLst/>
            </a:prstGeom>
          </p:spPr>
        </p:pic>
        <p:pic>
          <p:nvPicPr>
            <p:cNvPr id="48" name="Picture 47"/>
            <p:cNvPicPr>
              <a:picLocks noChangeAspect="1"/>
            </p:cNvPicPr>
            <p:nvPr/>
          </p:nvPicPr>
          <p:blipFill rotWithShape="1">
            <a:blip r:embed="rId13">
              <a:extLst>
                <a:ext uri="{28A0092B-C50C-407E-A947-70E740481C1C}">
                  <a14:useLocalDpi xmlns:a14="http://schemas.microsoft.com/office/drawing/2010/main" val="0"/>
                </a:ext>
              </a:extLst>
            </a:blip>
            <a:srcRect l="4007" t="5781" r="6074" b="26240"/>
            <a:stretch/>
          </p:blipFill>
          <p:spPr>
            <a:xfrm>
              <a:off x="10044911" y="3565661"/>
              <a:ext cx="1366982" cy="877134"/>
            </a:xfrm>
            <a:prstGeom prst="rect">
              <a:avLst/>
            </a:prstGeom>
          </p:spPr>
        </p:pic>
        <p:pic>
          <p:nvPicPr>
            <p:cNvPr id="49" name="Picture 48"/>
            <p:cNvPicPr>
              <a:picLocks noChangeAspect="1"/>
            </p:cNvPicPr>
            <p:nvPr/>
          </p:nvPicPr>
          <p:blipFill rotWithShape="1">
            <a:blip r:embed="rId14">
              <a:extLst>
                <a:ext uri="{28A0092B-C50C-407E-A947-70E740481C1C}">
                  <a14:useLocalDpi xmlns:a14="http://schemas.microsoft.com/office/drawing/2010/main" val="0"/>
                </a:ext>
              </a:extLst>
            </a:blip>
            <a:srcRect b="10225"/>
            <a:stretch/>
          </p:blipFill>
          <p:spPr>
            <a:xfrm>
              <a:off x="9383959" y="2573780"/>
              <a:ext cx="813713" cy="1017118"/>
            </a:xfrm>
            <a:prstGeom prst="rect">
              <a:avLst/>
            </a:prstGeom>
          </p:spPr>
        </p:pic>
      </p:grpSp>
      <p:sp>
        <p:nvSpPr>
          <p:cNvPr id="28" name="Rectangle: Rounded Corners 27"/>
          <p:cNvSpPr/>
          <p:nvPr/>
        </p:nvSpPr>
        <p:spPr>
          <a:xfrm>
            <a:off x="4866376" y="1337606"/>
            <a:ext cx="3661909" cy="1677944"/>
          </a:xfrm>
          <a:prstGeom prst="round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p:cNvCxnSpPr>
            <a:cxnSpLocks/>
          </p:cNvCxnSpPr>
          <p:nvPr/>
        </p:nvCxnSpPr>
        <p:spPr>
          <a:xfrm flipV="1">
            <a:off x="8511828" y="1307714"/>
            <a:ext cx="531971" cy="177045"/>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30" name="TextBox 29"/>
          <p:cNvSpPr txBox="1"/>
          <p:nvPr/>
        </p:nvSpPr>
        <p:spPr>
          <a:xfrm>
            <a:off x="9110515" y="925688"/>
            <a:ext cx="2699064" cy="646331"/>
          </a:xfrm>
          <a:prstGeom prst="rect">
            <a:avLst/>
          </a:prstGeom>
          <a:noFill/>
        </p:spPr>
        <p:txBody>
          <a:bodyPr wrap="square" rtlCol="0">
            <a:spAutoFit/>
          </a:bodyPr>
          <a:lstStyle/>
          <a:p>
            <a:r>
              <a:rPr lang="en-US" b="1" i="1" dirty="0"/>
              <a:t>Novel</a:t>
            </a:r>
            <a:r>
              <a:rPr lang="en-US" i="1" dirty="0"/>
              <a:t> </a:t>
            </a:r>
            <a:r>
              <a:rPr lang="en-US" b="1" i="1" dirty="0">
                <a:solidFill>
                  <a:schemeClr val="accent1">
                    <a:lumMod val="75000"/>
                  </a:schemeClr>
                </a:solidFill>
              </a:rPr>
              <a:t>enzyme classes </a:t>
            </a:r>
            <a:r>
              <a:rPr lang="en-US" b="1" i="1" dirty="0"/>
              <a:t>and</a:t>
            </a:r>
            <a:r>
              <a:rPr lang="en-US" i="1" dirty="0"/>
              <a:t> </a:t>
            </a:r>
            <a:r>
              <a:rPr lang="en-US" b="1" i="1" dirty="0">
                <a:solidFill>
                  <a:schemeClr val="accent2">
                    <a:lumMod val="75000"/>
                  </a:schemeClr>
                </a:solidFill>
              </a:rPr>
              <a:t>catalytic reactions</a:t>
            </a:r>
          </a:p>
        </p:txBody>
      </p:sp>
      <p:sp>
        <p:nvSpPr>
          <p:cNvPr id="32" name="TextBox 31"/>
          <p:cNvSpPr txBox="1"/>
          <p:nvPr/>
        </p:nvSpPr>
        <p:spPr>
          <a:xfrm>
            <a:off x="1305935" y="1181434"/>
            <a:ext cx="2377574" cy="369332"/>
          </a:xfrm>
          <a:prstGeom prst="rect">
            <a:avLst/>
          </a:prstGeom>
          <a:noFill/>
        </p:spPr>
        <p:txBody>
          <a:bodyPr wrap="none" rtlCol="0">
            <a:spAutoFit/>
          </a:bodyPr>
          <a:lstStyle/>
          <a:p>
            <a:r>
              <a:rPr lang="en-US" b="1" i="1" dirty="0"/>
              <a:t>primary metabolites</a:t>
            </a:r>
          </a:p>
        </p:txBody>
      </p:sp>
    </p:spTree>
    <p:extLst>
      <p:ext uri="{BB962C8B-B14F-4D97-AF65-F5344CB8AC3E}">
        <p14:creationId xmlns:p14="http://schemas.microsoft.com/office/powerpoint/2010/main" val="314750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2" grpId="0" animBg="1"/>
      <p:bldP spid="43" grpId="0" animBg="1"/>
      <p:bldP spid="47" grpId="0"/>
      <p:bldP spid="20" grpId="0"/>
      <p:bldP spid="21" grpId="0"/>
      <p:bldP spid="28" grpId="0" animBg="1"/>
      <p:bldP spid="3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powerful strategy for pathway discovery</a:t>
            </a:r>
          </a:p>
        </p:txBody>
      </p:sp>
      <p:pic>
        <p:nvPicPr>
          <p:cNvPr id="1026" name="Picture 2" descr="A plant in a pot&#10;&#10;Description automatically generated with low confidence">
            <a:extLst>
              <a:ext uri="{FF2B5EF4-FFF2-40B4-BE49-F238E27FC236}">
                <a16:creationId xmlns:a16="http://schemas.microsoft.com/office/drawing/2014/main" id="{47E37605-76D7-3AB7-7A7C-38BFB46A21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27781" y="1932857"/>
            <a:ext cx="5125884" cy="38444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E6EBE59-5A51-92C3-690D-BD60020E70A8}"/>
              </a:ext>
            </a:extLst>
          </p:cNvPr>
          <p:cNvSpPr txBox="1"/>
          <p:nvPr/>
        </p:nvSpPr>
        <p:spPr>
          <a:xfrm>
            <a:off x="568538" y="892011"/>
            <a:ext cx="3688830" cy="400110"/>
          </a:xfrm>
          <a:prstGeom prst="rect">
            <a:avLst/>
          </a:prstGeom>
          <a:noFill/>
        </p:spPr>
        <p:txBody>
          <a:bodyPr wrap="none" rtlCol="0">
            <a:spAutoFit/>
          </a:bodyPr>
          <a:lstStyle/>
          <a:p>
            <a:r>
              <a:rPr lang="en-US" sz="2000" i="1" dirty="0" err="1"/>
              <a:t>Peganum</a:t>
            </a:r>
            <a:r>
              <a:rPr lang="en-US" sz="2000" i="1" dirty="0"/>
              <a:t> harmala </a:t>
            </a:r>
            <a:r>
              <a:rPr lang="en-US" sz="2000" dirty="0"/>
              <a:t>(Syrian rue)</a:t>
            </a:r>
            <a:endParaRPr lang="en-US" sz="2000" i="1" dirty="0"/>
          </a:p>
        </p:txBody>
      </p:sp>
      <p:pic>
        <p:nvPicPr>
          <p:cNvPr id="7" name="Picture 6">
            <a:extLst>
              <a:ext uri="{FF2B5EF4-FFF2-40B4-BE49-F238E27FC236}">
                <a16:creationId xmlns:a16="http://schemas.microsoft.com/office/drawing/2014/main" id="{91F07CBB-1CF3-1D84-7A52-B85B65E3C1F5}"/>
              </a:ext>
            </a:extLst>
          </p:cNvPr>
          <p:cNvPicPr>
            <a:picLocks noChangeAspect="1"/>
          </p:cNvPicPr>
          <p:nvPr/>
        </p:nvPicPr>
        <p:blipFill>
          <a:blip r:embed="rId4"/>
          <a:stretch>
            <a:fillRect/>
          </a:stretch>
        </p:blipFill>
        <p:spPr>
          <a:xfrm>
            <a:off x="9485676" y="1107287"/>
            <a:ext cx="2095500" cy="1028700"/>
          </a:xfrm>
          <a:prstGeom prst="rect">
            <a:avLst/>
          </a:prstGeom>
        </p:spPr>
      </p:pic>
      <p:sp>
        <p:nvSpPr>
          <p:cNvPr id="8" name="TextBox 7">
            <a:extLst>
              <a:ext uri="{FF2B5EF4-FFF2-40B4-BE49-F238E27FC236}">
                <a16:creationId xmlns:a16="http://schemas.microsoft.com/office/drawing/2014/main" id="{79C1A9A9-0687-F0DA-FD27-90B14DA9731D}"/>
              </a:ext>
            </a:extLst>
          </p:cNvPr>
          <p:cNvSpPr txBox="1"/>
          <p:nvPr/>
        </p:nvSpPr>
        <p:spPr>
          <a:xfrm>
            <a:off x="8947063" y="2307009"/>
            <a:ext cx="3172727" cy="923330"/>
          </a:xfrm>
          <a:prstGeom prst="rect">
            <a:avLst/>
          </a:prstGeom>
          <a:noFill/>
        </p:spPr>
        <p:txBody>
          <a:bodyPr wrap="none" rtlCol="0">
            <a:spAutoFit/>
          </a:bodyPr>
          <a:lstStyle/>
          <a:p>
            <a:pPr algn="ctr"/>
            <a:r>
              <a:rPr lang="en-US" dirty="0"/>
              <a:t>harmine</a:t>
            </a:r>
          </a:p>
          <a:p>
            <a:pPr algn="ctr"/>
            <a:r>
              <a:rPr lang="en-US" i="1" dirty="0">
                <a:solidFill>
                  <a:srgbClr val="0000FF"/>
                </a:solidFill>
              </a:rPr>
              <a:t>monoamine oxidase inhibitor,</a:t>
            </a:r>
          </a:p>
          <a:p>
            <a:pPr algn="ctr"/>
            <a:r>
              <a:rPr lang="en-US" i="1" dirty="0">
                <a:solidFill>
                  <a:srgbClr val="0000FF"/>
                </a:solidFill>
              </a:rPr>
              <a:t>neuroactive</a:t>
            </a:r>
          </a:p>
        </p:txBody>
      </p:sp>
      <p:pic>
        <p:nvPicPr>
          <p:cNvPr id="10" name="Picture 9">
            <a:extLst>
              <a:ext uri="{FF2B5EF4-FFF2-40B4-BE49-F238E27FC236}">
                <a16:creationId xmlns:a16="http://schemas.microsoft.com/office/drawing/2014/main" id="{0BB48597-F591-C133-4F99-5F30329C16A0}"/>
              </a:ext>
            </a:extLst>
          </p:cNvPr>
          <p:cNvPicPr>
            <a:picLocks noChangeAspect="1"/>
          </p:cNvPicPr>
          <p:nvPr/>
        </p:nvPicPr>
        <p:blipFill>
          <a:blip r:embed="rId5"/>
          <a:stretch>
            <a:fillRect/>
          </a:stretch>
        </p:blipFill>
        <p:spPr>
          <a:xfrm>
            <a:off x="8005845" y="1599514"/>
            <a:ext cx="977900" cy="463550"/>
          </a:xfrm>
          <a:prstGeom prst="rect">
            <a:avLst/>
          </a:prstGeom>
        </p:spPr>
      </p:pic>
      <p:grpSp>
        <p:nvGrpSpPr>
          <p:cNvPr id="12" name="Group 11">
            <a:extLst>
              <a:ext uri="{FF2B5EF4-FFF2-40B4-BE49-F238E27FC236}">
                <a16:creationId xmlns:a16="http://schemas.microsoft.com/office/drawing/2014/main" id="{26E8389E-1DA4-23E5-F3A9-9083DA3C605A}"/>
              </a:ext>
            </a:extLst>
          </p:cNvPr>
          <p:cNvGrpSpPr/>
          <p:nvPr/>
        </p:nvGrpSpPr>
        <p:grpSpPr>
          <a:xfrm>
            <a:off x="5690027" y="923895"/>
            <a:ext cx="1803400" cy="2117636"/>
            <a:chOff x="5690027" y="923895"/>
            <a:chExt cx="1803400" cy="2117636"/>
          </a:xfrm>
        </p:grpSpPr>
        <p:pic>
          <p:nvPicPr>
            <p:cNvPr id="9" name="Picture 8">
              <a:extLst>
                <a:ext uri="{FF2B5EF4-FFF2-40B4-BE49-F238E27FC236}">
                  <a16:creationId xmlns:a16="http://schemas.microsoft.com/office/drawing/2014/main" id="{4037673A-AA92-A6B7-BD01-F80B32E37B50}"/>
                </a:ext>
              </a:extLst>
            </p:cNvPr>
            <p:cNvPicPr>
              <a:picLocks noChangeAspect="1"/>
            </p:cNvPicPr>
            <p:nvPr/>
          </p:nvPicPr>
          <p:blipFill>
            <a:blip r:embed="rId6"/>
            <a:stretch>
              <a:fillRect/>
            </a:stretch>
          </p:blipFill>
          <p:spPr>
            <a:xfrm>
              <a:off x="5690027" y="923895"/>
              <a:ext cx="1803400" cy="1587500"/>
            </a:xfrm>
            <a:prstGeom prst="rect">
              <a:avLst/>
            </a:prstGeom>
          </p:spPr>
        </p:pic>
        <p:sp>
          <p:nvSpPr>
            <p:cNvPr id="11" name="TextBox 10">
              <a:extLst>
                <a:ext uri="{FF2B5EF4-FFF2-40B4-BE49-F238E27FC236}">
                  <a16:creationId xmlns:a16="http://schemas.microsoft.com/office/drawing/2014/main" id="{7B3AA6F4-686D-88F5-2198-17A2278266F0}"/>
                </a:ext>
              </a:extLst>
            </p:cNvPr>
            <p:cNvSpPr txBox="1"/>
            <p:nvPr/>
          </p:nvSpPr>
          <p:spPr>
            <a:xfrm>
              <a:off x="5851781" y="2672199"/>
              <a:ext cx="1479892" cy="369332"/>
            </a:xfrm>
            <a:prstGeom prst="rect">
              <a:avLst/>
            </a:prstGeom>
            <a:noFill/>
          </p:spPr>
          <p:txBody>
            <a:bodyPr wrap="none" rtlCol="0">
              <a:spAutoFit/>
            </a:bodyPr>
            <a:lstStyle/>
            <a:p>
              <a:pPr algn="ctr"/>
              <a:r>
                <a:rPr lang="en-US" dirty="0"/>
                <a:t>L-tryptophan</a:t>
              </a:r>
              <a:endParaRPr lang="en-US" i="1" dirty="0">
                <a:solidFill>
                  <a:srgbClr val="0000FF"/>
                </a:solidFill>
              </a:endParaRPr>
            </a:p>
          </p:txBody>
        </p:sp>
      </p:grpSp>
    </p:spTree>
    <p:extLst>
      <p:ext uri="{BB962C8B-B14F-4D97-AF65-F5344CB8AC3E}">
        <p14:creationId xmlns:p14="http://schemas.microsoft.com/office/powerpoint/2010/main" val="226016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60470FF-6C74-19B1-929B-F0DBDE4B5FDE}"/>
              </a:ext>
            </a:extLst>
          </p:cNvPr>
          <p:cNvGrpSpPr/>
          <p:nvPr/>
        </p:nvGrpSpPr>
        <p:grpSpPr>
          <a:xfrm>
            <a:off x="4307021" y="3560212"/>
            <a:ext cx="5070786" cy="3199204"/>
            <a:chOff x="5000182" y="4558271"/>
            <a:chExt cx="3329635" cy="2100697"/>
          </a:xfrm>
        </p:grpSpPr>
        <p:grpSp>
          <p:nvGrpSpPr>
            <p:cNvPr id="7" name="Group 6">
              <a:extLst>
                <a:ext uri="{FF2B5EF4-FFF2-40B4-BE49-F238E27FC236}">
                  <a16:creationId xmlns:a16="http://schemas.microsoft.com/office/drawing/2014/main" id="{1B15E72A-948B-593E-A215-B985F428151D}"/>
                </a:ext>
              </a:extLst>
            </p:cNvPr>
            <p:cNvGrpSpPr/>
            <p:nvPr/>
          </p:nvGrpSpPr>
          <p:grpSpPr>
            <a:xfrm>
              <a:off x="5000182" y="4596291"/>
              <a:ext cx="3329635" cy="2062677"/>
              <a:chOff x="6516730" y="4716386"/>
              <a:chExt cx="3329635" cy="2062677"/>
            </a:xfrm>
          </p:grpSpPr>
          <p:pic>
            <p:nvPicPr>
              <p:cNvPr id="4" name="Picture 4" descr="A graph of different numbers and a number of numbers&#10;&#10;Description automatically generated with medium confidence">
                <a:extLst>
                  <a:ext uri="{FF2B5EF4-FFF2-40B4-BE49-F238E27FC236}">
                    <a16:creationId xmlns:a16="http://schemas.microsoft.com/office/drawing/2014/main" id="{E275765D-6E67-0006-A0F4-CB45E3DCA8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8641" t="44378"/>
              <a:stretch/>
            </p:blipFill>
            <p:spPr bwMode="auto">
              <a:xfrm>
                <a:off x="7242313" y="4716387"/>
                <a:ext cx="2604052" cy="20626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graph of different numbers and a number of numbers&#10;&#10;Description automatically generated with medium confidence">
                <a:extLst>
                  <a:ext uri="{FF2B5EF4-FFF2-40B4-BE49-F238E27FC236}">
                    <a16:creationId xmlns:a16="http://schemas.microsoft.com/office/drawing/2014/main" id="{ED416591-02B9-F6A5-A355-F658447F06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67" t="43457" r="87947" b="21903"/>
              <a:stretch/>
            </p:blipFill>
            <p:spPr bwMode="auto">
              <a:xfrm>
                <a:off x="6516730" y="4716386"/>
                <a:ext cx="892731" cy="1327467"/>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A graph of different numbers and a number of numbers&#10;&#10;Description automatically generated with medium confidence">
              <a:extLst>
                <a:ext uri="{FF2B5EF4-FFF2-40B4-BE49-F238E27FC236}">
                  <a16:creationId xmlns:a16="http://schemas.microsoft.com/office/drawing/2014/main" id="{93E01568-3A9F-D980-A788-4B65330EE0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8641" t="10043" b="88922"/>
            <a:stretch/>
          </p:blipFill>
          <p:spPr bwMode="auto">
            <a:xfrm>
              <a:off x="5724429" y="4558271"/>
              <a:ext cx="2604052" cy="38376"/>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6EDA4C21-5D6F-E767-C720-6859EA91EF0F}"/>
              </a:ext>
            </a:extLst>
          </p:cNvPr>
          <p:cNvPicPr>
            <a:picLocks noChangeAspect="1"/>
          </p:cNvPicPr>
          <p:nvPr/>
        </p:nvPicPr>
        <p:blipFill>
          <a:blip r:embed="rId4"/>
          <a:stretch>
            <a:fillRect/>
          </a:stretch>
        </p:blipFill>
        <p:spPr>
          <a:xfrm>
            <a:off x="9485676" y="982539"/>
            <a:ext cx="2095500" cy="1327150"/>
          </a:xfrm>
          <a:prstGeom prst="rect">
            <a:avLst/>
          </a:prstGeom>
        </p:spPr>
      </p:pic>
      <p:sp>
        <p:nvSpPr>
          <p:cNvPr id="2" name="Title 1"/>
          <p:cNvSpPr>
            <a:spLocks noGrp="1"/>
          </p:cNvSpPr>
          <p:nvPr>
            <p:ph type="title"/>
          </p:nvPr>
        </p:nvSpPr>
        <p:spPr/>
        <p:txBody>
          <a:bodyPr/>
          <a:lstStyle/>
          <a:p>
            <a:r>
              <a:rPr lang="en-US" dirty="0"/>
              <a:t>A powerful strategy for pathway discovery</a:t>
            </a:r>
          </a:p>
        </p:txBody>
      </p:sp>
      <p:pic>
        <p:nvPicPr>
          <p:cNvPr id="1026" name="Picture 2" descr="A plant in a pot&#10;&#10;Description automatically generated with low confidence">
            <a:extLst>
              <a:ext uri="{FF2B5EF4-FFF2-40B4-BE49-F238E27FC236}">
                <a16:creationId xmlns:a16="http://schemas.microsoft.com/office/drawing/2014/main" id="{47E37605-76D7-3AB7-7A7C-38BFB46A21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27781" y="1932857"/>
            <a:ext cx="5125884" cy="38444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E6EBE59-5A51-92C3-690D-BD60020E70A8}"/>
              </a:ext>
            </a:extLst>
          </p:cNvPr>
          <p:cNvSpPr txBox="1"/>
          <p:nvPr/>
        </p:nvSpPr>
        <p:spPr>
          <a:xfrm>
            <a:off x="568538" y="892011"/>
            <a:ext cx="3688830" cy="400110"/>
          </a:xfrm>
          <a:prstGeom prst="rect">
            <a:avLst/>
          </a:prstGeom>
          <a:noFill/>
        </p:spPr>
        <p:txBody>
          <a:bodyPr wrap="none" rtlCol="0">
            <a:spAutoFit/>
          </a:bodyPr>
          <a:lstStyle/>
          <a:p>
            <a:r>
              <a:rPr lang="en-US" sz="2000" i="1" dirty="0" err="1"/>
              <a:t>Peganum</a:t>
            </a:r>
            <a:r>
              <a:rPr lang="en-US" sz="2000" i="1" dirty="0"/>
              <a:t> harmala </a:t>
            </a:r>
            <a:r>
              <a:rPr lang="en-US" sz="2000" dirty="0"/>
              <a:t>(Syrian rue)</a:t>
            </a:r>
            <a:endParaRPr lang="en-US" sz="2000" i="1" dirty="0"/>
          </a:p>
        </p:txBody>
      </p:sp>
      <p:pic>
        <p:nvPicPr>
          <p:cNvPr id="10" name="Picture 9">
            <a:extLst>
              <a:ext uri="{FF2B5EF4-FFF2-40B4-BE49-F238E27FC236}">
                <a16:creationId xmlns:a16="http://schemas.microsoft.com/office/drawing/2014/main" id="{59E0FC99-BA3C-4588-5AB8-C03881E175D6}"/>
              </a:ext>
            </a:extLst>
          </p:cNvPr>
          <p:cNvPicPr>
            <a:picLocks noChangeAspect="1"/>
          </p:cNvPicPr>
          <p:nvPr/>
        </p:nvPicPr>
        <p:blipFill>
          <a:blip r:embed="rId6"/>
          <a:stretch>
            <a:fillRect/>
          </a:stretch>
        </p:blipFill>
        <p:spPr>
          <a:xfrm>
            <a:off x="5391577" y="923895"/>
            <a:ext cx="2101850" cy="1758950"/>
          </a:xfrm>
          <a:prstGeom prst="rect">
            <a:avLst/>
          </a:prstGeom>
        </p:spPr>
      </p:pic>
      <p:pic>
        <p:nvPicPr>
          <p:cNvPr id="11" name="Picture 10">
            <a:extLst>
              <a:ext uri="{FF2B5EF4-FFF2-40B4-BE49-F238E27FC236}">
                <a16:creationId xmlns:a16="http://schemas.microsoft.com/office/drawing/2014/main" id="{DB0160EB-D22A-0F85-D5F8-624ABB57BEDE}"/>
              </a:ext>
            </a:extLst>
          </p:cNvPr>
          <p:cNvPicPr>
            <a:picLocks noChangeAspect="1"/>
          </p:cNvPicPr>
          <p:nvPr/>
        </p:nvPicPr>
        <p:blipFill>
          <a:blip r:embed="rId7"/>
          <a:stretch>
            <a:fillRect/>
          </a:stretch>
        </p:blipFill>
        <p:spPr>
          <a:xfrm>
            <a:off x="8005845" y="1599514"/>
            <a:ext cx="977900" cy="463550"/>
          </a:xfrm>
          <a:prstGeom prst="rect">
            <a:avLst/>
          </a:prstGeom>
        </p:spPr>
      </p:pic>
      <p:sp>
        <p:nvSpPr>
          <p:cNvPr id="12" name="Rectangle 11">
            <a:extLst>
              <a:ext uri="{FF2B5EF4-FFF2-40B4-BE49-F238E27FC236}">
                <a16:creationId xmlns:a16="http://schemas.microsoft.com/office/drawing/2014/main" id="{7CE27332-5E0D-2424-3818-88A1DCFAA14E}"/>
              </a:ext>
            </a:extLst>
          </p:cNvPr>
          <p:cNvSpPr/>
          <p:nvPr/>
        </p:nvSpPr>
        <p:spPr>
          <a:xfrm>
            <a:off x="4470266" y="4538679"/>
            <a:ext cx="4841967" cy="933223"/>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558374D-013D-9C5E-D635-C42CADAAE08D}"/>
              </a:ext>
            </a:extLst>
          </p:cNvPr>
          <p:cNvSpPr txBox="1"/>
          <p:nvPr/>
        </p:nvSpPr>
        <p:spPr>
          <a:xfrm>
            <a:off x="9312233" y="4679882"/>
            <a:ext cx="2843965" cy="369332"/>
          </a:xfrm>
          <a:prstGeom prst="rect">
            <a:avLst/>
          </a:prstGeom>
          <a:noFill/>
        </p:spPr>
        <p:txBody>
          <a:bodyPr wrap="square" rtlCol="0">
            <a:spAutoFit/>
          </a:bodyPr>
          <a:lstStyle/>
          <a:p>
            <a:r>
              <a:rPr lang="en-US" dirty="0"/>
              <a:t>root-specific biosynthesis!</a:t>
            </a:r>
          </a:p>
        </p:txBody>
      </p:sp>
      <p:cxnSp>
        <p:nvCxnSpPr>
          <p:cNvPr id="17" name="Straight Arrow Connector 16">
            <a:extLst>
              <a:ext uri="{FF2B5EF4-FFF2-40B4-BE49-F238E27FC236}">
                <a16:creationId xmlns:a16="http://schemas.microsoft.com/office/drawing/2014/main" id="{62FF0153-7AB5-54E6-3EF4-36E2C38C1FF6}"/>
              </a:ext>
            </a:extLst>
          </p:cNvPr>
          <p:cNvCxnSpPr>
            <a:cxnSpLocks/>
          </p:cNvCxnSpPr>
          <p:nvPr/>
        </p:nvCxnSpPr>
        <p:spPr>
          <a:xfrm rot="5400000" flipV="1">
            <a:off x="10518419" y="5388412"/>
            <a:ext cx="516754" cy="4447"/>
          </a:xfrm>
          <a:prstGeom prst="straightConnector1">
            <a:avLst/>
          </a:prstGeom>
          <a:ln w="57150">
            <a:solidFill>
              <a:srgbClr val="3C54A5"/>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4263ABE-54D7-0B13-A56E-CED519BB0352}"/>
              </a:ext>
            </a:extLst>
          </p:cNvPr>
          <p:cNvSpPr txBox="1"/>
          <p:nvPr/>
        </p:nvSpPr>
        <p:spPr>
          <a:xfrm>
            <a:off x="9776260" y="5720891"/>
            <a:ext cx="1915910" cy="369332"/>
          </a:xfrm>
          <a:prstGeom prst="rect">
            <a:avLst/>
          </a:prstGeom>
          <a:noFill/>
        </p:spPr>
        <p:txBody>
          <a:bodyPr wrap="none" rtlCol="0">
            <a:spAutoFit/>
          </a:bodyPr>
          <a:lstStyle/>
          <a:p>
            <a:pPr algn="ctr"/>
            <a:r>
              <a:rPr lang="en-US" b="1" i="1" dirty="0"/>
              <a:t>transcriptomics</a:t>
            </a:r>
          </a:p>
        </p:txBody>
      </p:sp>
      <p:sp>
        <p:nvSpPr>
          <p:cNvPr id="14" name="TextBox 13">
            <a:extLst>
              <a:ext uri="{FF2B5EF4-FFF2-40B4-BE49-F238E27FC236}">
                <a16:creationId xmlns:a16="http://schemas.microsoft.com/office/drawing/2014/main" id="{E69C22C9-4884-2988-F6BD-5199ADFCAA0A}"/>
              </a:ext>
            </a:extLst>
          </p:cNvPr>
          <p:cNvSpPr txBox="1"/>
          <p:nvPr/>
        </p:nvSpPr>
        <p:spPr>
          <a:xfrm>
            <a:off x="5457339" y="2672199"/>
            <a:ext cx="1980029" cy="369332"/>
          </a:xfrm>
          <a:prstGeom prst="rect">
            <a:avLst/>
          </a:prstGeom>
          <a:noFill/>
        </p:spPr>
        <p:txBody>
          <a:bodyPr wrap="none" rtlCol="0">
            <a:spAutoFit/>
          </a:bodyPr>
          <a:lstStyle/>
          <a:p>
            <a:pPr algn="ctr"/>
            <a:r>
              <a:rPr lang="en-US" dirty="0"/>
              <a:t>[</a:t>
            </a:r>
            <a:r>
              <a:rPr lang="en-US" dirty="0">
                <a:solidFill>
                  <a:srgbClr val="2235E6"/>
                </a:solidFill>
              </a:rPr>
              <a:t>D</a:t>
            </a:r>
            <a:r>
              <a:rPr lang="en-US" baseline="-25000" dirty="0"/>
              <a:t>5</a:t>
            </a:r>
            <a:r>
              <a:rPr lang="en-US" dirty="0"/>
              <a:t>]-L-tryptophan</a:t>
            </a:r>
            <a:endParaRPr lang="en-US" i="1" dirty="0">
              <a:solidFill>
                <a:srgbClr val="0000FF"/>
              </a:solidFill>
            </a:endParaRPr>
          </a:p>
        </p:txBody>
      </p:sp>
      <p:sp>
        <p:nvSpPr>
          <p:cNvPr id="15" name="TextBox 14">
            <a:extLst>
              <a:ext uri="{FF2B5EF4-FFF2-40B4-BE49-F238E27FC236}">
                <a16:creationId xmlns:a16="http://schemas.microsoft.com/office/drawing/2014/main" id="{C53117CD-FDFD-9952-8CCD-52E463F3BD3D}"/>
              </a:ext>
            </a:extLst>
          </p:cNvPr>
          <p:cNvSpPr txBox="1"/>
          <p:nvPr/>
        </p:nvSpPr>
        <p:spPr>
          <a:xfrm>
            <a:off x="10024313" y="2307009"/>
            <a:ext cx="1018227" cy="369332"/>
          </a:xfrm>
          <a:prstGeom prst="rect">
            <a:avLst/>
          </a:prstGeom>
          <a:noFill/>
        </p:spPr>
        <p:txBody>
          <a:bodyPr wrap="none" rtlCol="0">
            <a:spAutoFit/>
          </a:bodyPr>
          <a:lstStyle/>
          <a:p>
            <a:pPr algn="ctr"/>
            <a:r>
              <a:rPr lang="en-US" dirty="0"/>
              <a:t>harmine</a:t>
            </a:r>
          </a:p>
        </p:txBody>
      </p:sp>
    </p:spTree>
    <p:extLst>
      <p:ext uri="{BB962C8B-B14F-4D97-AF65-F5344CB8AC3E}">
        <p14:creationId xmlns:p14="http://schemas.microsoft.com/office/powerpoint/2010/main" val="72002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7B56B8F-4F6E-A679-DC42-E77E9E4212A5}"/>
              </a:ext>
            </a:extLst>
          </p:cNvPr>
          <p:cNvSpPr/>
          <p:nvPr/>
        </p:nvSpPr>
        <p:spPr>
          <a:xfrm>
            <a:off x="8160026" y="1472829"/>
            <a:ext cx="1651627" cy="121742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6D47691-DE9E-BB9F-677C-76C93CA1C276}"/>
              </a:ext>
            </a:extLst>
          </p:cNvPr>
          <p:cNvPicPr>
            <a:picLocks noChangeAspect="1"/>
          </p:cNvPicPr>
          <p:nvPr/>
        </p:nvPicPr>
        <p:blipFill>
          <a:blip r:embed="rId3"/>
          <a:stretch>
            <a:fillRect/>
          </a:stretch>
        </p:blipFill>
        <p:spPr>
          <a:xfrm>
            <a:off x="127820" y="1266324"/>
            <a:ext cx="11994607" cy="1665917"/>
          </a:xfrm>
          <a:prstGeom prst="rect">
            <a:avLst/>
          </a:prstGeom>
        </p:spPr>
      </p:pic>
      <p:sp>
        <p:nvSpPr>
          <p:cNvPr id="2" name="Title 1"/>
          <p:cNvSpPr>
            <a:spLocks noGrp="1"/>
          </p:cNvSpPr>
          <p:nvPr>
            <p:ph type="title"/>
          </p:nvPr>
        </p:nvSpPr>
        <p:spPr/>
        <p:txBody>
          <a:bodyPr/>
          <a:lstStyle/>
          <a:p>
            <a:r>
              <a:rPr lang="en-US" dirty="0"/>
              <a:t>Near total biosynthesis of harmala alkaloids</a:t>
            </a:r>
          </a:p>
        </p:txBody>
      </p:sp>
      <p:sp>
        <p:nvSpPr>
          <p:cNvPr id="39" name="Rectangle 38">
            <a:extLst>
              <a:ext uri="{FF2B5EF4-FFF2-40B4-BE49-F238E27FC236}">
                <a16:creationId xmlns:a16="http://schemas.microsoft.com/office/drawing/2014/main" id="{28C2FCF4-709D-154F-1F3A-342424A8EB88}"/>
              </a:ext>
            </a:extLst>
          </p:cNvPr>
          <p:cNvSpPr/>
          <p:nvPr/>
        </p:nvSpPr>
        <p:spPr>
          <a:xfrm>
            <a:off x="11087732" y="6502065"/>
            <a:ext cx="1104268" cy="276999"/>
          </a:xfrm>
          <a:prstGeom prst="rect">
            <a:avLst/>
          </a:prstGeom>
        </p:spPr>
        <p:txBody>
          <a:bodyPr wrap="square">
            <a:spAutoFit/>
          </a:bodyPr>
          <a:lstStyle/>
          <a:p>
            <a:r>
              <a:rPr lang="en-US" sz="1200" i="1" dirty="0">
                <a:solidFill>
                  <a:schemeClr val="tx1">
                    <a:lumMod val="75000"/>
                    <a:lumOff val="25000"/>
                  </a:schemeClr>
                </a:solidFill>
              </a:rPr>
              <a:t>unpublished</a:t>
            </a:r>
          </a:p>
        </p:txBody>
      </p:sp>
      <p:grpSp>
        <p:nvGrpSpPr>
          <p:cNvPr id="22" name="Group 21">
            <a:extLst>
              <a:ext uri="{FF2B5EF4-FFF2-40B4-BE49-F238E27FC236}">
                <a16:creationId xmlns:a16="http://schemas.microsoft.com/office/drawing/2014/main" id="{C61F9BB6-70D7-9AA8-C36E-81AAA4C123B8}"/>
              </a:ext>
            </a:extLst>
          </p:cNvPr>
          <p:cNvGrpSpPr/>
          <p:nvPr/>
        </p:nvGrpSpPr>
        <p:grpSpPr>
          <a:xfrm>
            <a:off x="4958919" y="2901759"/>
            <a:ext cx="5622175" cy="3875657"/>
            <a:chOff x="4958919" y="2901759"/>
            <a:chExt cx="5622175" cy="3875657"/>
          </a:xfrm>
        </p:grpSpPr>
        <p:pic>
          <p:nvPicPr>
            <p:cNvPr id="11" name="Picture 10">
              <a:extLst>
                <a:ext uri="{FF2B5EF4-FFF2-40B4-BE49-F238E27FC236}">
                  <a16:creationId xmlns:a16="http://schemas.microsoft.com/office/drawing/2014/main" id="{0F6FC49F-72CC-3AFA-9C3C-1C35DF58B535}"/>
                </a:ext>
              </a:extLst>
            </p:cNvPr>
            <p:cNvPicPr>
              <a:picLocks noChangeAspect="1"/>
            </p:cNvPicPr>
            <p:nvPr/>
          </p:nvPicPr>
          <p:blipFill>
            <a:blip r:embed="rId4"/>
            <a:stretch>
              <a:fillRect/>
            </a:stretch>
          </p:blipFill>
          <p:spPr>
            <a:xfrm>
              <a:off x="4958919" y="2901759"/>
              <a:ext cx="4116255" cy="3875657"/>
            </a:xfrm>
            <a:prstGeom prst="rect">
              <a:avLst/>
            </a:prstGeom>
          </p:spPr>
        </p:pic>
        <p:sp>
          <p:nvSpPr>
            <p:cNvPr id="6" name="TextBox 5">
              <a:extLst>
                <a:ext uri="{FF2B5EF4-FFF2-40B4-BE49-F238E27FC236}">
                  <a16:creationId xmlns:a16="http://schemas.microsoft.com/office/drawing/2014/main" id="{252A896D-4843-44CE-155F-3EC07F453FC2}"/>
                </a:ext>
              </a:extLst>
            </p:cNvPr>
            <p:cNvSpPr txBox="1"/>
            <p:nvPr/>
          </p:nvSpPr>
          <p:spPr>
            <a:xfrm>
              <a:off x="8767777" y="4806891"/>
              <a:ext cx="1813317" cy="369332"/>
            </a:xfrm>
            <a:prstGeom prst="rect">
              <a:avLst/>
            </a:prstGeom>
            <a:noFill/>
          </p:spPr>
          <p:txBody>
            <a:bodyPr wrap="none" rtlCol="0">
              <a:spAutoFit/>
            </a:bodyPr>
            <a:lstStyle/>
            <a:p>
              <a:r>
                <a:rPr lang="en-US" dirty="0"/>
                <a:t>negative control</a:t>
              </a:r>
            </a:p>
          </p:txBody>
        </p:sp>
        <p:sp>
          <p:nvSpPr>
            <p:cNvPr id="8" name="TextBox 7">
              <a:extLst>
                <a:ext uri="{FF2B5EF4-FFF2-40B4-BE49-F238E27FC236}">
                  <a16:creationId xmlns:a16="http://schemas.microsoft.com/office/drawing/2014/main" id="{6B4D74B1-8FE3-49BE-0DC2-714E361896D1}"/>
                </a:ext>
              </a:extLst>
            </p:cNvPr>
            <p:cNvSpPr txBox="1"/>
            <p:nvPr/>
          </p:nvSpPr>
          <p:spPr>
            <a:xfrm>
              <a:off x="8767777" y="4404755"/>
              <a:ext cx="1043876" cy="369332"/>
            </a:xfrm>
            <a:prstGeom prst="rect">
              <a:avLst/>
            </a:prstGeom>
            <a:noFill/>
          </p:spPr>
          <p:txBody>
            <a:bodyPr wrap="none" rtlCol="0">
              <a:spAutoFit/>
            </a:bodyPr>
            <a:lstStyle/>
            <a:p>
              <a:r>
                <a:rPr lang="en-US" b="1" dirty="0">
                  <a:solidFill>
                    <a:srgbClr val="2235E6"/>
                  </a:solidFill>
                </a:rPr>
                <a:t>6 genes</a:t>
              </a:r>
            </a:p>
          </p:txBody>
        </p:sp>
        <p:sp>
          <p:nvSpPr>
            <p:cNvPr id="9" name="TextBox 8">
              <a:extLst>
                <a:ext uri="{FF2B5EF4-FFF2-40B4-BE49-F238E27FC236}">
                  <a16:creationId xmlns:a16="http://schemas.microsoft.com/office/drawing/2014/main" id="{10126B26-47B7-7B99-F50E-31FD2D9BFACF}"/>
                </a:ext>
              </a:extLst>
            </p:cNvPr>
            <p:cNvSpPr txBox="1"/>
            <p:nvPr/>
          </p:nvSpPr>
          <p:spPr>
            <a:xfrm>
              <a:off x="7388121" y="5809997"/>
              <a:ext cx="1197764" cy="369332"/>
            </a:xfrm>
            <a:prstGeom prst="rect">
              <a:avLst/>
            </a:prstGeom>
            <a:noFill/>
          </p:spPr>
          <p:txBody>
            <a:bodyPr wrap="none" rtlCol="0">
              <a:spAutoFit/>
            </a:bodyPr>
            <a:lstStyle/>
            <a:p>
              <a:r>
                <a:rPr lang="en-US" dirty="0"/>
                <a:t>harmaline</a:t>
              </a:r>
            </a:p>
          </p:txBody>
        </p:sp>
      </p:grpSp>
      <p:sp>
        <p:nvSpPr>
          <p:cNvPr id="13" name="Rectangle 12">
            <a:extLst>
              <a:ext uri="{FF2B5EF4-FFF2-40B4-BE49-F238E27FC236}">
                <a16:creationId xmlns:a16="http://schemas.microsoft.com/office/drawing/2014/main" id="{90943913-992A-E454-21D0-BAB0AB489237}"/>
              </a:ext>
            </a:extLst>
          </p:cNvPr>
          <p:cNvSpPr/>
          <p:nvPr/>
        </p:nvSpPr>
        <p:spPr>
          <a:xfrm>
            <a:off x="3687097" y="1527002"/>
            <a:ext cx="894735" cy="3244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04F80A5-C048-759F-4D9F-904891D6965F}"/>
              </a:ext>
            </a:extLst>
          </p:cNvPr>
          <p:cNvSpPr txBox="1"/>
          <p:nvPr/>
        </p:nvSpPr>
        <p:spPr>
          <a:xfrm>
            <a:off x="3798154" y="1614256"/>
            <a:ext cx="603178" cy="276999"/>
          </a:xfrm>
          <a:prstGeom prst="rect">
            <a:avLst/>
          </a:prstGeom>
          <a:noFill/>
        </p:spPr>
        <p:txBody>
          <a:bodyPr wrap="none" rtlCol="0">
            <a:spAutoFit/>
          </a:bodyPr>
          <a:lstStyle/>
          <a:p>
            <a:r>
              <a:rPr lang="en-US" sz="1200" i="1" dirty="0">
                <a:solidFill>
                  <a:srgbClr val="2235E6"/>
                </a:solidFill>
              </a:rPr>
              <a:t>GLY-1</a:t>
            </a:r>
          </a:p>
        </p:txBody>
      </p:sp>
      <p:grpSp>
        <p:nvGrpSpPr>
          <p:cNvPr id="14" name="Group 13">
            <a:extLst>
              <a:ext uri="{FF2B5EF4-FFF2-40B4-BE49-F238E27FC236}">
                <a16:creationId xmlns:a16="http://schemas.microsoft.com/office/drawing/2014/main" id="{BBF2A0F7-6363-4CCF-A321-F2A4CD53B714}"/>
              </a:ext>
            </a:extLst>
          </p:cNvPr>
          <p:cNvGrpSpPr/>
          <p:nvPr/>
        </p:nvGrpSpPr>
        <p:grpSpPr>
          <a:xfrm>
            <a:off x="2336551" y="3977751"/>
            <a:ext cx="2647612" cy="2391170"/>
            <a:chOff x="467139" y="3508513"/>
            <a:chExt cx="2554357" cy="2216426"/>
          </a:xfrm>
        </p:grpSpPr>
        <p:pic>
          <p:nvPicPr>
            <p:cNvPr id="15" name="Picture 14">
              <a:extLst>
                <a:ext uri="{FF2B5EF4-FFF2-40B4-BE49-F238E27FC236}">
                  <a16:creationId xmlns:a16="http://schemas.microsoft.com/office/drawing/2014/main" id="{BA75FA80-9425-FFAC-E615-A9559901C0D9}"/>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12744178">
              <a:off x="691013" y="3565265"/>
              <a:ext cx="2268300" cy="2144493"/>
            </a:xfrm>
            <a:prstGeom prst="rect">
              <a:avLst/>
            </a:prstGeom>
            <a:noFill/>
          </p:spPr>
        </p:pic>
        <p:sp>
          <p:nvSpPr>
            <p:cNvPr id="16" name="Rectangle 15">
              <a:extLst>
                <a:ext uri="{FF2B5EF4-FFF2-40B4-BE49-F238E27FC236}">
                  <a16:creationId xmlns:a16="http://schemas.microsoft.com/office/drawing/2014/main" id="{33C177A7-00F4-9D76-83F8-25F57C6B25E5}"/>
                </a:ext>
              </a:extLst>
            </p:cNvPr>
            <p:cNvSpPr/>
            <p:nvPr/>
          </p:nvSpPr>
          <p:spPr>
            <a:xfrm>
              <a:off x="467139" y="3508513"/>
              <a:ext cx="2554357" cy="2216426"/>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Rectangle 16">
            <a:extLst>
              <a:ext uri="{FF2B5EF4-FFF2-40B4-BE49-F238E27FC236}">
                <a16:creationId xmlns:a16="http://schemas.microsoft.com/office/drawing/2014/main" id="{07084E56-8703-8E87-888A-0ECC082913A7}"/>
              </a:ext>
            </a:extLst>
          </p:cNvPr>
          <p:cNvSpPr/>
          <p:nvPr/>
        </p:nvSpPr>
        <p:spPr>
          <a:xfrm>
            <a:off x="58247" y="1202460"/>
            <a:ext cx="12070080" cy="1853582"/>
          </a:xfrm>
          <a:prstGeom prst="rect">
            <a:avLst/>
          </a:prstGeom>
          <a:noFill/>
          <a:ln w="15875">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BB19022-88E5-9625-D007-BC2C4EEB7879}"/>
              </a:ext>
            </a:extLst>
          </p:cNvPr>
          <p:cNvSpPr txBox="1"/>
          <p:nvPr/>
        </p:nvSpPr>
        <p:spPr>
          <a:xfrm>
            <a:off x="2340826" y="6375887"/>
            <a:ext cx="2544286" cy="369332"/>
          </a:xfrm>
          <a:prstGeom prst="rect">
            <a:avLst/>
          </a:prstGeom>
          <a:noFill/>
        </p:spPr>
        <p:txBody>
          <a:bodyPr wrap="none" rtlCol="0">
            <a:spAutoFit/>
          </a:bodyPr>
          <a:lstStyle/>
          <a:p>
            <a:r>
              <a:rPr lang="en-US" i="1" dirty="0"/>
              <a:t>Nicotiana benthamiana</a:t>
            </a:r>
          </a:p>
        </p:txBody>
      </p:sp>
      <p:sp>
        <p:nvSpPr>
          <p:cNvPr id="23" name="Rectangle 22">
            <a:extLst>
              <a:ext uri="{FF2B5EF4-FFF2-40B4-BE49-F238E27FC236}">
                <a16:creationId xmlns:a16="http://schemas.microsoft.com/office/drawing/2014/main" id="{06477EAA-BD85-C67B-B350-56FBA401CDD4}"/>
              </a:ext>
            </a:extLst>
          </p:cNvPr>
          <p:cNvSpPr/>
          <p:nvPr/>
        </p:nvSpPr>
        <p:spPr>
          <a:xfrm>
            <a:off x="5456583" y="3110948"/>
            <a:ext cx="4513327" cy="16631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82F31126-D9FF-CB34-FAF4-3AAEDF155C4D}"/>
              </a:ext>
            </a:extLst>
          </p:cNvPr>
          <p:cNvCxnSpPr>
            <a:cxnSpLocks/>
            <a:endCxn id="17" idx="2"/>
          </p:cNvCxnSpPr>
          <p:nvPr/>
        </p:nvCxnSpPr>
        <p:spPr>
          <a:xfrm flipV="1">
            <a:off x="4244458" y="3056042"/>
            <a:ext cx="1848829" cy="2099962"/>
          </a:xfrm>
          <a:prstGeom prst="line">
            <a:avLst/>
          </a:prstGeom>
          <a:ln w="15875">
            <a:solidFill>
              <a:schemeClr val="tx1"/>
            </a:solidFill>
            <a:prstDash val="dash"/>
            <a:headEnd type="ova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3818658-3293-3CA2-09B6-86DF465AFCAF}"/>
              </a:ext>
            </a:extLst>
          </p:cNvPr>
          <p:cNvSpPr txBox="1"/>
          <p:nvPr/>
        </p:nvSpPr>
        <p:spPr>
          <a:xfrm>
            <a:off x="8659355" y="3321803"/>
            <a:ext cx="3311194" cy="646331"/>
          </a:xfrm>
          <a:prstGeom prst="rect">
            <a:avLst/>
          </a:prstGeom>
          <a:noFill/>
        </p:spPr>
        <p:txBody>
          <a:bodyPr wrap="square" rtlCol="0">
            <a:spAutoFit/>
          </a:bodyPr>
          <a:lstStyle/>
          <a:p>
            <a:r>
              <a:rPr lang="en-US" i="1" dirty="0"/>
              <a:t>Need to optimize heterologous production to achieve </a:t>
            </a:r>
            <a:r>
              <a:rPr lang="en-US" b="1" i="1" dirty="0"/>
              <a:t>harmine</a:t>
            </a:r>
          </a:p>
        </p:txBody>
      </p:sp>
      <p:grpSp>
        <p:nvGrpSpPr>
          <p:cNvPr id="28" name="Group 27">
            <a:extLst>
              <a:ext uri="{FF2B5EF4-FFF2-40B4-BE49-F238E27FC236}">
                <a16:creationId xmlns:a16="http://schemas.microsoft.com/office/drawing/2014/main" id="{D12274DE-87A9-E16A-000C-E5755CF0486D}"/>
              </a:ext>
            </a:extLst>
          </p:cNvPr>
          <p:cNvGrpSpPr/>
          <p:nvPr/>
        </p:nvGrpSpPr>
        <p:grpSpPr>
          <a:xfrm>
            <a:off x="123415" y="3319755"/>
            <a:ext cx="2388283" cy="2207269"/>
            <a:chOff x="-30589" y="3319755"/>
            <a:chExt cx="2388283" cy="2207269"/>
          </a:xfrm>
        </p:grpSpPr>
        <p:pic>
          <p:nvPicPr>
            <p:cNvPr id="26" name="Picture 25">
              <a:extLst>
                <a:ext uri="{FF2B5EF4-FFF2-40B4-BE49-F238E27FC236}">
                  <a16:creationId xmlns:a16="http://schemas.microsoft.com/office/drawing/2014/main" id="{3D074B8A-8223-DB09-9570-0683235908DD}"/>
                </a:ext>
              </a:extLst>
            </p:cNvPr>
            <p:cNvPicPr>
              <a:picLocks noChangeAspect="1"/>
            </p:cNvPicPr>
            <p:nvPr/>
          </p:nvPicPr>
          <p:blipFill rotWithShape="1">
            <a:blip r:embed="rId6"/>
            <a:srcRect l="10383" t="7132" r="9972"/>
            <a:stretch/>
          </p:blipFill>
          <p:spPr>
            <a:xfrm>
              <a:off x="300966" y="3319755"/>
              <a:ext cx="1725174" cy="1853581"/>
            </a:xfrm>
            <a:prstGeom prst="rect">
              <a:avLst/>
            </a:prstGeom>
            <a:ln>
              <a:solidFill>
                <a:schemeClr val="tx1"/>
              </a:solidFill>
            </a:ln>
          </p:spPr>
        </p:pic>
        <p:sp>
          <p:nvSpPr>
            <p:cNvPr id="27" name="TextBox 26">
              <a:extLst>
                <a:ext uri="{FF2B5EF4-FFF2-40B4-BE49-F238E27FC236}">
                  <a16:creationId xmlns:a16="http://schemas.microsoft.com/office/drawing/2014/main" id="{AC51D7A2-BA6B-1C15-F475-B7544F041656}"/>
                </a:ext>
              </a:extLst>
            </p:cNvPr>
            <p:cNvSpPr txBox="1"/>
            <p:nvPr/>
          </p:nvSpPr>
          <p:spPr>
            <a:xfrm>
              <a:off x="-30589" y="5188470"/>
              <a:ext cx="2388283" cy="338554"/>
            </a:xfrm>
            <a:prstGeom prst="rect">
              <a:avLst/>
            </a:prstGeom>
            <a:noFill/>
          </p:spPr>
          <p:txBody>
            <a:bodyPr wrap="none" rtlCol="0">
              <a:spAutoFit/>
            </a:bodyPr>
            <a:lstStyle/>
            <a:p>
              <a:r>
                <a:rPr lang="en-US" sz="1600" dirty="0"/>
                <a:t>Fabiola </a:t>
              </a:r>
              <a:r>
                <a:rPr lang="en-US" sz="1600" dirty="0" err="1"/>
                <a:t>Muro</a:t>
              </a:r>
              <a:r>
                <a:rPr lang="en-US" sz="1600" dirty="0"/>
                <a:t>-Villanueva</a:t>
              </a:r>
            </a:p>
          </p:txBody>
        </p:sp>
      </p:grpSp>
      <p:sp>
        <p:nvSpPr>
          <p:cNvPr id="4" name="TextBox 3">
            <a:extLst>
              <a:ext uri="{FF2B5EF4-FFF2-40B4-BE49-F238E27FC236}">
                <a16:creationId xmlns:a16="http://schemas.microsoft.com/office/drawing/2014/main" id="{1C7148FC-D045-BA05-9016-DF9353857E95}"/>
              </a:ext>
            </a:extLst>
          </p:cNvPr>
          <p:cNvSpPr txBox="1"/>
          <p:nvPr/>
        </p:nvSpPr>
        <p:spPr>
          <a:xfrm>
            <a:off x="572806" y="778794"/>
            <a:ext cx="3090911" cy="400110"/>
          </a:xfrm>
          <a:prstGeom prst="rect">
            <a:avLst/>
          </a:prstGeom>
          <a:noFill/>
        </p:spPr>
        <p:txBody>
          <a:bodyPr wrap="none" rtlCol="0">
            <a:spAutoFit/>
          </a:bodyPr>
          <a:lstStyle/>
          <a:p>
            <a:r>
              <a:rPr lang="en-US" sz="2000" dirty="0"/>
              <a:t>co-expression of </a:t>
            </a:r>
            <a:r>
              <a:rPr lang="en-US" sz="2000" b="1" dirty="0">
                <a:solidFill>
                  <a:srgbClr val="2235E6"/>
                </a:solidFill>
              </a:rPr>
              <a:t>6 genes</a:t>
            </a:r>
          </a:p>
        </p:txBody>
      </p:sp>
    </p:spTree>
    <p:extLst>
      <p:ext uri="{BB962C8B-B14F-4D97-AF65-F5344CB8AC3E}">
        <p14:creationId xmlns:p14="http://schemas.microsoft.com/office/powerpoint/2010/main" val="40742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7" grpId="0" animBg="1"/>
      <p:bldP spid="19" grpId="0"/>
      <p:bldP spid="23" grpId="0" animBg="1"/>
      <p:bldP spid="25"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rot="7952159">
            <a:off x="5673484" y="4765625"/>
            <a:ext cx="1949234" cy="1118599"/>
          </a:xfrm>
          <a:prstGeom prst="arc">
            <a:avLst>
              <a:gd name="adj1" fmla="val 17304639"/>
              <a:gd name="adj2" fmla="val 20221948"/>
            </a:avLst>
          </a:prstGeom>
          <a:ln w="38100">
            <a:gradFill flip="none" rotWithShape="1">
              <a:gsLst>
                <a:gs pos="0">
                  <a:schemeClr val="accent1">
                    <a:lumMod val="5000"/>
                    <a:lumOff val="95000"/>
                  </a:schemeClr>
                </a:gs>
                <a:gs pos="9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9"/>
          <p:cNvSpPr/>
          <p:nvPr/>
        </p:nvSpPr>
        <p:spPr>
          <a:xfrm rot="9603745">
            <a:off x="3957961" y="5235904"/>
            <a:ext cx="1501833" cy="1097647"/>
          </a:xfrm>
          <a:prstGeom prst="arc">
            <a:avLst>
              <a:gd name="adj1" fmla="val 16024869"/>
              <a:gd name="adj2" fmla="val 20239698"/>
            </a:avLst>
          </a:prstGeom>
          <a:ln w="57150">
            <a:gradFill flip="none" rotWithShape="1">
              <a:gsLst>
                <a:gs pos="0">
                  <a:schemeClr val="accent1">
                    <a:lumMod val="5000"/>
                    <a:lumOff val="95000"/>
                  </a:schemeClr>
                </a:gs>
                <a:gs pos="6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p:cNvSpPr/>
          <p:nvPr/>
        </p:nvSpPr>
        <p:spPr>
          <a:xfrm rot="12002686">
            <a:off x="1697497" y="4659379"/>
            <a:ext cx="1558147" cy="1118599"/>
          </a:xfrm>
          <a:prstGeom prst="arc">
            <a:avLst>
              <a:gd name="adj1" fmla="val 16142186"/>
              <a:gd name="adj2" fmla="val 21232347"/>
            </a:avLst>
          </a:prstGeom>
          <a:ln w="76200">
            <a:gradFill flip="none" rotWithShape="1">
              <a:gsLst>
                <a:gs pos="0">
                  <a:schemeClr val="accent1">
                    <a:lumMod val="5000"/>
                    <a:lumOff val="95000"/>
                  </a:schemeClr>
                </a:gs>
                <a:gs pos="3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2" name="Picture 11">
            <a:extLst>
              <a:ext uri="{FF2B5EF4-FFF2-40B4-BE49-F238E27FC236}">
                <a16:creationId xmlns:a16="http://schemas.microsoft.com/office/drawing/2014/main" id="{F9047D1F-2F4A-445B-91CA-D609EAA7A294}"/>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583" r="3071"/>
          <a:stretch/>
        </p:blipFill>
        <p:spPr>
          <a:xfrm>
            <a:off x="7762932" y="278957"/>
            <a:ext cx="4365907" cy="6293955"/>
          </a:xfrm>
          <a:prstGeom prst="rect">
            <a:avLst/>
          </a:prstGeom>
        </p:spPr>
      </p:pic>
      <p:pic>
        <p:nvPicPr>
          <p:cNvPr id="13" name="Picture 12">
            <a:extLst>
              <a:ext uri="{FF2B5EF4-FFF2-40B4-BE49-F238E27FC236}">
                <a16:creationId xmlns:a16="http://schemas.microsoft.com/office/drawing/2014/main" id="{3EFF763C-6B6E-4C37-9529-BB8BEA04EBBC}"/>
              </a:ext>
            </a:extLst>
          </p:cNvPr>
          <p:cNvPicPr>
            <a:picLocks noChangeAspect="1"/>
          </p:cNvPicPr>
          <p:nvPr/>
        </p:nvPicPr>
        <p:blipFill>
          <a:blip r:embed="rId4"/>
          <a:stretch>
            <a:fillRect/>
          </a:stretch>
        </p:blipFill>
        <p:spPr>
          <a:xfrm>
            <a:off x="829412" y="3608289"/>
            <a:ext cx="1883367" cy="1267651"/>
          </a:xfrm>
          <a:prstGeom prst="rect">
            <a:avLst/>
          </a:prstGeom>
        </p:spPr>
      </p:pic>
      <p:pic>
        <p:nvPicPr>
          <p:cNvPr id="14" name="Picture 13">
            <a:extLst>
              <a:ext uri="{FF2B5EF4-FFF2-40B4-BE49-F238E27FC236}">
                <a16:creationId xmlns:a16="http://schemas.microsoft.com/office/drawing/2014/main" id="{F2B7CC7E-EC5A-4F11-9174-AFAF98BDACA0}"/>
              </a:ext>
            </a:extLst>
          </p:cNvPr>
          <p:cNvPicPr>
            <a:picLocks noChangeAspect="1"/>
          </p:cNvPicPr>
          <p:nvPr/>
        </p:nvPicPr>
        <p:blipFill>
          <a:blip r:embed="rId5"/>
          <a:stretch>
            <a:fillRect/>
          </a:stretch>
        </p:blipFill>
        <p:spPr>
          <a:xfrm>
            <a:off x="2529852" y="5558195"/>
            <a:ext cx="1254378" cy="1148588"/>
          </a:xfrm>
          <a:prstGeom prst="rect">
            <a:avLst/>
          </a:prstGeom>
        </p:spPr>
      </p:pic>
      <p:pic>
        <p:nvPicPr>
          <p:cNvPr id="15" name="Picture 14">
            <a:extLst>
              <a:ext uri="{FF2B5EF4-FFF2-40B4-BE49-F238E27FC236}">
                <a16:creationId xmlns:a16="http://schemas.microsoft.com/office/drawing/2014/main" id="{627AADB1-E219-400B-9DE9-78414A1FA914}"/>
              </a:ext>
            </a:extLst>
          </p:cNvPr>
          <p:cNvPicPr>
            <a:picLocks noChangeAspect="1"/>
          </p:cNvPicPr>
          <p:nvPr/>
        </p:nvPicPr>
        <p:blipFill>
          <a:blip r:embed="rId6"/>
          <a:stretch>
            <a:fillRect/>
          </a:stretch>
        </p:blipFill>
        <p:spPr>
          <a:xfrm>
            <a:off x="5237724" y="5624657"/>
            <a:ext cx="1003046" cy="1015663"/>
          </a:xfrm>
          <a:prstGeom prst="rect">
            <a:avLst/>
          </a:prstGeom>
        </p:spPr>
      </p:pic>
      <p:pic>
        <p:nvPicPr>
          <p:cNvPr id="17" name="Picture 16">
            <a:extLst>
              <a:ext uri="{FF2B5EF4-FFF2-40B4-BE49-F238E27FC236}">
                <a16:creationId xmlns:a16="http://schemas.microsoft.com/office/drawing/2014/main" id="{E1C87688-E0A4-46CE-B61C-7711FBC3FA83}"/>
              </a:ext>
            </a:extLst>
          </p:cNvPr>
          <p:cNvPicPr>
            <a:picLocks noChangeAspect="1"/>
          </p:cNvPicPr>
          <p:nvPr/>
        </p:nvPicPr>
        <p:blipFill>
          <a:blip r:embed="rId7"/>
          <a:stretch>
            <a:fillRect/>
          </a:stretch>
        </p:blipFill>
        <p:spPr>
          <a:xfrm>
            <a:off x="7115520" y="4604757"/>
            <a:ext cx="974086" cy="1066856"/>
          </a:xfrm>
          <a:prstGeom prst="rect">
            <a:avLst/>
          </a:prstGeom>
        </p:spPr>
      </p:pic>
      <p:sp>
        <p:nvSpPr>
          <p:cNvPr id="18" name="Arc 17">
            <a:extLst>
              <a:ext uri="{FF2B5EF4-FFF2-40B4-BE49-F238E27FC236}">
                <a16:creationId xmlns:a16="http://schemas.microsoft.com/office/drawing/2014/main" id="{25ED9B1B-F306-4C93-88A7-6BA2CCB82C93}"/>
              </a:ext>
            </a:extLst>
          </p:cNvPr>
          <p:cNvSpPr/>
          <p:nvPr/>
        </p:nvSpPr>
        <p:spPr>
          <a:xfrm rot="5400000">
            <a:off x="6924808" y="3040926"/>
            <a:ext cx="1949234" cy="1118599"/>
          </a:xfrm>
          <a:prstGeom prst="arc">
            <a:avLst>
              <a:gd name="adj1" fmla="val 18693727"/>
              <a:gd name="adj2" fmla="val 20221948"/>
            </a:avLst>
          </a:prstGeom>
          <a:ln w="38100">
            <a:gradFill flip="none" rotWithShape="1">
              <a:gsLst>
                <a:gs pos="0">
                  <a:schemeClr val="accent1">
                    <a:lumMod val="5000"/>
                    <a:lumOff val="95000"/>
                  </a:schemeClr>
                </a:gs>
                <a:gs pos="90000">
                  <a:schemeClr val="accent1">
                    <a:lumMod val="50000"/>
                  </a:schemeClr>
                </a:gs>
              </a:gsLst>
              <a:lin ang="0" scaled="1"/>
              <a:tileRect/>
            </a:gra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9" name="Picture 18">
            <a:extLst>
              <a:ext uri="{FF2B5EF4-FFF2-40B4-BE49-F238E27FC236}">
                <a16:creationId xmlns:a16="http://schemas.microsoft.com/office/drawing/2014/main" id="{4F7EC4F6-470B-4462-AB2A-ECB0F8026D3E}"/>
              </a:ext>
            </a:extLst>
          </p:cNvPr>
          <p:cNvPicPr>
            <a:picLocks noChangeAspect="1"/>
          </p:cNvPicPr>
          <p:nvPr/>
        </p:nvPicPr>
        <p:blipFill>
          <a:blip r:embed="rId8"/>
          <a:stretch>
            <a:fillRect/>
          </a:stretch>
        </p:blipFill>
        <p:spPr>
          <a:xfrm>
            <a:off x="8101674" y="3238792"/>
            <a:ext cx="865668" cy="549281"/>
          </a:xfrm>
          <a:prstGeom prst="rect">
            <a:avLst/>
          </a:prstGeom>
        </p:spPr>
      </p:pic>
      <p:sp>
        <p:nvSpPr>
          <p:cNvPr id="20" name="Rectangle 19">
            <a:extLst>
              <a:ext uri="{FF2B5EF4-FFF2-40B4-BE49-F238E27FC236}">
                <a16:creationId xmlns:a16="http://schemas.microsoft.com/office/drawing/2014/main" id="{031073AF-E64A-4D3B-AE06-D02FCF666367}"/>
              </a:ext>
            </a:extLst>
          </p:cNvPr>
          <p:cNvSpPr/>
          <p:nvPr/>
        </p:nvSpPr>
        <p:spPr>
          <a:xfrm>
            <a:off x="8031070" y="3198564"/>
            <a:ext cx="1006876" cy="130292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9AAFD70-9399-4A58-A5FC-DB48DC496F6A}"/>
              </a:ext>
            </a:extLst>
          </p:cNvPr>
          <p:cNvSpPr/>
          <p:nvPr/>
        </p:nvSpPr>
        <p:spPr>
          <a:xfrm>
            <a:off x="6300238" y="4369401"/>
            <a:ext cx="1791767" cy="2361816"/>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3AB4156-E864-4592-AF60-36BC31AAFFE9}"/>
              </a:ext>
            </a:extLst>
          </p:cNvPr>
          <p:cNvSpPr/>
          <p:nvPr/>
        </p:nvSpPr>
        <p:spPr>
          <a:xfrm>
            <a:off x="3980265" y="5558195"/>
            <a:ext cx="2260505" cy="1219236"/>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46A13A2-A228-44CC-A8F9-316DB1EC6031}"/>
              </a:ext>
            </a:extLst>
          </p:cNvPr>
          <p:cNvSpPr/>
          <p:nvPr/>
        </p:nvSpPr>
        <p:spPr>
          <a:xfrm>
            <a:off x="991959" y="4875940"/>
            <a:ext cx="2928838" cy="1901491"/>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8FF28373-1805-DE0B-D097-920939161BEA}"/>
              </a:ext>
            </a:extLst>
          </p:cNvPr>
          <p:cNvSpPr txBox="1">
            <a:spLocks/>
          </p:cNvSpPr>
          <p:nvPr/>
        </p:nvSpPr>
        <p:spPr>
          <a:xfrm>
            <a:off x="211029" y="246613"/>
            <a:ext cx="7263474" cy="684155"/>
          </a:xfrm>
          <a:prstGeom prst="rect">
            <a:avLst/>
          </a:prstGeom>
        </p:spPr>
        <p:txBody>
          <a:bodyPr/>
          <a:lst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i="1" dirty="0"/>
              <a:t>Major takeaways</a:t>
            </a:r>
          </a:p>
        </p:txBody>
      </p:sp>
      <p:sp>
        <p:nvSpPr>
          <p:cNvPr id="5" name="TextBox 4">
            <a:extLst>
              <a:ext uri="{FF2B5EF4-FFF2-40B4-BE49-F238E27FC236}">
                <a16:creationId xmlns:a16="http://schemas.microsoft.com/office/drawing/2014/main" id="{670D8CE3-E190-ACFD-25C4-1177255E4E78}"/>
              </a:ext>
            </a:extLst>
          </p:cNvPr>
          <p:cNvSpPr txBox="1"/>
          <p:nvPr/>
        </p:nvSpPr>
        <p:spPr>
          <a:xfrm>
            <a:off x="185700" y="1009747"/>
            <a:ext cx="7878577" cy="2246769"/>
          </a:xfrm>
          <a:prstGeom prst="rect">
            <a:avLst/>
          </a:prstGeom>
          <a:noFill/>
        </p:spPr>
        <p:txBody>
          <a:bodyPr wrap="square" rtlCol="0">
            <a:spAutoFit/>
          </a:bodyPr>
          <a:lstStyle/>
          <a:p>
            <a:pPr marL="342900" indent="-342900">
              <a:buAutoNum type="arabicPeriod"/>
            </a:pPr>
            <a:r>
              <a:rPr lang="en-US" sz="2000" dirty="0"/>
              <a:t>We have a powerful strategy for the accelerated discovery of biosynthetic pathways in plants.</a:t>
            </a:r>
          </a:p>
          <a:p>
            <a:pPr marL="342900" indent="-342900">
              <a:buAutoNum type="arabicPeriod"/>
            </a:pPr>
            <a:endParaRPr lang="en-US" sz="2000" dirty="0"/>
          </a:p>
          <a:p>
            <a:pPr marL="342900" indent="-342900">
              <a:buAutoNum type="arabicPeriod"/>
            </a:pPr>
            <a:r>
              <a:rPr lang="en-US" sz="2000" dirty="0"/>
              <a:t>Complete pathways can be rapidly engineered in a model plant</a:t>
            </a:r>
          </a:p>
          <a:p>
            <a:pPr marL="342900" indent="-342900">
              <a:buAutoNum type="arabicPeriod"/>
            </a:pPr>
            <a:endParaRPr lang="en-US" sz="2000" dirty="0"/>
          </a:p>
          <a:p>
            <a:pPr marL="342900" indent="-342900">
              <a:buAutoNum type="arabicPeriod"/>
            </a:pPr>
            <a:r>
              <a:rPr lang="en-US" sz="2000" dirty="0"/>
              <a:t>Identification of the underlying biosynthetic genes allows us to access the broad metabolic diversity found in plants</a:t>
            </a:r>
          </a:p>
        </p:txBody>
      </p:sp>
    </p:spTree>
    <p:extLst>
      <p:ext uri="{BB962C8B-B14F-4D97-AF65-F5344CB8AC3E}">
        <p14:creationId xmlns:p14="http://schemas.microsoft.com/office/powerpoint/2010/main" val="158521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608" y="2408614"/>
            <a:ext cx="2235095" cy="1169551"/>
          </a:xfrm>
          <a:prstGeom prst="rect">
            <a:avLst/>
          </a:prstGeom>
          <a:noFill/>
        </p:spPr>
        <p:txBody>
          <a:bodyPr wrap="square" rtlCol="0">
            <a:spAutoFit/>
          </a:bodyPr>
          <a:lstStyle/>
          <a:p>
            <a:r>
              <a:rPr lang="en-US" sz="1400" u="sng" dirty="0"/>
              <a:t>Sattely Lab (post-doc):</a:t>
            </a:r>
          </a:p>
          <a:p>
            <a:r>
              <a:rPr lang="en-US" sz="1400" b="1" dirty="0"/>
              <a:t>Beth Sattely</a:t>
            </a:r>
            <a:endParaRPr lang="en-US" sz="1400" dirty="0"/>
          </a:p>
          <a:p>
            <a:r>
              <a:rPr lang="en-US" sz="1400" dirty="0"/>
              <a:t>Chun Tsai</a:t>
            </a:r>
          </a:p>
          <a:p>
            <a:r>
              <a:rPr lang="en-US" sz="1400" dirty="0" err="1"/>
              <a:t>Yaereen</a:t>
            </a:r>
            <a:r>
              <a:rPr lang="en-US" sz="1400" dirty="0"/>
              <a:t> </a:t>
            </a:r>
            <a:r>
              <a:rPr lang="en-US" sz="1400" dirty="0" err="1"/>
              <a:t>Dho</a:t>
            </a:r>
            <a:endParaRPr lang="en-US" sz="1400" dirty="0"/>
          </a:p>
          <a:p>
            <a:r>
              <a:rPr lang="en-US" sz="1400" dirty="0"/>
              <a:t>Warren Lau</a:t>
            </a:r>
          </a:p>
        </p:txBody>
      </p:sp>
      <p:pic>
        <p:nvPicPr>
          <p:cNvPr id="21" name="Picture 20"/>
          <p:cNvPicPr>
            <a:picLocks noChangeAspect="1"/>
          </p:cNvPicPr>
          <p:nvPr/>
        </p:nvPicPr>
        <p:blipFill>
          <a:blip r:embed="rId3"/>
          <a:stretch>
            <a:fillRect/>
          </a:stretch>
        </p:blipFill>
        <p:spPr>
          <a:xfrm>
            <a:off x="1546420" y="2934866"/>
            <a:ext cx="515199" cy="515199"/>
          </a:xfrm>
          <a:prstGeom prst="rect">
            <a:avLst/>
          </a:prstGeom>
        </p:spPr>
      </p:pic>
      <p:sp>
        <p:nvSpPr>
          <p:cNvPr id="2" name="Title 1"/>
          <p:cNvSpPr>
            <a:spLocks noGrp="1"/>
          </p:cNvSpPr>
          <p:nvPr>
            <p:ph type="title"/>
          </p:nvPr>
        </p:nvSpPr>
        <p:spPr/>
        <p:txBody>
          <a:bodyPr/>
          <a:lstStyle/>
          <a:p>
            <a:r>
              <a:rPr lang="en-US" dirty="0"/>
              <a:t>Acknowledgements</a:t>
            </a:r>
          </a:p>
        </p:txBody>
      </p:sp>
      <p:pic>
        <p:nvPicPr>
          <p:cNvPr id="2050" name="Picture 2" descr="Life Sciences Research Foundation — Young Investigators | Good Ventures"/>
          <p:cNvPicPr>
            <a:picLocks noChangeAspect="1" noChangeArrowheads="1"/>
          </p:cNvPicPr>
          <p:nvPr/>
        </p:nvPicPr>
        <p:blipFill rotWithShape="1">
          <a:blip r:embed="rId4">
            <a:extLst>
              <a:ext uri="{28A0092B-C50C-407E-A947-70E740481C1C}">
                <a14:useLocalDpi xmlns:a14="http://schemas.microsoft.com/office/drawing/2010/main" val="0"/>
              </a:ext>
            </a:extLst>
          </a:blip>
          <a:srcRect l="5784" t="20619" r="5006" b="30760"/>
          <a:stretch/>
        </p:blipFill>
        <p:spPr bwMode="auto">
          <a:xfrm>
            <a:off x="166494" y="1074139"/>
            <a:ext cx="2079978" cy="629802"/>
          </a:xfrm>
          <a:prstGeom prst="rect">
            <a:avLst/>
          </a:prstGeom>
          <a:noFill/>
          <a:extLst>
            <a:ext uri="{909E8E84-426E-40DD-AFC4-6F175D3DCCD1}">
              <a14:hiddenFill xmlns:a14="http://schemas.microsoft.com/office/drawing/2010/main">
                <a:solidFill>
                  <a:srgbClr val="FFFFFF"/>
                </a:solidFill>
              </a14:hiddenFill>
            </a:ext>
          </a:extLst>
        </p:spPr>
      </p:pic>
      <p:sp>
        <p:nvSpPr>
          <p:cNvPr id="11" name="#AddYourTwitterHandleHere"/>
          <p:cNvSpPr txBox="1"/>
          <p:nvPr/>
        </p:nvSpPr>
        <p:spPr>
          <a:xfrm>
            <a:off x="10893121" y="175751"/>
            <a:ext cx="1172985" cy="3796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59" rIns="60959">
            <a:spAutoFit/>
          </a:bodyPr>
          <a:lstStyle>
            <a:lvl1pPr defTabSz="171450">
              <a:defRPr sz="1400" i="1">
                <a:solidFill>
                  <a:srgbClr val="FFFFFF"/>
                </a:solidFill>
                <a:latin typeface="Times New Roman"/>
                <a:ea typeface="Times New Roman"/>
                <a:cs typeface="Times New Roman"/>
                <a:sym typeface="Times New Roman"/>
              </a:defRPr>
            </a:lvl1pPr>
          </a:lstStyle>
          <a:p>
            <a:pPr>
              <a:defRPr i="0"/>
            </a:pPr>
            <a:r>
              <a:rPr lang="en-US" sz="1867" dirty="0">
                <a:solidFill>
                  <a:srgbClr val="FF007A"/>
                </a:solidFill>
                <a:latin typeface="Lato" panose="020F0502020204030203" pitchFamily="34" charset="77"/>
              </a:rPr>
              <a:t>@rnett42</a:t>
            </a:r>
            <a:endParaRPr sz="1867" dirty="0">
              <a:solidFill>
                <a:srgbClr val="FF007A"/>
              </a:solidFill>
              <a:latin typeface="Lato" panose="020F0502020204030203" pitchFamily="34" charset="77"/>
            </a:endParaRPr>
          </a:p>
        </p:txBody>
      </p:sp>
      <p:pic>
        <p:nvPicPr>
          <p:cNvPr id="12" name="Picture 11"/>
          <p:cNvPicPr>
            <a:picLocks noChangeAspect="1"/>
          </p:cNvPicPr>
          <p:nvPr/>
        </p:nvPicPr>
        <p:blipFill>
          <a:blip r:embed="rId5"/>
          <a:stretch>
            <a:fillRect/>
          </a:stretch>
        </p:blipFill>
        <p:spPr>
          <a:xfrm>
            <a:off x="10484229" y="232052"/>
            <a:ext cx="400756" cy="325455"/>
          </a:xfrm>
          <a:prstGeom prst="rect">
            <a:avLst/>
          </a:prstGeom>
        </p:spPr>
      </p:pic>
      <p:sp>
        <p:nvSpPr>
          <p:cNvPr id="13" name="Rectangle 12"/>
          <p:cNvSpPr/>
          <p:nvPr/>
        </p:nvSpPr>
        <p:spPr>
          <a:xfrm>
            <a:off x="243021" y="4001166"/>
            <a:ext cx="2089859" cy="523220"/>
          </a:xfrm>
          <a:prstGeom prst="rect">
            <a:avLst/>
          </a:prstGeom>
        </p:spPr>
        <p:txBody>
          <a:bodyPr wrap="square">
            <a:spAutoFit/>
          </a:bodyPr>
          <a:lstStyle/>
          <a:p>
            <a:r>
              <a:rPr lang="en-US" sz="1400" b="1" dirty="0"/>
              <a:t>Dr. Yun Yee Low </a:t>
            </a:r>
            <a:r>
              <a:rPr lang="en-US" sz="1400" dirty="0"/>
              <a:t>– University of Malaya</a:t>
            </a:r>
          </a:p>
        </p:txBody>
      </p:sp>
      <p:pic>
        <p:nvPicPr>
          <p:cNvPr id="7" name="Picture 6"/>
          <p:cNvPicPr>
            <a:picLocks noChangeAspect="1"/>
          </p:cNvPicPr>
          <p:nvPr/>
        </p:nvPicPr>
        <p:blipFill>
          <a:blip r:embed="rId6"/>
          <a:stretch>
            <a:fillRect/>
          </a:stretch>
        </p:blipFill>
        <p:spPr>
          <a:xfrm>
            <a:off x="11105685" y="5753535"/>
            <a:ext cx="1012362" cy="1012362"/>
          </a:xfrm>
          <a:prstGeom prst="rect">
            <a:avLst/>
          </a:prstGeom>
        </p:spPr>
      </p:pic>
      <p:sp>
        <p:nvSpPr>
          <p:cNvPr id="8" name="TextBox 7"/>
          <p:cNvSpPr txBox="1"/>
          <p:nvPr/>
        </p:nvSpPr>
        <p:spPr>
          <a:xfrm>
            <a:off x="8700503" y="4796339"/>
            <a:ext cx="3491497" cy="646331"/>
          </a:xfrm>
          <a:prstGeom prst="rect">
            <a:avLst/>
          </a:prstGeom>
          <a:noFill/>
        </p:spPr>
        <p:txBody>
          <a:bodyPr wrap="square" rtlCol="0">
            <a:spAutoFit/>
          </a:bodyPr>
          <a:lstStyle/>
          <a:p>
            <a:r>
              <a:rPr lang="en-US" dirty="0"/>
              <a:t>website: </a:t>
            </a:r>
            <a:r>
              <a:rPr lang="en-US" dirty="0">
                <a:solidFill>
                  <a:srgbClr val="7030A0"/>
                </a:solidFill>
              </a:rPr>
              <a:t>nett-lab.com</a:t>
            </a:r>
          </a:p>
          <a:p>
            <a:r>
              <a:rPr lang="en-US" dirty="0"/>
              <a:t>email: </a:t>
            </a:r>
            <a:r>
              <a:rPr lang="en-US" dirty="0">
                <a:solidFill>
                  <a:srgbClr val="C00000"/>
                </a:solidFill>
              </a:rPr>
              <a:t>rnett@fas.harvard.edu</a:t>
            </a:r>
          </a:p>
        </p:txBody>
      </p:sp>
      <p:sp>
        <p:nvSpPr>
          <p:cNvPr id="3" name="TextBox 2">
            <a:extLst>
              <a:ext uri="{FF2B5EF4-FFF2-40B4-BE49-F238E27FC236}">
                <a16:creationId xmlns:a16="http://schemas.microsoft.com/office/drawing/2014/main" id="{60C13EED-3354-7720-FAD7-76FE9B4F8660}"/>
              </a:ext>
            </a:extLst>
          </p:cNvPr>
          <p:cNvSpPr txBox="1"/>
          <p:nvPr/>
        </p:nvSpPr>
        <p:spPr>
          <a:xfrm>
            <a:off x="3613775" y="4752332"/>
            <a:ext cx="2708815" cy="1815882"/>
          </a:xfrm>
          <a:prstGeom prst="rect">
            <a:avLst/>
          </a:prstGeom>
          <a:noFill/>
        </p:spPr>
        <p:txBody>
          <a:bodyPr wrap="square" rtlCol="0">
            <a:spAutoFit/>
          </a:bodyPr>
          <a:lstStyle/>
          <a:p>
            <a:r>
              <a:rPr lang="en-US" sz="1400" b="1" dirty="0"/>
              <a:t>Eric Fields</a:t>
            </a:r>
          </a:p>
          <a:p>
            <a:r>
              <a:rPr lang="en-US" sz="1400" dirty="0"/>
              <a:t>Colin Kim</a:t>
            </a:r>
          </a:p>
          <a:p>
            <a:r>
              <a:rPr lang="en-US" sz="1400" dirty="0"/>
              <a:t>Jaime Martinez Grundman</a:t>
            </a:r>
          </a:p>
          <a:p>
            <a:r>
              <a:rPr lang="en-US" sz="1400" b="1" dirty="0"/>
              <a:t>Fabiola </a:t>
            </a:r>
            <a:r>
              <a:rPr lang="en-US" sz="1400" b="1" dirty="0" err="1"/>
              <a:t>Muro</a:t>
            </a:r>
            <a:r>
              <a:rPr lang="en-US" sz="1400" b="1" dirty="0"/>
              <a:t>-Villanueva</a:t>
            </a:r>
          </a:p>
          <a:p>
            <a:r>
              <a:rPr lang="en-US" sz="1400" dirty="0"/>
              <a:t>Juan Orozco</a:t>
            </a:r>
          </a:p>
          <a:p>
            <a:r>
              <a:rPr lang="en-US" sz="1400" dirty="0"/>
              <a:t>Josh Park</a:t>
            </a:r>
          </a:p>
          <a:p>
            <a:r>
              <a:rPr lang="en-US" sz="1400" dirty="0"/>
              <a:t>Hisham </a:t>
            </a:r>
            <a:r>
              <a:rPr lang="en-US" sz="1400" dirty="0" err="1"/>
              <a:t>Tadfie</a:t>
            </a:r>
            <a:endParaRPr lang="en-US" sz="1400" dirty="0"/>
          </a:p>
          <a:p>
            <a:r>
              <a:rPr lang="en-US" sz="1400" dirty="0"/>
              <a:t>Galen Tiong</a:t>
            </a:r>
          </a:p>
        </p:txBody>
      </p:sp>
      <p:pic>
        <p:nvPicPr>
          <p:cNvPr id="18" name="Picture 17">
            <a:extLst>
              <a:ext uri="{FF2B5EF4-FFF2-40B4-BE49-F238E27FC236}">
                <a16:creationId xmlns:a16="http://schemas.microsoft.com/office/drawing/2014/main" id="{78C78483-D8D8-58C1-26E9-4AFB84E0D7F0}"/>
              </a:ext>
            </a:extLst>
          </p:cNvPr>
          <p:cNvPicPr>
            <a:picLocks noChangeAspect="1"/>
          </p:cNvPicPr>
          <p:nvPr/>
        </p:nvPicPr>
        <p:blipFill>
          <a:blip r:embed="rId7"/>
          <a:stretch>
            <a:fillRect/>
          </a:stretch>
        </p:blipFill>
        <p:spPr>
          <a:xfrm>
            <a:off x="9855046" y="6252483"/>
            <a:ext cx="1245872" cy="429766"/>
          </a:xfrm>
          <a:prstGeom prst="rect">
            <a:avLst/>
          </a:prstGeom>
        </p:spPr>
      </p:pic>
      <p:pic>
        <p:nvPicPr>
          <p:cNvPr id="14" name="Picture 13">
            <a:extLst>
              <a:ext uri="{FF2B5EF4-FFF2-40B4-BE49-F238E27FC236}">
                <a16:creationId xmlns:a16="http://schemas.microsoft.com/office/drawing/2014/main" id="{32E83B62-63A4-646C-38EA-D4E0AE06C45F}"/>
              </a:ext>
            </a:extLst>
          </p:cNvPr>
          <p:cNvPicPr>
            <a:picLocks noChangeAspect="1"/>
          </p:cNvPicPr>
          <p:nvPr/>
        </p:nvPicPr>
        <p:blipFill>
          <a:blip r:embed="rId8"/>
          <a:stretch>
            <a:fillRect/>
          </a:stretch>
        </p:blipFill>
        <p:spPr>
          <a:xfrm>
            <a:off x="2866314" y="853921"/>
            <a:ext cx="4397992" cy="3304191"/>
          </a:xfrm>
          <a:prstGeom prst="rect">
            <a:avLst/>
          </a:prstGeom>
          <a:ln>
            <a:solidFill>
              <a:schemeClr val="tx1"/>
            </a:solidFill>
          </a:ln>
        </p:spPr>
      </p:pic>
      <p:pic>
        <p:nvPicPr>
          <p:cNvPr id="15" name="Picture 14">
            <a:extLst>
              <a:ext uri="{FF2B5EF4-FFF2-40B4-BE49-F238E27FC236}">
                <a16:creationId xmlns:a16="http://schemas.microsoft.com/office/drawing/2014/main" id="{0280EE39-1613-B406-45F6-861AE26EEBE1}"/>
              </a:ext>
            </a:extLst>
          </p:cNvPr>
          <p:cNvPicPr>
            <a:picLocks noChangeAspect="1"/>
          </p:cNvPicPr>
          <p:nvPr/>
        </p:nvPicPr>
        <p:blipFill>
          <a:blip r:embed="rId9"/>
          <a:stretch>
            <a:fillRect/>
          </a:stretch>
        </p:blipFill>
        <p:spPr>
          <a:xfrm>
            <a:off x="7543391" y="853921"/>
            <a:ext cx="4405588" cy="3304191"/>
          </a:xfrm>
          <a:prstGeom prst="rect">
            <a:avLst/>
          </a:prstGeom>
          <a:ln>
            <a:solidFill>
              <a:schemeClr val="tx1"/>
            </a:solidFill>
          </a:ln>
        </p:spPr>
      </p:pic>
      <p:pic>
        <p:nvPicPr>
          <p:cNvPr id="17" name="Picture 16">
            <a:extLst>
              <a:ext uri="{FF2B5EF4-FFF2-40B4-BE49-F238E27FC236}">
                <a16:creationId xmlns:a16="http://schemas.microsoft.com/office/drawing/2014/main" id="{AB33F20C-4420-9582-4C37-350431C51D77}"/>
              </a:ext>
            </a:extLst>
          </p:cNvPr>
          <p:cNvPicPr>
            <a:picLocks noChangeAspect="1"/>
          </p:cNvPicPr>
          <p:nvPr/>
        </p:nvPicPr>
        <p:blipFill>
          <a:blip r:embed="rId10"/>
          <a:stretch>
            <a:fillRect/>
          </a:stretch>
        </p:blipFill>
        <p:spPr>
          <a:xfrm>
            <a:off x="1853952" y="5766702"/>
            <a:ext cx="1012362" cy="1012362"/>
          </a:xfrm>
          <a:prstGeom prst="rect">
            <a:avLst/>
          </a:prstGeom>
        </p:spPr>
      </p:pic>
      <p:sp>
        <p:nvSpPr>
          <p:cNvPr id="4" name="TextBox 3">
            <a:extLst>
              <a:ext uri="{FF2B5EF4-FFF2-40B4-BE49-F238E27FC236}">
                <a16:creationId xmlns:a16="http://schemas.microsoft.com/office/drawing/2014/main" id="{89681E9D-8535-A1A5-4160-1296EAFA0F9A}"/>
              </a:ext>
            </a:extLst>
          </p:cNvPr>
          <p:cNvSpPr txBox="1"/>
          <p:nvPr/>
        </p:nvSpPr>
        <p:spPr>
          <a:xfrm>
            <a:off x="5958020" y="4752332"/>
            <a:ext cx="2042548" cy="1815882"/>
          </a:xfrm>
          <a:prstGeom prst="rect">
            <a:avLst/>
          </a:prstGeom>
          <a:noFill/>
        </p:spPr>
        <p:txBody>
          <a:bodyPr wrap="square" rtlCol="0">
            <a:spAutoFit/>
          </a:bodyPr>
          <a:lstStyle/>
          <a:p>
            <a:r>
              <a:rPr lang="en-US" sz="1400" dirty="0"/>
              <a:t>Ye Won Ham</a:t>
            </a:r>
          </a:p>
          <a:p>
            <a:r>
              <a:rPr lang="en-US" sz="1400" dirty="0"/>
              <a:t>Jazmin Pearson</a:t>
            </a:r>
          </a:p>
          <a:p>
            <a:r>
              <a:rPr lang="en-US" sz="1400" dirty="0"/>
              <a:t>Caleb Jaffe</a:t>
            </a:r>
          </a:p>
          <a:p>
            <a:endParaRPr lang="en-US" sz="1400" dirty="0"/>
          </a:p>
          <a:p>
            <a:endParaRPr lang="en-US" sz="1400" dirty="0"/>
          </a:p>
          <a:p>
            <a:r>
              <a:rPr lang="en-US" sz="1400" b="1" u="sng" dirty="0"/>
              <a:t>Former members</a:t>
            </a:r>
          </a:p>
          <a:p>
            <a:r>
              <a:rPr lang="en-US" sz="1400" dirty="0"/>
              <a:t>Andrea Loya Castillo</a:t>
            </a:r>
          </a:p>
          <a:p>
            <a:r>
              <a:rPr lang="en-US" sz="1400" dirty="0"/>
              <a:t>Sara Nelson</a:t>
            </a:r>
          </a:p>
        </p:txBody>
      </p:sp>
      <p:sp>
        <p:nvSpPr>
          <p:cNvPr id="9" name="TextBox 8">
            <a:extLst>
              <a:ext uri="{FF2B5EF4-FFF2-40B4-BE49-F238E27FC236}">
                <a16:creationId xmlns:a16="http://schemas.microsoft.com/office/drawing/2014/main" id="{BCAB5003-DD04-75D3-9735-3DE2B9792D0D}"/>
              </a:ext>
            </a:extLst>
          </p:cNvPr>
          <p:cNvSpPr txBox="1"/>
          <p:nvPr/>
        </p:nvSpPr>
        <p:spPr>
          <a:xfrm>
            <a:off x="3613775" y="4405848"/>
            <a:ext cx="1907895" cy="338554"/>
          </a:xfrm>
          <a:prstGeom prst="rect">
            <a:avLst/>
          </a:prstGeom>
          <a:noFill/>
        </p:spPr>
        <p:txBody>
          <a:bodyPr wrap="none" rtlCol="0">
            <a:spAutoFit/>
          </a:bodyPr>
          <a:lstStyle/>
          <a:p>
            <a:r>
              <a:rPr lang="en-US" sz="1600" b="1" dirty="0"/>
              <a:t>Nett lab members</a:t>
            </a:r>
          </a:p>
        </p:txBody>
      </p:sp>
      <p:cxnSp>
        <p:nvCxnSpPr>
          <p:cNvPr id="19" name="Straight Connector 18">
            <a:extLst>
              <a:ext uri="{FF2B5EF4-FFF2-40B4-BE49-F238E27FC236}">
                <a16:creationId xmlns:a16="http://schemas.microsoft.com/office/drawing/2014/main" id="{BD5FE0CF-7E79-AB40-D7C3-68B61C6964CC}"/>
              </a:ext>
            </a:extLst>
          </p:cNvPr>
          <p:cNvCxnSpPr>
            <a:cxnSpLocks/>
          </p:cNvCxnSpPr>
          <p:nvPr/>
        </p:nvCxnSpPr>
        <p:spPr>
          <a:xfrm flipH="1">
            <a:off x="3613775" y="4742500"/>
            <a:ext cx="40455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A7A48347-A1A2-38F6-D453-46879E25FECA}"/>
              </a:ext>
            </a:extLst>
          </p:cNvPr>
          <p:cNvPicPr>
            <a:picLocks noChangeAspect="1"/>
          </p:cNvPicPr>
          <p:nvPr/>
        </p:nvPicPr>
        <p:blipFill rotWithShape="1">
          <a:blip r:embed="rId11"/>
          <a:srcRect l="18058" r="18306"/>
          <a:stretch/>
        </p:blipFill>
        <p:spPr>
          <a:xfrm>
            <a:off x="143777" y="5569035"/>
            <a:ext cx="1531917" cy="1123403"/>
          </a:xfrm>
          <a:prstGeom prst="rect">
            <a:avLst/>
          </a:prstGeom>
        </p:spPr>
      </p:pic>
    </p:spTree>
    <p:extLst>
      <p:ext uri="{BB962C8B-B14F-4D97-AF65-F5344CB8AC3E}">
        <p14:creationId xmlns:p14="http://schemas.microsoft.com/office/powerpoint/2010/main" val="3697499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in plant pathway discovery</a:t>
            </a:r>
          </a:p>
        </p:txBody>
      </p:sp>
      <p:sp>
        <p:nvSpPr>
          <p:cNvPr id="23" name="TextBox 22"/>
          <p:cNvSpPr txBox="1"/>
          <p:nvPr/>
        </p:nvSpPr>
        <p:spPr>
          <a:xfrm>
            <a:off x="2991871" y="907279"/>
            <a:ext cx="4850103" cy="707886"/>
          </a:xfrm>
          <a:prstGeom prst="rect">
            <a:avLst/>
          </a:prstGeom>
          <a:solidFill>
            <a:schemeClr val="bg1"/>
          </a:solidFill>
          <a:ln w="28575">
            <a:noFill/>
          </a:ln>
        </p:spPr>
        <p:txBody>
          <a:bodyPr wrap="square" rtlCol="0">
            <a:spAutoFit/>
          </a:bodyPr>
          <a:lstStyle/>
          <a:p>
            <a:pPr marL="342900" indent="-342900">
              <a:buFont typeface="+mj-lt"/>
              <a:buAutoNum type="arabicPeriod"/>
            </a:pPr>
            <a:r>
              <a:rPr lang="en-US" sz="2000" dirty="0"/>
              <a:t>Difficulty in genome sequencing</a:t>
            </a:r>
          </a:p>
          <a:p>
            <a:pPr lvl="1"/>
            <a:r>
              <a:rPr lang="en-US" sz="2000" dirty="0"/>
              <a:t>-genome size, complexity, polyploidy</a:t>
            </a:r>
          </a:p>
        </p:txBody>
      </p:sp>
      <p:pic>
        <p:nvPicPr>
          <p:cNvPr id="7" name="Picture 6"/>
          <p:cNvPicPr>
            <a:picLocks noChangeAspect="1"/>
          </p:cNvPicPr>
          <p:nvPr/>
        </p:nvPicPr>
        <p:blipFill>
          <a:blip r:embed="rId3"/>
          <a:stretch>
            <a:fillRect/>
          </a:stretch>
        </p:blipFill>
        <p:spPr>
          <a:xfrm>
            <a:off x="838200" y="1759352"/>
            <a:ext cx="3644348" cy="4859131"/>
          </a:xfrm>
          <a:prstGeom prst="rect">
            <a:avLst/>
          </a:prstGeom>
        </p:spPr>
      </p:pic>
      <p:cxnSp>
        <p:nvCxnSpPr>
          <p:cNvPr id="9" name="Straight Connector 8"/>
          <p:cNvCxnSpPr/>
          <p:nvPr/>
        </p:nvCxnSpPr>
        <p:spPr>
          <a:xfrm flipV="1">
            <a:off x="2713383" y="2951922"/>
            <a:ext cx="2425147" cy="477078"/>
          </a:xfrm>
          <a:prstGeom prst="line">
            <a:avLst/>
          </a:prstGeom>
          <a:ln w="28575">
            <a:solidFill>
              <a:schemeClr val="accent1">
                <a:lumMod val="75000"/>
              </a:schemeClr>
            </a:solidFill>
          </a:ln>
          <a:effectLst>
            <a:glow rad="50800">
              <a:schemeClr val="bg1">
                <a:alpha val="40000"/>
              </a:schemeClr>
            </a:glow>
          </a:effectLst>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138530" y="2628756"/>
            <a:ext cx="2531462" cy="646331"/>
          </a:xfrm>
          <a:prstGeom prst="rect">
            <a:avLst/>
          </a:prstGeom>
          <a:noFill/>
        </p:spPr>
        <p:txBody>
          <a:bodyPr wrap="none" rtlCol="0">
            <a:spAutoFit/>
          </a:bodyPr>
          <a:lstStyle/>
          <a:p>
            <a:r>
              <a:rPr lang="en-US" b="1" i="1" dirty="0"/>
              <a:t>coastal redwood</a:t>
            </a:r>
          </a:p>
          <a:p>
            <a:r>
              <a:rPr lang="en-US" dirty="0"/>
              <a:t>27 billion bp, hexaploid</a:t>
            </a:r>
          </a:p>
        </p:txBody>
      </p:sp>
      <p:sp>
        <p:nvSpPr>
          <p:cNvPr id="32" name="TextBox 31"/>
          <p:cNvSpPr txBox="1"/>
          <p:nvPr/>
        </p:nvSpPr>
        <p:spPr>
          <a:xfrm>
            <a:off x="5138530" y="4288678"/>
            <a:ext cx="2082621" cy="646331"/>
          </a:xfrm>
          <a:prstGeom prst="rect">
            <a:avLst/>
          </a:prstGeom>
          <a:noFill/>
        </p:spPr>
        <p:txBody>
          <a:bodyPr wrap="none" rtlCol="0">
            <a:spAutoFit/>
          </a:bodyPr>
          <a:lstStyle/>
          <a:p>
            <a:r>
              <a:rPr lang="en-US" i="1" dirty="0"/>
              <a:t>me </a:t>
            </a:r>
            <a:r>
              <a:rPr lang="en-US" dirty="0"/>
              <a:t>(</a:t>
            </a:r>
            <a:r>
              <a:rPr lang="en-US" b="1" dirty="0"/>
              <a:t>human</a:t>
            </a:r>
            <a:r>
              <a:rPr lang="en-US" dirty="0"/>
              <a:t>)</a:t>
            </a:r>
            <a:endParaRPr lang="en-US" i="1" dirty="0"/>
          </a:p>
          <a:p>
            <a:r>
              <a:rPr lang="en-US" dirty="0"/>
              <a:t>3 billion bp, diploid</a:t>
            </a:r>
          </a:p>
        </p:txBody>
      </p:sp>
      <p:cxnSp>
        <p:nvCxnSpPr>
          <p:cNvPr id="33" name="Straight Connector 32"/>
          <p:cNvCxnSpPr>
            <a:cxnSpLocks/>
          </p:cNvCxnSpPr>
          <p:nvPr/>
        </p:nvCxnSpPr>
        <p:spPr>
          <a:xfrm flipV="1">
            <a:off x="3071288" y="4533409"/>
            <a:ext cx="1987729" cy="822737"/>
          </a:xfrm>
          <a:prstGeom prst="line">
            <a:avLst/>
          </a:prstGeom>
          <a:ln w="28575">
            <a:solidFill>
              <a:srgbClr val="7030A0"/>
            </a:solidFill>
          </a:ln>
          <a:effectLst>
            <a:glow rad="50800">
              <a:schemeClr val="bg1">
                <a:alpha val="40000"/>
              </a:schemeClr>
            </a:glow>
          </a:effectLst>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8350408" y="6236691"/>
            <a:ext cx="3741281" cy="553998"/>
          </a:xfrm>
          <a:prstGeom prst="rect">
            <a:avLst/>
          </a:prstGeom>
        </p:spPr>
        <p:txBody>
          <a:bodyPr wrap="none">
            <a:spAutoFit/>
          </a:bodyPr>
          <a:lstStyle/>
          <a:p>
            <a:pPr>
              <a:lnSpc>
                <a:spcPct val="125000"/>
              </a:lnSpc>
            </a:pPr>
            <a:r>
              <a:rPr lang="en-US" sz="1200" dirty="0">
                <a:solidFill>
                  <a:schemeClr val="tx1">
                    <a:lumMod val="75000"/>
                    <a:lumOff val="25000"/>
                  </a:schemeClr>
                </a:solidFill>
              </a:rPr>
              <a:t>https://www.pacb.com/blog/tackling-a-giant-genome/</a:t>
            </a:r>
          </a:p>
          <a:p>
            <a:pPr>
              <a:lnSpc>
                <a:spcPct val="125000"/>
              </a:lnSpc>
            </a:pPr>
            <a:r>
              <a:rPr lang="en-US" sz="1200" dirty="0">
                <a:solidFill>
                  <a:schemeClr val="tx1">
                    <a:lumMod val="75000"/>
                    <a:lumOff val="25000"/>
                  </a:schemeClr>
                </a:solidFill>
              </a:rPr>
              <a:t>Gregory et al. </a:t>
            </a:r>
            <a:r>
              <a:rPr lang="en-US" sz="1200" i="1" dirty="0">
                <a:solidFill>
                  <a:schemeClr val="tx1">
                    <a:lumMod val="75000"/>
                    <a:lumOff val="25000"/>
                  </a:schemeClr>
                </a:solidFill>
              </a:rPr>
              <a:t>Nucleic Acids Res</a:t>
            </a:r>
            <a:r>
              <a:rPr lang="en-US" sz="1200" dirty="0">
                <a:solidFill>
                  <a:schemeClr val="tx1">
                    <a:lumMod val="75000"/>
                    <a:lumOff val="25000"/>
                  </a:schemeClr>
                </a:solidFill>
              </a:rPr>
              <a:t>. </a:t>
            </a:r>
            <a:r>
              <a:rPr lang="en-US" sz="1200" b="1" dirty="0">
                <a:solidFill>
                  <a:schemeClr val="tx1">
                    <a:lumMod val="75000"/>
                    <a:lumOff val="25000"/>
                  </a:schemeClr>
                </a:solidFill>
              </a:rPr>
              <a:t>2007</a:t>
            </a:r>
            <a:r>
              <a:rPr lang="en-US" sz="1200" dirty="0">
                <a:solidFill>
                  <a:schemeClr val="tx1">
                    <a:lumMod val="75000"/>
                    <a:lumOff val="25000"/>
                  </a:schemeClr>
                </a:solidFill>
              </a:rPr>
              <a:t>.</a:t>
            </a:r>
          </a:p>
        </p:txBody>
      </p:sp>
      <p:grpSp>
        <p:nvGrpSpPr>
          <p:cNvPr id="40" name="Group 39"/>
          <p:cNvGrpSpPr/>
          <p:nvPr/>
        </p:nvGrpSpPr>
        <p:grpSpPr>
          <a:xfrm>
            <a:off x="9039630" y="907279"/>
            <a:ext cx="1911629" cy="2975098"/>
            <a:chOff x="9039632" y="817399"/>
            <a:chExt cx="1911629" cy="2975098"/>
          </a:xfrm>
        </p:grpSpPr>
        <p:sp>
          <p:nvSpPr>
            <p:cNvPr id="35" name="TextBox 34"/>
            <p:cNvSpPr txBox="1"/>
            <p:nvPr/>
          </p:nvSpPr>
          <p:spPr>
            <a:xfrm>
              <a:off x="9130742" y="3146166"/>
              <a:ext cx="1729409" cy="646331"/>
            </a:xfrm>
            <a:prstGeom prst="rect">
              <a:avLst/>
            </a:prstGeom>
            <a:noFill/>
          </p:spPr>
          <p:txBody>
            <a:bodyPr wrap="square" rtlCol="0">
              <a:spAutoFit/>
            </a:bodyPr>
            <a:lstStyle/>
            <a:p>
              <a:pPr algn="ctr"/>
              <a:r>
                <a:rPr lang="en-US" b="1" i="1" dirty="0"/>
                <a:t>fungi</a:t>
              </a:r>
            </a:p>
            <a:p>
              <a:pPr algn="ctr"/>
              <a:r>
                <a:rPr lang="en-US" dirty="0"/>
                <a:t>~40 million bp</a:t>
              </a:r>
            </a:p>
          </p:txBody>
        </p:sp>
        <p:pic>
          <p:nvPicPr>
            <p:cNvPr id="38" name="Picture 37"/>
            <p:cNvPicPr>
              <a:picLocks noChangeAspect="1"/>
            </p:cNvPicPr>
            <p:nvPr/>
          </p:nvPicPr>
          <p:blipFill rotWithShape="1">
            <a:blip r:embed="rId4"/>
            <a:srcRect l="20950" t="19275" r="26745" b="32753"/>
            <a:stretch/>
          </p:blipFill>
          <p:spPr>
            <a:xfrm>
              <a:off x="9039632" y="817399"/>
              <a:ext cx="1911629" cy="2337660"/>
            </a:xfrm>
            <a:prstGeom prst="rect">
              <a:avLst/>
            </a:prstGeom>
            <a:ln>
              <a:noFill/>
            </a:ln>
            <a:effectLst>
              <a:softEdge rad="112500"/>
            </a:effectLst>
          </p:spPr>
        </p:pic>
      </p:grpSp>
      <p:grpSp>
        <p:nvGrpSpPr>
          <p:cNvPr id="41" name="Group 40"/>
          <p:cNvGrpSpPr/>
          <p:nvPr/>
        </p:nvGrpSpPr>
        <p:grpSpPr>
          <a:xfrm>
            <a:off x="9130740" y="4428356"/>
            <a:ext cx="1729409" cy="1505347"/>
            <a:chOff x="9130746" y="4338904"/>
            <a:chExt cx="1729409" cy="1505347"/>
          </a:xfrm>
        </p:grpSpPr>
        <p:sp>
          <p:nvSpPr>
            <p:cNvPr id="36" name="TextBox 35"/>
            <p:cNvSpPr txBox="1"/>
            <p:nvPr/>
          </p:nvSpPr>
          <p:spPr>
            <a:xfrm>
              <a:off x="9130746" y="5197920"/>
              <a:ext cx="1729409" cy="646331"/>
            </a:xfrm>
            <a:prstGeom prst="rect">
              <a:avLst/>
            </a:prstGeom>
            <a:noFill/>
          </p:spPr>
          <p:txBody>
            <a:bodyPr wrap="square" rtlCol="0">
              <a:spAutoFit/>
            </a:bodyPr>
            <a:lstStyle/>
            <a:p>
              <a:pPr algn="ctr"/>
              <a:r>
                <a:rPr lang="en-US" b="1" i="1" dirty="0"/>
                <a:t>bacteria</a:t>
              </a:r>
            </a:p>
            <a:p>
              <a:pPr algn="ctr"/>
              <a:r>
                <a:rPr lang="en-US" dirty="0"/>
                <a:t>~5 million bp</a:t>
              </a:r>
            </a:p>
          </p:txBody>
        </p:sp>
        <p:pic>
          <p:nvPicPr>
            <p:cNvPr id="39" name="Picture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3899" y="4338904"/>
              <a:ext cx="923093" cy="833761"/>
            </a:xfrm>
            <a:prstGeom prst="rect">
              <a:avLst/>
            </a:prstGeom>
          </p:spPr>
        </p:pic>
      </p:grpSp>
    </p:spTree>
    <p:extLst>
      <p:ext uri="{BB962C8B-B14F-4D97-AF65-F5344CB8AC3E}">
        <p14:creationId xmlns:p14="http://schemas.microsoft.com/office/powerpoint/2010/main" val="200768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in plant pathway discovery</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0778"/>
          <a:stretch/>
        </p:blipFill>
        <p:spPr>
          <a:xfrm>
            <a:off x="4542178" y="3218651"/>
            <a:ext cx="2335293" cy="1469917"/>
          </a:xfrm>
          <a:prstGeom prst="rect">
            <a:avLst/>
          </a:prstGeom>
        </p:spPr>
      </p:pic>
      <p:pic>
        <p:nvPicPr>
          <p:cNvPr id="11" name="Picture 8" descr="Image result for arabidops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137" y="1184306"/>
            <a:ext cx="1994798" cy="193495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p:cNvCxnSpPr>
            <a:cxnSpLocks/>
          </p:cNvCxnSpPr>
          <p:nvPr/>
        </p:nvCxnSpPr>
        <p:spPr>
          <a:xfrm>
            <a:off x="2922296" y="2846683"/>
            <a:ext cx="1093113" cy="47298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a:cxnSpLocks/>
          </p:cNvCxnSpPr>
          <p:nvPr/>
        </p:nvCxnSpPr>
        <p:spPr>
          <a:xfrm flipH="1">
            <a:off x="7606142" y="2560094"/>
            <a:ext cx="914400" cy="573177"/>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a:cxnSpLocks/>
          </p:cNvCxnSpPr>
          <p:nvPr/>
        </p:nvCxnSpPr>
        <p:spPr>
          <a:xfrm flipH="1" flipV="1">
            <a:off x="7606142" y="4389954"/>
            <a:ext cx="914400" cy="398446"/>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4866903" y="4640361"/>
            <a:ext cx="1685843" cy="400110"/>
          </a:xfrm>
          <a:prstGeom prst="rect">
            <a:avLst/>
          </a:prstGeom>
          <a:noFill/>
        </p:spPr>
        <p:txBody>
          <a:bodyPr wrap="square" rtlCol="0">
            <a:spAutoFit/>
          </a:bodyPr>
          <a:lstStyle/>
          <a:p>
            <a:r>
              <a:rPr lang="en-US" sz="2000" i="1" dirty="0"/>
              <a:t>gibberellins</a:t>
            </a:r>
          </a:p>
        </p:txBody>
      </p:sp>
      <p:sp>
        <p:nvSpPr>
          <p:cNvPr id="16" name="TextBox 15"/>
          <p:cNvSpPr txBox="1"/>
          <p:nvPr/>
        </p:nvSpPr>
        <p:spPr>
          <a:xfrm>
            <a:off x="4233584" y="5030170"/>
            <a:ext cx="2952480" cy="646331"/>
          </a:xfrm>
          <a:prstGeom prst="rect">
            <a:avLst/>
          </a:prstGeom>
          <a:noFill/>
        </p:spPr>
        <p:txBody>
          <a:bodyPr wrap="square" rtlCol="0">
            <a:spAutoFit/>
          </a:bodyPr>
          <a:lstStyle/>
          <a:p>
            <a:pPr algn="ctr"/>
            <a:r>
              <a:rPr lang="en-US" i="1" dirty="0">
                <a:solidFill>
                  <a:srgbClr val="008000"/>
                </a:solidFill>
              </a:rPr>
              <a:t>growth and developmental phytohormones</a:t>
            </a:r>
          </a:p>
        </p:txBody>
      </p:sp>
      <p:grpSp>
        <p:nvGrpSpPr>
          <p:cNvPr id="26" name="Group 25"/>
          <p:cNvGrpSpPr/>
          <p:nvPr/>
        </p:nvGrpSpPr>
        <p:grpSpPr>
          <a:xfrm>
            <a:off x="8853775" y="892476"/>
            <a:ext cx="1936360" cy="1853914"/>
            <a:chOff x="7671724" y="602704"/>
            <a:chExt cx="1936360" cy="1853914"/>
          </a:xfrm>
        </p:grpSpPr>
        <p:pic>
          <p:nvPicPr>
            <p:cNvPr id="27" name="Picture 2"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1724" y="1057275"/>
              <a:ext cx="1936360" cy="1399343"/>
            </a:xfrm>
            <a:prstGeom prst="ellipse">
              <a:avLst/>
            </a:prstGeom>
            <a:ln>
              <a:noFill/>
            </a:ln>
            <a:effectLst>
              <a:softEdge rad="63500"/>
            </a:effectLst>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7982512" y="602704"/>
              <a:ext cx="1314784" cy="461665"/>
            </a:xfrm>
            <a:prstGeom prst="rect">
              <a:avLst/>
            </a:prstGeom>
            <a:noFill/>
          </p:spPr>
          <p:txBody>
            <a:bodyPr wrap="none" rtlCol="0">
              <a:spAutoFit/>
            </a:bodyPr>
            <a:lstStyle/>
            <a:p>
              <a:r>
                <a:rPr lang="en-US" sz="2400" i="1" dirty="0"/>
                <a:t>Bacteria</a:t>
              </a:r>
            </a:p>
          </p:txBody>
        </p:sp>
      </p:grpSp>
      <p:grpSp>
        <p:nvGrpSpPr>
          <p:cNvPr id="29" name="Group 28"/>
          <p:cNvGrpSpPr/>
          <p:nvPr/>
        </p:nvGrpSpPr>
        <p:grpSpPr>
          <a:xfrm>
            <a:off x="8849800" y="3586711"/>
            <a:ext cx="2087867" cy="2222113"/>
            <a:chOff x="8339187" y="3613763"/>
            <a:chExt cx="2087867" cy="2222113"/>
          </a:xfrm>
        </p:grpSpPr>
        <p:sp>
          <p:nvSpPr>
            <p:cNvPr id="30" name="TextBox 29"/>
            <p:cNvSpPr txBox="1"/>
            <p:nvPr/>
          </p:nvSpPr>
          <p:spPr>
            <a:xfrm>
              <a:off x="8905264" y="3613763"/>
              <a:ext cx="955711" cy="461665"/>
            </a:xfrm>
            <a:prstGeom prst="rect">
              <a:avLst/>
            </a:prstGeom>
            <a:noFill/>
          </p:spPr>
          <p:txBody>
            <a:bodyPr wrap="none" rtlCol="0">
              <a:spAutoFit/>
            </a:bodyPr>
            <a:lstStyle/>
            <a:p>
              <a:r>
                <a:rPr lang="en-US" sz="2400" i="1" dirty="0"/>
                <a:t>Fungi</a:t>
              </a:r>
            </a:p>
          </p:txBody>
        </p:sp>
        <p:pic>
          <p:nvPicPr>
            <p:cNvPr id="31" name="Picture 30"/>
            <p:cNvPicPr>
              <a:picLocks noChangeAspect="1"/>
            </p:cNvPicPr>
            <p:nvPr/>
          </p:nvPicPr>
          <p:blipFill rotWithShape="1">
            <a:blip r:embed="rId6"/>
            <a:srcRect b="31789"/>
            <a:stretch/>
          </p:blipFill>
          <p:spPr>
            <a:xfrm>
              <a:off x="8339187" y="4061241"/>
              <a:ext cx="2087867" cy="1774635"/>
            </a:xfrm>
            <a:prstGeom prst="rect">
              <a:avLst/>
            </a:prstGeom>
            <a:ln>
              <a:noFill/>
            </a:ln>
            <a:effectLst>
              <a:softEdge rad="63500"/>
            </a:effectLst>
          </p:spPr>
        </p:pic>
      </p:grpSp>
      <p:sp>
        <p:nvSpPr>
          <p:cNvPr id="32" name="TextBox 31"/>
          <p:cNvSpPr txBox="1"/>
          <p:nvPr/>
        </p:nvSpPr>
        <p:spPr>
          <a:xfrm>
            <a:off x="2991870" y="907279"/>
            <a:ext cx="5551117" cy="1323439"/>
          </a:xfrm>
          <a:prstGeom prst="rect">
            <a:avLst/>
          </a:prstGeom>
          <a:solidFill>
            <a:schemeClr val="bg1"/>
          </a:solidFill>
          <a:ln w="28575">
            <a:noFill/>
          </a:ln>
        </p:spPr>
        <p:txBody>
          <a:bodyPr wrap="square" rtlCol="0">
            <a:spAutoFit/>
          </a:bodyPr>
          <a:lstStyle/>
          <a:p>
            <a:pPr marL="342900" indent="-342900">
              <a:buFont typeface="+mj-lt"/>
              <a:buAutoNum type="arabicPeriod"/>
            </a:pPr>
            <a:r>
              <a:rPr lang="en-US" sz="2000" dirty="0">
                <a:solidFill>
                  <a:schemeClr val="bg2"/>
                </a:solidFill>
              </a:rPr>
              <a:t>Difficulty in genome sequencing</a:t>
            </a:r>
          </a:p>
          <a:p>
            <a:pPr lvl="1"/>
            <a:r>
              <a:rPr lang="en-US" sz="2000" dirty="0">
                <a:solidFill>
                  <a:schemeClr val="bg2"/>
                </a:solidFill>
              </a:rPr>
              <a:t>-genome size, complexity, polyploidy</a:t>
            </a:r>
          </a:p>
          <a:p>
            <a:pPr lvl="1"/>
            <a:endParaRPr lang="en-US" sz="2000" dirty="0"/>
          </a:p>
          <a:p>
            <a:pPr marL="457200" indent="-457200">
              <a:buFont typeface="+mj-lt"/>
              <a:buAutoNum type="arabicPeriod"/>
            </a:pPr>
            <a:r>
              <a:rPr lang="en-US" sz="2000" dirty="0"/>
              <a:t>Lack of biosynthetic gene clusters (usually)</a:t>
            </a:r>
          </a:p>
        </p:txBody>
      </p:sp>
    </p:spTree>
    <p:extLst>
      <p:ext uri="{BB962C8B-B14F-4D97-AF65-F5344CB8AC3E}">
        <p14:creationId xmlns:p14="http://schemas.microsoft.com/office/powerpoint/2010/main" val="364892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in plant pathway discovery</a:t>
            </a:r>
          </a:p>
        </p:txBody>
      </p:sp>
      <p:pic>
        <p:nvPicPr>
          <p:cNvPr id="5" name="Picture 4"/>
          <p:cNvPicPr>
            <a:picLocks noChangeAspect="1"/>
          </p:cNvPicPr>
          <p:nvPr/>
        </p:nvPicPr>
        <p:blipFill>
          <a:blip r:embed="rId3"/>
          <a:stretch>
            <a:fillRect/>
          </a:stretch>
        </p:blipFill>
        <p:spPr>
          <a:xfrm>
            <a:off x="6837261" y="6086974"/>
            <a:ext cx="5157231" cy="33865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5949" y="2778080"/>
            <a:ext cx="4148543" cy="310761"/>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t="3775"/>
          <a:stretch/>
        </p:blipFill>
        <p:spPr>
          <a:xfrm>
            <a:off x="694733" y="3088842"/>
            <a:ext cx="2875977" cy="3336788"/>
          </a:xfrm>
          <a:prstGeom prst="rect">
            <a:avLst/>
          </a:prstGeom>
        </p:spPr>
      </p:pic>
      <p:grpSp>
        <p:nvGrpSpPr>
          <p:cNvPr id="17" name="Group 16"/>
          <p:cNvGrpSpPr/>
          <p:nvPr/>
        </p:nvGrpSpPr>
        <p:grpSpPr>
          <a:xfrm>
            <a:off x="8853775" y="892476"/>
            <a:ext cx="1936360" cy="1853914"/>
            <a:chOff x="7671724" y="602704"/>
            <a:chExt cx="1936360" cy="1853914"/>
          </a:xfrm>
        </p:grpSpPr>
        <p:pic>
          <p:nvPicPr>
            <p:cNvPr id="25" name="Picture 2"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1724" y="1057275"/>
              <a:ext cx="1936360" cy="1399343"/>
            </a:xfrm>
            <a:prstGeom prst="ellipse">
              <a:avLst/>
            </a:prstGeom>
            <a:ln>
              <a:noFill/>
            </a:ln>
            <a:effectLst>
              <a:softEdge rad="63500"/>
            </a:effectLst>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7982512" y="602704"/>
              <a:ext cx="1314784" cy="461665"/>
            </a:xfrm>
            <a:prstGeom prst="rect">
              <a:avLst/>
            </a:prstGeom>
            <a:noFill/>
          </p:spPr>
          <p:txBody>
            <a:bodyPr wrap="none" rtlCol="0">
              <a:spAutoFit/>
            </a:bodyPr>
            <a:lstStyle/>
            <a:p>
              <a:r>
                <a:rPr lang="en-US" sz="2400" i="1" dirty="0"/>
                <a:t>Bacteria</a:t>
              </a:r>
            </a:p>
          </p:txBody>
        </p:sp>
      </p:grpSp>
      <p:grpSp>
        <p:nvGrpSpPr>
          <p:cNvPr id="27" name="Group 26"/>
          <p:cNvGrpSpPr/>
          <p:nvPr/>
        </p:nvGrpSpPr>
        <p:grpSpPr>
          <a:xfrm>
            <a:off x="8849800" y="3586711"/>
            <a:ext cx="2087867" cy="2222113"/>
            <a:chOff x="8339187" y="3613763"/>
            <a:chExt cx="2087867" cy="2222113"/>
          </a:xfrm>
        </p:grpSpPr>
        <p:sp>
          <p:nvSpPr>
            <p:cNvPr id="28" name="TextBox 27"/>
            <p:cNvSpPr txBox="1"/>
            <p:nvPr/>
          </p:nvSpPr>
          <p:spPr>
            <a:xfrm>
              <a:off x="8905264" y="3613763"/>
              <a:ext cx="955711" cy="461665"/>
            </a:xfrm>
            <a:prstGeom prst="rect">
              <a:avLst/>
            </a:prstGeom>
            <a:noFill/>
          </p:spPr>
          <p:txBody>
            <a:bodyPr wrap="none" rtlCol="0">
              <a:spAutoFit/>
            </a:bodyPr>
            <a:lstStyle/>
            <a:p>
              <a:r>
                <a:rPr lang="en-US" sz="2400" i="1" dirty="0"/>
                <a:t>Fungi</a:t>
              </a:r>
            </a:p>
          </p:txBody>
        </p:sp>
        <p:pic>
          <p:nvPicPr>
            <p:cNvPr id="29" name="Picture 28"/>
            <p:cNvPicPr>
              <a:picLocks noChangeAspect="1"/>
            </p:cNvPicPr>
            <p:nvPr/>
          </p:nvPicPr>
          <p:blipFill rotWithShape="1">
            <a:blip r:embed="rId7"/>
            <a:srcRect b="31789"/>
            <a:stretch/>
          </p:blipFill>
          <p:spPr>
            <a:xfrm>
              <a:off x="8339187" y="4061241"/>
              <a:ext cx="2087867" cy="1774635"/>
            </a:xfrm>
            <a:prstGeom prst="rect">
              <a:avLst/>
            </a:prstGeom>
            <a:ln>
              <a:noFill/>
            </a:ln>
            <a:effectLst>
              <a:softEdge rad="63500"/>
            </a:effectLst>
          </p:spPr>
        </p:pic>
      </p:grpSp>
      <p:sp>
        <p:nvSpPr>
          <p:cNvPr id="30" name="TextBox 29"/>
          <p:cNvSpPr txBox="1"/>
          <p:nvPr/>
        </p:nvSpPr>
        <p:spPr>
          <a:xfrm>
            <a:off x="2991870" y="907279"/>
            <a:ext cx="5551117" cy="1323439"/>
          </a:xfrm>
          <a:prstGeom prst="rect">
            <a:avLst/>
          </a:prstGeom>
          <a:solidFill>
            <a:schemeClr val="bg1"/>
          </a:solidFill>
          <a:ln w="28575">
            <a:noFill/>
          </a:ln>
        </p:spPr>
        <p:txBody>
          <a:bodyPr wrap="square" rtlCol="0">
            <a:spAutoFit/>
          </a:bodyPr>
          <a:lstStyle/>
          <a:p>
            <a:pPr marL="342900" indent="-342900">
              <a:buFont typeface="+mj-lt"/>
              <a:buAutoNum type="arabicPeriod"/>
            </a:pPr>
            <a:r>
              <a:rPr lang="en-US" sz="2000" dirty="0">
                <a:solidFill>
                  <a:schemeClr val="bg2"/>
                </a:solidFill>
              </a:rPr>
              <a:t>Difficulty in genome sequencing</a:t>
            </a:r>
          </a:p>
          <a:p>
            <a:pPr lvl="1"/>
            <a:r>
              <a:rPr lang="en-US" sz="2000" dirty="0">
                <a:solidFill>
                  <a:schemeClr val="bg2"/>
                </a:solidFill>
              </a:rPr>
              <a:t>-genome size, complexity, polyploidy</a:t>
            </a:r>
          </a:p>
          <a:p>
            <a:pPr lvl="1"/>
            <a:endParaRPr lang="en-US" sz="2000" dirty="0"/>
          </a:p>
          <a:p>
            <a:pPr marL="457200" indent="-457200">
              <a:buFont typeface="+mj-lt"/>
              <a:buAutoNum type="arabicPeriod"/>
            </a:pPr>
            <a:r>
              <a:rPr lang="en-US" sz="2000" dirty="0"/>
              <a:t>Lack of biosynthetic gene clusters (usually)</a:t>
            </a:r>
          </a:p>
        </p:txBody>
      </p:sp>
      <p:pic>
        <p:nvPicPr>
          <p:cNvPr id="31" name="Picture 8" descr="Image result for arabidopsi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7137" y="1184306"/>
            <a:ext cx="1994798" cy="193495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rotWithShape="1">
          <a:blip r:embed="rId9">
            <a:extLst>
              <a:ext uri="{28A0092B-C50C-407E-A947-70E740481C1C}">
                <a14:useLocalDpi xmlns:a14="http://schemas.microsoft.com/office/drawing/2010/main" val="0"/>
              </a:ext>
            </a:extLst>
          </a:blip>
          <a:srcRect b="20778"/>
          <a:stretch/>
        </p:blipFill>
        <p:spPr>
          <a:xfrm>
            <a:off x="4542178" y="3218651"/>
            <a:ext cx="2335293" cy="1469917"/>
          </a:xfrm>
          <a:prstGeom prst="rect">
            <a:avLst/>
          </a:prstGeom>
        </p:spPr>
      </p:pic>
      <p:sp>
        <p:nvSpPr>
          <p:cNvPr id="6" name="Rectangle 5"/>
          <p:cNvSpPr/>
          <p:nvPr/>
        </p:nvSpPr>
        <p:spPr>
          <a:xfrm>
            <a:off x="9627704" y="3104154"/>
            <a:ext cx="2478157" cy="430887"/>
          </a:xfrm>
          <a:prstGeom prst="rect">
            <a:avLst/>
          </a:prstGeom>
        </p:spPr>
        <p:txBody>
          <a:bodyPr wrap="square">
            <a:spAutoFit/>
          </a:bodyPr>
          <a:lstStyle/>
          <a:p>
            <a:r>
              <a:rPr lang="en-US" sz="1100" dirty="0">
                <a:solidFill>
                  <a:schemeClr val="tx1">
                    <a:lumMod val="75000"/>
                    <a:lumOff val="25000"/>
                  </a:schemeClr>
                </a:solidFill>
              </a:rPr>
              <a:t>Nett </a:t>
            </a:r>
            <a:r>
              <a:rPr lang="en-US" sz="1100" i="1" dirty="0">
                <a:solidFill>
                  <a:schemeClr val="tx1">
                    <a:lumMod val="75000"/>
                    <a:lumOff val="25000"/>
                  </a:schemeClr>
                </a:solidFill>
              </a:rPr>
              <a:t>et al</a:t>
            </a:r>
            <a:r>
              <a:rPr lang="en-US" sz="1100" dirty="0">
                <a:solidFill>
                  <a:schemeClr val="tx1">
                    <a:lumMod val="75000"/>
                    <a:lumOff val="25000"/>
                  </a:schemeClr>
                </a:solidFill>
              </a:rPr>
              <a:t>. </a:t>
            </a:r>
            <a:r>
              <a:rPr lang="en-US" sz="1100" i="1" dirty="0">
                <a:solidFill>
                  <a:schemeClr val="tx1">
                    <a:lumMod val="75000"/>
                    <a:lumOff val="25000"/>
                  </a:schemeClr>
                </a:solidFill>
              </a:rPr>
              <a:t>Nat. Chem. Biol</a:t>
            </a:r>
            <a:r>
              <a:rPr lang="en-US" sz="1100" dirty="0">
                <a:solidFill>
                  <a:schemeClr val="tx1">
                    <a:lumMod val="75000"/>
                    <a:lumOff val="25000"/>
                  </a:schemeClr>
                </a:solidFill>
              </a:rPr>
              <a:t>. </a:t>
            </a:r>
            <a:r>
              <a:rPr lang="en-US" sz="1100" b="1" dirty="0">
                <a:solidFill>
                  <a:schemeClr val="tx1">
                    <a:lumMod val="75000"/>
                    <a:lumOff val="25000"/>
                  </a:schemeClr>
                </a:solidFill>
              </a:rPr>
              <a:t>2017</a:t>
            </a:r>
            <a:r>
              <a:rPr lang="en-US" sz="1100" dirty="0">
                <a:solidFill>
                  <a:schemeClr val="tx1">
                    <a:lumMod val="75000"/>
                    <a:lumOff val="25000"/>
                  </a:schemeClr>
                </a:solidFill>
              </a:rPr>
              <a:t>.</a:t>
            </a:r>
          </a:p>
          <a:p>
            <a:r>
              <a:rPr lang="en-US" sz="1100" dirty="0">
                <a:solidFill>
                  <a:schemeClr val="tx1">
                    <a:lumMod val="75000"/>
                    <a:lumOff val="25000"/>
                  </a:schemeClr>
                </a:solidFill>
              </a:rPr>
              <a:t>Nett </a:t>
            </a:r>
            <a:r>
              <a:rPr lang="en-US" sz="1100" i="1" dirty="0">
                <a:solidFill>
                  <a:schemeClr val="tx1">
                    <a:lumMod val="75000"/>
                    <a:lumOff val="25000"/>
                  </a:schemeClr>
                </a:solidFill>
              </a:rPr>
              <a:t>et al</a:t>
            </a:r>
            <a:r>
              <a:rPr lang="en-US" sz="1100" dirty="0">
                <a:solidFill>
                  <a:schemeClr val="tx1">
                    <a:lumMod val="75000"/>
                    <a:lumOff val="25000"/>
                  </a:schemeClr>
                </a:solidFill>
              </a:rPr>
              <a:t>. </a:t>
            </a:r>
            <a:r>
              <a:rPr lang="en-US" sz="1100" i="1" dirty="0">
                <a:solidFill>
                  <a:schemeClr val="tx1">
                    <a:lumMod val="75000"/>
                    <a:lumOff val="25000"/>
                  </a:schemeClr>
                </a:solidFill>
              </a:rPr>
              <a:t>ACS Chem. Biol. </a:t>
            </a:r>
            <a:r>
              <a:rPr lang="en-US" sz="1100" b="1" dirty="0">
                <a:solidFill>
                  <a:schemeClr val="tx1">
                    <a:lumMod val="75000"/>
                    <a:lumOff val="25000"/>
                  </a:schemeClr>
                </a:solidFill>
              </a:rPr>
              <a:t>2017</a:t>
            </a:r>
            <a:r>
              <a:rPr lang="en-US" sz="1100" dirty="0">
                <a:solidFill>
                  <a:schemeClr val="tx1">
                    <a:lumMod val="75000"/>
                    <a:lumOff val="25000"/>
                  </a:schemeClr>
                </a:solidFill>
              </a:rPr>
              <a:t>.</a:t>
            </a:r>
          </a:p>
        </p:txBody>
      </p:sp>
      <p:sp>
        <p:nvSpPr>
          <p:cNvPr id="7" name="Rectangle 6"/>
          <p:cNvSpPr/>
          <p:nvPr/>
        </p:nvSpPr>
        <p:spPr>
          <a:xfrm>
            <a:off x="217442" y="6556768"/>
            <a:ext cx="3111306" cy="261610"/>
          </a:xfrm>
          <a:prstGeom prst="rect">
            <a:avLst/>
          </a:prstGeom>
        </p:spPr>
        <p:txBody>
          <a:bodyPr wrap="square">
            <a:spAutoFit/>
          </a:bodyPr>
          <a:lstStyle/>
          <a:p>
            <a:r>
              <a:rPr lang="en-US" sz="1100" dirty="0">
                <a:solidFill>
                  <a:schemeClr val="tx1">
                    <a:lumMod val="75000"/>
                    <a:lumOff val="25000"/>
                  </a:schemeClr>
                </a:solidFill>
              </a:rPr>
              <a:t>Hedden </a:t>
            </a:r>
            <a:r>
              <a:rPr lang="en-US" sz="1100" i="1" dirty="0">
                <a:solidFill>
                  <a:schemeClr val="tx1">
                    <a:lumMod val="75000"/>
                    <a:lumOff val="25000"/>
                  </a:schemeClr>
                </a:solidFill>
              </a:rPr>
              <a:t>et al.</a:t>
            </a:r>
            <a:r>
              <a:rPr lang="en-US" sz="1100" dirty="0">
                <a:solidFill>
                  <a:schemeClr val="tx1">
                    <a:lumMod val="75000"/>
                    <a:lumOff val="25000"/>
                  </a:schemeClr>
                </a:solidFill>
              </a:rPr>
              <a:t> J</a:t>
            </a:r>
            <a:r>
              <a:rPr lang="en-US" sz="1100" i="1" dirty="0">
                <a:solidFill>
                  <a:schemeClr val="tx1">
                    <a:lumMod val="75000"/>
                    <a:lumOff val="25000"/>
                  </a:schemeClr>
                </a:solidFill>
              </a:rPr>
              <a:t>. Plant Growth </a:t>
            </a:r>
            <a:r>
              <a:rPr lang="en-US" sz="1100" i="1" dirty="0" err="1">
                <a:solidFill>
                  <a:schemeClr val="tx1">
                    <a:lumMod val="75000"/>
                    <a:lumOff val="25000"/>
                  </a:schemeClr>
                </a:solidFill>
              </a:rPr>
              <a:t>Regul</a:t>
            </a:r>
            <a:r>
              <a:rPr lang="en-US" sz="1100" dirty="0">
                <a:solidFill>
                  <a:schemeClr val="tx1">
                    <a:lumMod val="75000"/>
                    <a:lumOff val="25000"/>
                  </a:schemeClr>
                </a:solidFill>
              </a:rPr>
              <a:t>. </a:t>
            </a:r>
            <a:r>
              <a:rPr lang="en-US" sz="1100" b="1" dirty="0">
                <a:solidFill>
                  <a:schemeClr val="tx1">
                    <a:lumMod val="75000"/>
                    <a:lumOff val="25000"/>
                  </a:schemeClr>
                </a:solidFill>
              </a:rPr>
              <a:t>2001</a:t>
            </a:r>
            <a:r>
              <a:rPr lang="en-US" sz="1100" dirty="0">
                <a:solidFill>
                  <a:schemeClr val="tx1">
                    <a:lumMod val="75000"/>
                    <a:lumOff val="25000"/>
                  </a:schemeClr>
                </a:solidFill>
              </a:rPr>
              <a:t>.</a:t>
            </a:r>
          </a:p>
        </p:txBody>
      </p:sp>
      <p:sp>
        <p:nvSpPr>
          <p:cNvPr id="8" name="Rectangle 7"/>
          <p:cNvSpPr/>
          <p:nvPr/>
        </p:nvSpPr>
        <p:spPr>
          <a:xfrm>
            <a:off x="9164563" y="6556768"/>
            <a:ext cx="2869009" cy="261610"/>
          </a:xfrm>
          <a:prstGeom prst="rect">
            <a:avLst/>
          </a:prstGeom>
        </p:spPr>
        <p:txBody>
          <a:bodyPr wrap="square">
            <a:spAutoFit/>
          </a:bodyPr>
          <a:lstStyle/>
          <a:p>
            <a:r>
              <a:rPr lang="en-US" sz="1100" dirty="0" err="1">
                <a:solidFill>
                  <a:schemeClr val="tx1">
                    <a:lumMod val="75000"/>
                    <a:lumOff val="25000"/>
                  </a:schemeClr>
                </a:solidFill>
              </a:rPr>
              <a:t>Bömke</a:t>
            </a:r>
            <a:r>
              <a:rPr lang="en-US" sz="1100" dirty="0">
                <a:solidFill>
                  <a:schemeClr val="tx1">
                    <a:lumMod val="75000"/>
                    <a:lumOff val="25000"/>
                  </a:schemeClr>
                </a:solidFill>
              </a:rPr>
              <a:t> &amp; </a:t>
            </a:r>
            <a:r>
              <a:rPr lang="en-US" sz="1100" dirty="0" err="1">
                <a:solidFill>
                  <a:schemeClr val="tx1">
                    <a:lumMod val="75000"/>
                    <a:lumOff val="25000"/>
                  </a:schemeClr>
                </a:solidFill>
              </a:rPr>
              <a:t>Tudzynski</a:t>
            </a:r>
            <a:r>
              <a:rPr lang="en-US" sz="1100" dirty="0">
                <a:solidFill>
                  <a:schemeClr val="tx1">
                    <a:lumMod val="75000"/>
                    <a:lumOff val="25000"/>
                  </a:schemeClr>
                </a:solidFill>
              </a:rPr>
              <a:t>. </a:t>
            </a:r>
            <a:r>
              <a:rPr lang="en-US" sz="1100" i="1" dirty="0">
                <a:solidFill>
                  <a:schemeClr val="tx1">
                    <a:lumMod val="75000"/>
                    <a:lumOff val="25000"/>
                  </a:schemeClr>
                </a:solidFill>
              </a:rPr>
              <a:t>Phytochemistry</a:t>
            </a:r>
            <a:r>
              <a:rPr lang="en-US" sz="1100" dirty="0">
                <a:solidFill>
                  <a:schemeClr val="tx1">
                    <a:lumMod val="75000"/>
                    <a:lumOff val="25000"/>
                  </a:schemeClr>
                </a:solidFill>
              </a:rPr>
              <a:t> </a:t>
            </a:r>
            <a:r>
              <a:rPr lang="en-US" sz="1100" b="1" dirty="0">
                <a:solidFill>
                  <a:schemeClr val="tx1">
                    <a:lumMod val="75000"/>
                    <a:lumOff val="25000"/>
                  </a:schemeClr>
                </a:solidFill>
              </a:rPr>
              <a:t>2009</a:t>
            </a:r>
            <a:r>
              <a:rPr lang="en-US" sz="1100" dirty="0">
                <a:solidFill>
                  <a:schemeClr val="tx1">
                    <a:lumMod val="75000"/>
                    <a:lumOff val="25000"/>
                  </a:schemeClr>
                </a:solidFill>
              </a:rPr>
              <a:t>.</a:t>
            </a:r>
          </a:p>
        </p:txBody>
      </p:sp>
    </p:spTree>
    <p:extLst>
      <p:ext uri="{BB962C8B-B14F-4D97-AF65-F5344CB8AC3E}">
        <p14:creationId xmlns:p14="http://schemas.microsoft.com/office/powerpoint/2010/main" val="311776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Biosynthetic discovery in plants has been difficult</a:t>
            </a:r>
          </a:p>
        </p:txBody>
      </p:sp>
      <p:pic>
        <p:nvPicPr>
          <p:cNvPr id="4" name="Picture 4" descr="Image result for opium pop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36295"/>
            <a:ext cx="2438400" cy="1828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22070" y="2738781"/>
            <a:ext cx="1184940" cy="646331"/>
          </a:xfrm>
          <a:prstGeom prst="rect">
            <a:avLst/>
          </a:prstGeom>
          <a:noFill/>
        </p:spPr>
        <p:txBody>
          <a:bodyPr wrap="none" rtlCol="0">
            <a:spAutoFit/>
          </a:bodyPr>
          <a:lstStyle/>
          <a:p>
            <a:pPr algn="ctr"/>
            <a:r>
              <a:rPr lang="en-US" dirty="0"/>
              <a:t>morphine</a:t>
            </a:r>
          </a:p>
          <a:p>
            <a:pPr algn="ctr"/>
            <a:r>
              <a:rPr lang="en-US" i="1" dirty="0">
                <a:solidFill>
                  <a:srgbClr val="008000"/>
                </a:solidFill>
              </a:rPr>
              <a:t>analgesic</a:t>
            </a:r>
          </a:p>
        </p:txBody>
      </p:sp>
      <p:sp>
        <p:nvSpPr>
          <p:cNvPr id="6" name="TextBox 5"/>
          <p:cNvSpPr txBox="1"/>
          <p:nvPr/>
        </p:nvSpPr>
        <p:spPr>
          <a:xfrm>
            <a:off x="1304630" y="1010877"/>
            <a:ext cx="1505540" cy="369332"/>
          </a:xfrm>
          <a:prstGeom prst="rect">
            <a:avLst/>
          </a:prstGeom>
          <a:noFill/>
        </p:spPr>
        <p:txBody>
          <a:bodyPr wrap="none" rtlCol="0">
            <a:spAutoFit/>
          </a:bodyPr>
          <a:lstStyle/>
          <a:p>
            <a:r>
              <a:rPr lang="en-US" dirty="0"/>
              <a:t>opium poppy</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12693"/>
          <a:stretch/>
        </p:blipFill>
        <p:spPr>
          <a:xfrm>
            <a:off x="3931367" y="1286517"/>
            <a:ext cx="1366347" cy="1314596"/>
          </a:xfrm>
          <a:prstGeom prst="rect">
            <a:avLst/>
          </a:prstGeom>
        </p:spPr>
      </p:pic>
      <p:sp>
        <p:nvSpPr>
          <p:cNvPr id="8" name="TextBox 7"/>
          <p:cNvSpPr txBox="1"/>
          <p:nvPr/>
        </p:nvSpPr>
        <p:spPr>
          <a:xfrm>
            <a:off x="6031990" y="2047624"/>
            <a:ext cx="5119712" cy="923330"/>
          </a:xfrm>
          <a:prstGeom prst="rect">
            <a:avLst/>
          </a:prstGeom>
          <a:noFill/>
        </p:spPr>
        <p:txBody>
          <a:bodyPr wrap="square" rtlCol="0">
            <a:spAutoFit/>
          </a:bodyPr>
          <a:lstStyle/>
          <a:p>
            <a:pPr marL="285750" indent="-285750">
              <a:buFont typeface="Arial" panose="020B0604020202020204" pitchFamily="34" charset="0"/>
              <a:buChar char="•"/>
            </a:pPr>
            <a:r>
              <a:rPr lang="en-US" dirty="0"/>
              <a:t>Nearly </a:t>
            </a:r>
            <a:r>
              <a:rPr lang="en-US" b="1" i="1" dirty="0">
                <a:solidFill>
                  <a:srgbClr val="FF0000"/>
                </a:solidFill>
              </a:rPr>
              <a:t>20 years </a:t>
            </a:r>
            <a:r>
              <a:rPr lang="en-US" dirty="0"/>
              <a:t>from the first gene (</a:t>
            </a:r>
            <a:r>
              <a:rPr lang="en-US" b="1" dirty="0"/>
              <a:t>1998</a:t>
            </a:r>
            <a:r>
              <a:rPr lang="en-US" dirty="0"/>
              <a:t>) to the final gene (</a:t>
            </a:r>
            <a:r>
              <a:rPr lang="en-US" b="1" dirty="0"/>
              <a:t>2015</a:t>
            </a:r>
            <a:r>
              <a:rPr lang="en-US" dirty="0"/>
              <a:t>)</a:t>
            </a:r>
            <a:endParaRPr lang="en-US" b="1" dirty="0"/>
          </a:p>
          <a:p>
            <a:pPr marL="285750" indent="-285750">
              <a:buFont typeface="Arial" panose="020B0604020202020204" pitchFamily="34" charset="0"/>
              <a:buChar char="•"/>
            </a:pPr>
            <a:endParaRPr lang="en-US" dirty="0"/>
          </a:p>
        </p:txBody>
      </p:sp>
      <p:sp>
        <p:nvSpPr>
          <p:cNvPr id="9" name="Rectangle 8"/>
          <p:cNvSpPr/>
          <p:nvPr/>
        </p:nvSpPr>
        <p:spPr>
          <a:xfrm>
            <a:off x="9293087" y="871018"/>
            <a:ext cx="2723322" cy="830997"/>
          </a:xfrm>
          <a:prstGeom prst="rect">
            <a:avLst/>
          </a:prstGeom>
        </p:spPr>
        <p:txBody>
          <a:bodyPr wrap="square">
            <a:spAutoFit/>
          </a:bodyPr>
          <a:lstStyle/>
          <a:p>
            <a:r>
              <a:rPr lang="en-US" sz="1200" dirty="0">
                <a:solidFill>
                  <a:schemeClr val="tx1">
                    <a:lumMod val="75000"/>
                    <a:lumOff val="25000"/>
                  </a:schemeClr>
                </a:solidFill>
              </a:rPr>
              <a:t>Pauli &amp; </a:t>
            </a:r>
            <a:r>
              <a:rPr lang="en-US" sz="1200" dirty="0" err="1">
                <a:solidFill>
                  <a:schemeClr val="tx1">
                    <a:lumMod val="75000"/>
                    <a:lumOff val="25000"/>
                  </a:schemeClr>
                </a:solidFill>
              </a:rPr>
              <a:t>Kutchan</a:t>
            </a:r>
            <a:r>
              <a:rPr lang="en-US" sz="1200" dirty="0">
                <a:solidFill>
                  <a:schemeClr val="tx1">
                    <a:lumMod val="75000"/>
                    <a:lumOff val="25000"/>
                  </a:schemeClr>
                </a:solidFill>
              </a:rPr>
              <a:t>. </a:t>
            </a:r>
            <a:r>
              <a:rPr lang="en-US" sz="1200" i="1" dirty="0">
                <a:solidFill>
                  <a:schemeClr val="tx1">
                    <a:lumMod val="75000"/>
                    <a:lumOff val="25000"/>
                  </a:schemeClr>
                </a:solidFill>
              </a:rPr>
              <a:t>Plant J.</a:t>
            </a:r>
            <a:r>
              <a:rPr lang="en-US" sz="1200" dirty="0">
                <a:solidFill>
                  <a:schemeClr val="tx1">
                    <a:lumMod val="75000"/>
                    <a:lumOff val="25000"/>
                  </a:schemeClr>
                </a:solidFill>
              </a:rPr>
              <a:t> </a:t>
            </a:r>
            <a:r>
              <a:rPr lang="en-US" sz="1200" b="1" dirty="0">
                <a:solidFill>
                  <a:schemeClr val="tx1">
                    <a:lumMod val="75000"/>
                    <a:lumOff val="25000"/>
                  </a:schemeClr>
                </a:solidFill>
              </a:rPr>
              <a:t>1998</a:t>
            </a:r>
            <a:r>
              <a:rPr lang="en-US" sz="1200" dirty="0">
                <a:solidFill>
                  <a:schemeClr val="tx1">
                    <a:lumMod val="75000"/>
                    <a:lumOff val="25000"/>
                  </a:schemeClr>
                </a:solidFill>
              </a:rPr>
              <a:t>.</a:t>
            </a:r>
          </a:p>
          <a:p>
            <a:r>
              <a:rPr lang="en-US" sz="1200" dirty="0" err="1">
                <a:solidFill>
                  <a:schemeClr val="tx1">
                    <a:lumMod val="75000"/>
                    <a:lumOff val="25000"/>
                  </a:schemeClr>
                </a:solidFill>
              </a:rPr>
              <a:t>Galanie</a:t>
            </a:r>
            <a:r>
              <a:rPr lang="en-US" sz="1200" dirty="0">
                <a:solidFill>
                  <a:schemeClr val="tx1">
                    <a:lumMod val="75000"/>
                    <a:lumOff val="25000"/>
                  </a:schemeClr>
                </a:solidFill>
              </a:rPr>
              <a:t> et al. </a:t>
            </a:r>
            <a:r>
              <a:rPr lang="en-US" sz="1200" i="1" dirty="0">
                <a:solidFill>
                  <a:schemeClr val="tx1">
                    <a:lumMod val="75000"/>
                    <a:lumOff val="25000"/>
                  </a:schemeClr>
                </a:solidFill>
              </a:rPr>
              <a:t>Science</a:t>
            </a:r>
            <a:r>
              <a:rPr lang="en-US" sz="1200" dirty="0">
                <a:solidFill>
                  <a:schemeClr val="tx1">
                    <a:lumMod val="75000"/>
                    <a:lumOff val="25000"/>
                  </a:schemeClr>
                </a:solidFill>
              </a:rPr>
              <a:t> </a:t>
            </a:r>
            <a:r>
              <a:rPr lang="en-US" sz="1200" b="1" dirty="0">
                <a:solidFill>
                  <a:schemeClr val="tx1">
                    <a:lumMod val="75000"/>
                    <a:lumOff val="25000"/>
                  </a:schemeClr>
                </a:solidFill>
              </a:rPr>
              <a:t>2015</a:t>
            </a:r>
            <a:r>
              <a:rPr lang="en-US" sz="1200" dirty="0">
                <a:solidFill>
                  <a:schemeClr val="tx1">
                    <a:lumMod val="75000"/>
                    <a:lumOff val="25000"/>
                  </a:schemeClr>
                </a:solidFill>
              </a:rPr>
              <a:t>.</a:t>
            </a:r>
          </a:p>
          <a:p>
            <a:r>
              <a:rPr lang="en-US" sz="1200" dirty="0" err="1">
                <a:solidFill>
                  <a:schemeClr val="tx1">
                    <a:lumMod val="75000"/>
                    <a:lumOff val="25000"/>
                  </a:schemeClr>
                </a:solidFill>
              </a:rPr>
              <a:t>Winzer</a:t>
            </a:r>
            <a:r>
              <a:rPr lang="en-US" sz="1200" dirty="0">
                <a:solidFill>
                  <a:schemeClr val="tx1">
                    <a:lumMod val="75000"/>
                    <a:lumOff val="25000"/>
                  </a:schemeClr>
                </a:solidFill>
              </a:rPr>
              <a:t> et al. </a:t>
            </a:r>
            <a:r>
              <a:rPr lang="en-US" sz="1200" i="1" dirty="0">
                <a:solidFill>
                  <a:schemeClr val="tx1">
                    <a:lumMod val="75000"/>
                    <a:lumOff val="25000"/>
                  </a:schemeClr>
                </a:solidFill>
              </a:rPr>
              <a:t>Science</a:t>
            </a:r>
            <a:r>
              <a:rPr lang="en-US" sz="1200" dirty="0">
                <a:solidFill>
                  <a:schemeClr val="tx1">
                    <a:lumMod val="75000"/>
                    <a:lumOff val="25000"/>
                  </a:schemeClr>
                </a:solidFill>
              </a:rPr>
              <a:t> </a:t>
            </a:r>
            <a:r>
              <a:rPr lang="en-US" sz="1200" b="1" dirty="0">
                <a:solidFill>
                  <a:schemeClr val="tx1">
                    <a:lumMod val="75000"/>
                    <a:lumOff val="25000"/>
                  </a:schemeClr>
                </a:solidFill>
              </a:rPr>
              <a:t>2015</a:t>
            </a:r>
            <a:r>
              <a:rPr lang="en-US" sz="1200" dirty="0">
                <a:solidFill>
                  <a:schemeClr val="tx1">
                    <a:lumMod val="75000"/>
                    <a:lumOff val="25000"/>
                  </a:schemeClr>
                </a:solidFill>
              </a:rPr>
              <a:t>.</a:t>
            </a:r>
          </a:p>
          <a:p>
            <a:r>
              <a:rPr lang="en-US" sz="1200" dirty="0">
                <a:solidFill>
                  <a:schemeClr val="tx1">
                    <a:lumMod val="75000"/>
                    <a:lumOff val="25000"/>
                  </a:schemeClr>
                </a:solidFill>
              </a:rPr>
              <a:t>Farrow et al. </a:t>
            </a:r>
            <a:r>
              <a:rPr lang="en-US" sz="1200" i="1" dirty="0">
                <a:solidFill>
                  <a:schemeClr val="tx1">
                    <a:lumMod val="75000"/>
                    <a:lumOff val="25000"/>
                  </a:schemeClr>
                </a:solidFill>
              </a:rPr>
              <a:t>Nat. Chem. Biol.</a:t>
            </a:r>
            <a:r>
              <a:rPr lang="en-US" sz="1200" dirty="0">
                <a:solidFill>
                  <a:schemeClr val="tx1">
                    <a:lumMod val="75000"/>
                    <a:lumOff val="25000"/>
                  </a:schemeClr>
                </a:solidFill>
              </a:rPr>
              <a:t> </a:t>
            </a:r>
            <a:r>
              <a:rPr lang="en-US" sz="1200" b="1" dirty="0">
                <a:solidFill>
                  <a:schemeClr val="tx1">
                    <a:lumMod val="75000"/>
                    <a:lumOff val="25000"/>
                  </a:schemeClr>
                </a:solidFill>
              </a:rPr>
              <a:t>2015</a:t>
            </a:r>
            <a:r>
              <a:rPr lang="en-US" sz="1200" dirty="0">
                <a:solidFill>
                  <a:schemeClr val="tx1">
                    <a:lumMod val="75000"/>
                    <a:lumOff val="25000"/>
                  </a:schemeClr>
                </a:solidFill>
              </a:rPr>
              <a:t>.</a:t>
            </a:r>
          </a:p>
        </p:txBody>
      </p:sp>
      <p:pic>
        <p:nvPicPr>
          <p:cNvPr id="10" name="Picture 9"/>
          <p:cNvPicPr>
            <a:picLocks noChangeAspect="1"/>
          </p:cNvPicPr>
          <p:nvPr/>
        </p:nvPicPr>
        <p:blipFill>
          <a:blip r:embed="rId5"/>
          <a:stretch>
            <a:fillRect/>
          </a:stretch>
        </p:blipFill>
        <p:spPr>
          <a:xfrm>
            <a:off x="838200" y="4363717"/>
            <a:ext cx="2438399" cy="1828800"/>
          </a:xfrm>
          <a:prstGeom prst="rect">
            <a:avLst/>
          </a:prstGeom>
          <a:ln>
            <a:noFill/>
          </a:ln>
          <a:effectLst>
            <a:softEdge rad="112500"/>
          </a:effectLst>
        </p:spPr>
      </p:pic>
      <p:sp>
        <p:nvSpPr>
          <p:cNvPr id="11" name="TextBox 10"/>
          <p:cNvSpPr txBox="1"/>
          <p:nvPr/>
        </p:nvSpPr>
        <p:spPr>
          <a:xfrm>
            <a:off x="3691777" y="5890638"/>
            <a:ext cx="2018501" cy="646331"/>
          </a:xfrm>
          <a:prstGeom prst="rect">
            <a:avLst/>
          </a:prstGeom>
          <a:noFill/>
        </p:spPr>
        <p:txBody>
          <a:bodyPr wrap="none" rtlCol="0">
            <a:spAutoFit/>
          </a:bodyPr>
          <a:lstStyle/>
          <a:p>
            <a:pPr algn="ctr"/>
            <a:r>
              <a:rPr lang="en-US" dirty="0"/>
              <a:t>paclitaxel</a:t>
            </a:r>
          </a:p>
          <a:p>
            <a:pPr algn="ctr"/>
            <a:r>
              <a:rPr lang="en-US" i="1" dirty="0">
                <a:solidFill>
                  <a:srgbClr val="008000"/>
                </a:solidFill>
              </a:rPr>
              <a:t>chemotherapeutic</a:t>
            </a:r>
          </a:p>
        </p:txBody>
      </p:sp>
      <p:sp>
        <p:nvSpPr>
          <p:cNvPr id="12" name="TextBox 11"/>
          <p:cNvSpPr txBox="1"/>
          <p:nvPr/>
        </p:nvSpPr>
        <p:spPr>
          <a:xfrm>
            <a:off x="1157888" y="3938299"/>
            <a:ext cx="1800493" cy="369332"/>
          </a:xfrm>
          <a:prstGeom prst="rect">
            <a:avLst/>
          </a:prstGeom>
          <a:noFill/>
        </p:spPr>
        <p:txBody>
          <a:bodyPr wrap="none" rtlCol="0">
            <a:spAutoFit/>
          </a:bodyPr>
          <a:lstStyle/>
          <a:p>
            <a:r>
              <a:rPr lang="en-US" dirty="0"/>
              <a:t>Pacific yew tree</a:t>
            </a:r>
          </a:p>
        </p:txBody>
      </p:sp>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b="13095"/>
          <a:stretch/>
        </p:blipFill>
        <p:spPr>
          <a:xfrm>
            <a:off x="3645894" y="4363717"/>
            <a:ext cx="2110266" cy="1463911"/>
          </a:xfrm>
          <a:prstGeom prst="rect">
            <a:avLst/>
          </a:prstGeom>
        </p:spPr>
      </p:pic>
      <p:sp>
        <p:nvSpPr>
          <p:cNvPr id="14" name="Rectangle 13"/>
          <p:cNvSpPr/>
          <p:nvPr/>
        </p:nvSpPr>
        <p:spPr>
          <a:xfrm>
            <a:off x="9239216" y="5961684"/>
            <a:ext cx="2952784" cy="830997"/>
          </a:xfrm>
          <a:prstGeom prst="rect">
            <a:avLst/>
          </a:prstGeom>
        </p:spPr>
        <p:txBody>
          <a:bodyPr wrap="square">
            <a:spAutoFit/>
          </a:bodyPr>
          <a:lstStyle/>
          <a:p>
            <a:r>
              <a:rPr lang="en-US" sz="1200" dirty="0" err="1">
                <a:solidFill>
                  <a:schemeClr val="tx1">
                    <a:lumMod val="75000"/>
                    <a:lumOff val="25000"/>
                  </a:schemeClr>
                </a:solidFill>
              </a:rPr>
              <a:t>Wildung</a:t>
            </a:r>
            <a:r>
              <a:rPr lang="en-US" sz="1200" dirty="0">
                <a:solidFill>
                  <a:schemeClr val="tx1">
                    <a:lumMod val="75000"/>
                    <a:lumOff val="25000"/>
                  </a:schemeClr>
                </a:solidFill>
              </a:rPr>
              <a:t> &amp; </a:t>
            </a:r>
            <a:r>
              <a:rPr lang="en-US" sz="1200" dirty="0" err="1">
                <a:solidFill>
                  <a:schemeClr val="tx1">
                    <a:lumMod val="75000"/>
                    <a:lumOff val="25000"/>
                  </a:schemeClr>
                </a:solidFill>
              </a:rPr>
              <a:t>Croteau</a:t>
            </a:r>
            <a:r>
              <a:rPr lang="en-US" sz="1200" dirty="0">
                <a:solidFill>
                  <a:schemeClr val="tx1">
                    <a:lumMod val="75000"/>
                    <a:lumOff val="25000"/>
                  </a:schemeClr>
                </a:solidFill>
              </a:rPr>
              <a:t>. </a:t>
            </a:r>
            <a:r>
              <a:rPr lang="en-US" sz="1200" i="1" dirty="0">
                <a:solidFill>
                  <a:schemeClr val="tx1">
                    <a:lumMod val="75000"/>
                    <a:lumOff val="25000"/>
                  </a:schemeClr>
                </a:solidFill>
              </a:rPr>
              <a:t>J. Biol. Chem</a:t>
            </a:r>
            <a:r>
              <a:rPr lang="en-US" sz="1200" dirty="0">
                <a:solidFill>
                  <a:schemeClr val="tx1">
                    <a:lumMod val="75000"/>
                    <a:lumOff val="25000"/>
                  </a:schemeClr>
                </a:solidFill>
              </a:rPr>
              <a:t>. </a:t>
            </a:r>
            <a:r>
              <a:rPr lang="en-US" sz="1200" b="1" dirty="0">
                <a:solidFill>
                  <a:schemeClr val="tx1">
                    <a:lumMod val="75000"/>
                    <a:lumOff val="25000"/>
                  </a:schemeClr>
                </a:solidFill>
              </a:rPr>
              <a:t>1996</a:t>
            </a:r>
            <a:r>
              <a:rPr lang="en-US" sz="1200" dirty="0">
                <a:solidFill>
                  <a:schemeClr val="tx1">
                    <a:lumMod val="75000"/>
                    <a:lumOff val="25000"/>
                  </a:schemeClr>
                </a:solidFill>
              </a:rPr>
              <a:t>.</a:t>
            </a:r>
          </a:p>
          <a:p>
            <a:r>
              <a:rPr lang="en-US" sz="1200" dirty="0">
                <a:solidFill>
                  <a:schemeClr val="tx1">
                    <a:lumMod val="75000"/>
                    <a:lumOff val="25000"/>
                  </a:schemeClr>
                </a:solidFill>
              </a:rPr>
              <a:t>Zhang et al. </a:t>
            </a:r>
            <a:r>
              <a:rPr lang="en-US" sz="1200" i="1" dirty="0">
                <a:solidFill>
                  <a:schemeClr val="tx1">
                    <a:lumMod val="75000"/>
                    <a:lumOff val="25000"/>
                  </a:schemeClr>
                </a:solidFill>
              </a:rPr>
              <a:t>Mol Plant. </a:t>
            </a:r>
            <a:r>
              <a:rPr lang="en-US" sz="1200" b="1" dirty="0">
                <a:solidFill>
                  <a:schemeClr val="tx1">
                    <a:lumMod val="75000"/>
                    <a:lumOff val="25000"/>
                  </a:schemeClr>
                </a:solidFill>
              </a:rPr>
              <a:t>2023</a:t>
            </a:r>
            <a:r>
              <a:rPr lang="en-US" sz="1200" dirty="0">
                <a:solidFill>
                  <a:schemeClr val="tx1">
                    <a:lumMod val="75000"/>
                    <a:lumOff val="25000"/>
                  </a:schemeClr>
                </a:solidFill>
              </a:rPr>
              <a:t>.</a:t>
            </a:r>
          </a:p>
          <a:p>
            <a:r>
              <a:rPr lang="en-US" sz="1200" dirty="0">
                <a:solidFill>
                  <a:schemeClr val="tx1">
                    <a:lumMod val="75000"/>
                    <a:lumOff val="25000"/>
                  </a:schemeClr>
                </a:solidFill>
              </a:rPr>
              <a:t>Li et al. </a:t>
            </a:r>
            <a:r>
              <a:rPr lang="en-US" sz="1200" i="1" dirty="0" err="1">
                <a:solidFill>
                  <a:schemeClr val="tx1">
                    <a:lumMod val="75000"/>
                    <a:lumOff val="25000"/>
                  </a:schemeClr>
                </a:solidFill>
              </a:rPr>
              <a:t>Angewandte</a:t>
            </a:r>
            <a:r>
              <a:rPr lang="en-US" sz="1200" i="1" dirty="0">
                <a:solidFill>
                  <a:schemeClr val="tx1">
                    <a:lumMod val="75000"/>
                    <a:lumOff val="25000"/>
                  </a:schemeClr>
                </a:solidFill>
              </a:rPr>
              <a:t> </a:t>
            </a:r>
            <a:r>
              <a:rPr lang="en-US" sz="1200" i="1" dirty="0" err="1">
                <a:solidFill>
                  <a:schemeClr val="tx1">
                    <a:lumMod val="75000"/>
                    <a:lumOff val="25000"/>
                  </a:schemeClr>
                </a:solidFill>
              </a:rPr>
              <a:t>Chemie</a:t>
            </a:r>
            <a:r>
              <a:rPr lang="en-US" sz="1200" dirty="0">
                <a:solidFill>
                  <a:schemeClr val="tx1">
                    <a:lumMod val="75000"/>
                    <a:lumOff val="25000"/>
                  </a:schemeClr>
                </a:solidFill>
              </a:rPr>
              <a:t>. </a:t>
            </a:r>
            <a:r>
              <a:rPr lang="en-US" sz="1200" b="1" dirty="0">
                <a:solidFill>
                  <a:schemeClr val="tx1">
                    <a:lumMod val="75000"/>
                    <a:lumOff val="25000"/>
                  </a:schemeClr>
                </a:solidFill>
              </a:rPr>
              <a:t>2023</a:t>
            </a:r>
            <a:r>
              <a:rPr lang="en-US" sz="1200" dirty="0">
                <a:solidFill>
                  <a:schemeClr val="tx1">
                    <a:lumMod val="75000"/>
                    <a:lumOff val="25000"/>
                  </a:schemeClr>
                </a:solidFill>
              </a:rPr>
              <a:t>.</a:t>
            </a:r>
          </a:p>
          <a:p>
            <a:r>
              <a:rPr lang="en-US" sz="1200" dirty="0">
                <a:solidFill>
                  <a:schemeClr val="tx1">
                    <a:lumMod val="75000"/>
                    <a:lumOff val="25000"/>
                  </a:schemeClr>
                </a:solidFill>
              </a:rPr>
              <a:t>Jiang et al. </a:t>
            </a:r>
            <a:r>
              <a:rPr lang="en-US" sz="1200" i="1" dirty="0">
                <a:solidFill>
                  <a:schemeClr val="tx1">
                    <a:lumMod val="75000"/>
                    <a:lumOff val="25000"/>
                  </a:schemeClr>
                </a:solidFill>
              </a:rPr>
              <a:t>Science</a:t>
            </a:r>
            <a:r>
              <a:rPr lang="en-US" sz="1200" dirty="0">
                <a:solidFill>
                  <a:schemeClr val="tx1">
                    <a:lumMod val="75000"/>
                    <a:lumOff val="25000"/>
                  </a:schemeClr>
                </a:solidFill>
              </a:rPr>
              <a:t>. </a:t>
            </a:r>
            <a:r>
              <a:rPr lang="en-US" sz="1200" b="1" dirty="0">
                <a:solidFill>
                  <a:schemeClr val="tx1">
                    <a:lumMod val="75000"/>
                    <a:lumOff val="25000"/>
                  </a:schemeClr>
                </a:solidFill>
              </a:rPr>
              <a:t>2024</a:t>
            </a:r>
            <a:r>
              <a:rPr lang="en-US" sz="1200" dirty="0">
                <a:solidFill>
                  <a:schemeClr val="tx1">
                    <a:lumMod val="75000"/>
                    <a:lumOff val="25000"/>
                  </a:schemeClr>
                </a:solidFill>
              </a:rPr>
              <a:t>.</a:t>
            </a:r>
          </a:p>
        </p:txBody>
      </p:sp>
      <p:sp>
        <p:nvSpPr>
          <p:cNvPr id="15" name="TextBox 14"/>
          <p:cNvSpPr txBox="1"/>
          <p:nvPr/>
        </p:nvSpPr>
        <p:spPr>
          <a:xfrm>
            <a:off x="6031990" y="4927474"/>
            <a:ext cx="5219103" cy="923330"/>
          </a:xfrm>
          <a:prstGeom prst="rect">
            <a:avLst/>
          </a:prstGeom>
          <a:noFill/>
        </p:spPr>
        <p:txBody>
          <a:bodyPr wrap="square" rtlCol="0">
            <a:spAutoFit/>
          </a:bodyPr>
          <a:lstStyle/>
          <a:p>
            <a:pPr marL="285750" indent="-285750">
              <a:buFont typeface="Arial" panose="020B0604020202020204" pitchFamily="34" charset="0"/>
              <a:buChar char="•"/>
            </a:pPr>
            <a:r>
              <a:rPr lang="en-US" dirty="0"/>
              <a:t>First gene identified in </a:t>
            </a:r>
            <a:r>
              <a:rPr lang="en-US" b="1" dirty="0"/>
              <a:t>1996</a:t>
            </a:r>
            <a:r>
              <a:rPr lang="en-US" dirty="0"/>
              <a:t> – minimal set of genes </a:t>
            </a:r>
            <a:r>
              <a:rPr lang="en-US" i="1" dirty="0"/>
              <a:t>just </a:t>
            </a:r>
            <a:r>
              <a:rPr lang="en-US" dirty="0"/>
              <a:t>identified (almost </a:t>
            </a:r>
            <a:r>
              <a:rPr lang="en-US" b="1" dirty="0">
                <a:solidFill>
                  <a:srgbClr val="FF0000"/>
                </a:solidFill>
              </a:rPr>
              <a:t>30 years</a:t>
            </a:r>
            <a:r>
              <a:rPr lang="en-US" dirty="0"/>
              <a:t>)</a:t>
            </a:r>
            <a:endParaRPr lang="en-US" b="1"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5815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838200" y="-17054"/>
            <a:ext cx="10515600" cy="881479"/>
          </a:xfrm>
        </p:spPr>
        <p:txBody>
          <a:bodyPr>
            <a:normAutofit/>
          </a:bodyPr>
          <a:lstStyle/>
          <a:p>
            <a:pPr algn="ctr"/>
            <a:r>
              <a:rPr lang="en-US" sz="2800" b="1" i="1" dirty="0"/>
              <a:t>Biosynthetic logic guides candidate gene selection</a:t>
            </a:r>
          </a:p>
        </p:txBody>
      </p:sp>
      <p:pic>
        <p:nvPicPr>
          <p:cNvPr id="22" name="Picture 21"/>
          <p:cNvPicPr>
            <a:picLocks noChangeAspect="1"/>
          </p:cNvPicPr>
          <p:nvPr/>
        </p:nvPicPr>
        <p:blipFill rotWithShape="1">
          <a:blip r:embed="rId3"/>
          <a:srcRect l="52027"/>
          <a:stretch/>
        </p:blipFill>
        <p:spPr>
          <a:xfrm>
            <a:off x="6215618" y="3399058"/>
            <a:ext cx="3261721" cy="952700"/>
          </a:xfrm>
          <a:prstGeom prst="rect">
            <a:avLst/>
          </a:prstGeom>
        </p:spPr>
      </p:pic>
      <p:pic>
        <p:nvPicPr>
          <p:cNvPr id="23" name="Picture 22"/>
          <p:cNvPicPr>
            <a:picLocks noChangeAspect="1"/>
          </p:cNvPicPr>
          <p:nvPr/>
        </p:nvPicPr>
        <p:blipFill rotWithShape="1">
          <a:blip r:embed="rId3"/>
          <a:srcRect r="47972"/>
          <a:stretch/>
        </p:blipFill>
        <p:spPr>
          <a:xfrm>
            <a:off x="2807395" y="3399058"/>
            <a:ext cx="3537430" cy="952700"/>
          </a:xfrm>
          <a:prstGeom prst="rect">
            <a:avLst/>
          </a:prstGeom>
        </p:spPr>
      </p:pic>
      <p:sp>
        <p:nvSpPr>
          <p:cNvPr id="4" name="TextBox 3"/>
          <p:cNvSpPr txBox="1"/>
          <p:nvPr/>
        </p:nvSpPr>
        <p:spPr>
          <a:xfrm>
            <a:off x="3518452" y="2385267"/>
            <a:ext cx="1415772" cy="369332"/>
          </a:xfrm>
          <a:prstGeom prst="rect">
            <a:avLst/>
          </a:prstGeom>
          <a:noFill/>
        </p:spPr>
        <p:txBody>
          <a:bodyPr wrap="none" rtlCol="0">
            <a:spAutoFit/>
          </a:bodyPr>
          <a:lstStyle/>
          <a:p>
            <a:r>
              <a:rPr lang="en-US" i="1" dirty="0">
                <a:solidFill>
                  <a:srgbClr val="FF0000"/>
                </a:solidFill>
              </a:rPr>
              <a:t>hydroxylase</a:t>
            </a:r>
          </a:p>
        </p:txBody>
      </p:sp>
      <p:sp>
        <p:nvSpPr>
          <p:cNvPr id="27" name="TextBox 26"/>
          <p:cNvSpPr txBox="1"/>
          <p:nvPr/>
        </p:nvSpPr>
        <p:spPr>
          <a:xfrm>
            <a:off x="5996955" y="2385267"/>
            <a:ext cx="1813317" cy="369332"/>
          </a:xfrm>
          <a:prstGeom prst="rect">
            <a:avLst/>
          </a:prstGeom>
          <a:noFill/>
        </p:spPr>
        <p:txBody>
          <a:bodyPr wrap="none" rtlCol="0">
            <a:spAutoFit/>
          </a:bodyPr>
          <a:lstStyle/>
          <a:p>
            <a:r>
              <a:rPr lang="en-US" i="1" dirty="0">
                <a:solidFill>
                  <a:schemeClr val="accent1">
                    <a:lumMod val="50000"/>
                  </a:schemeClr>
                </a:solidFill>
              </a:rPr>
              <a:t>acyl transferase</a:t>
            </a:r>
          </a:p>
        </p:txBody>
      </p:sp>
      <p:cxnSp>
        <p:nvCxnSpPr>
          <p:cNvPr id="6" name="Straight Connector 5"/>
          <p:cNvCxnSpPr>
            <a:stCxn id="4" idx="2"/>
          </p:cNvCxnSpPr>
          <p:nvPr/>
        </p:nvCxnSpPr>
        <p:spPr>
          <a:xfrm>
            <a:off x="4226338" y="2754599"/>
            <a:ext cx="87245" cy="992453"/>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a:cxnSpLocks/>
          </p:cNvCxnSpPr>
          <p:nvPr/>
        </p:nvCxnSpPr>
        <p:spPr>
          <a:xfrm flipH="1">
            <a:off x="6728791" y="2754599"/>
            <a:ext cx="190618" cy="992453"/>
          </a:xfrm>
          <a:prstGeom prst="line">
            <a:avLst/>
          </a:prstGeom>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4354181" y="4919900"/>
            <a:ext cx="3621504" cy="369332"/>
          </a:xfrm>
          <a:prstGeom prst="rect">
            <a:avLst/>
          </a:prstGeom>
          <a:noFill/>
        </p:spPr>
        <p:txBody>
          <a:bodyPr wrap="none" rtlCol="0">
            <a:spAutoFit/>
          </a:bodyPr>
          <a:lstStyle/>
          <a:p>
            <a:r>
              <a:rPr lang="en-US" i="1" dirty="0"/>
              <a:t>hypothetical biosynthetic pathway</a:t>
            </a:r>
          </a:p>
        </p:txBody>
      </p:sp>
    </p:spTree>
    <p:extLst>
      <p:ext uri="{BB962C8B-B14F-4D97-AF65-F5344CB8AC3E}">
        <p14:creationId xmlns:p14="http://schemas.microsoft.com/office/powerpoint/2010/main" val="117498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p:cNvSpPr/>
          <p:nvPr/>
        </p:nvSpPr>
        <p:spPr>
          <a:xfrm>
            <a:off x="2494722" y="3256517"/>
            <a:ext cx="2011515" cy="1437016"/>
          </a:xfrm>
          <a:prstGeom prst="roundRect">
            <a:avLst/>
          </a:prstGeom>
          <a:solidFill>
            <a:srgbClr val="EBD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2494722" y="2175825"/>
            <a:ext cx="1454787" cy="98795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452152" y="2253317"/>
            <a:ext cx="1942727" cy="218947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stretch>
            <a:fillRect/>
          </a:stretch>
        </p:blipFill>
        <p:spPr>
          <a:xfrm>
            <a:off x="531483" y="2313386"/>
            <a:ext cx="3974754" cy="2233794"/>
          </a:xfrm>
          <a:prstGeom prst="rect">
            <a:avLst/>
          </a:prstGeom>
        </p:spPr>
      </p:pic>
      <p:sp>
        <p:nvSpPr>
          <p:cNvPr id="2" name="Title 1"/>
          <p:cNvSpPr>
            <a:spLocks noGrp="1"/>
          </p:cNvSpPr>
          <p:nvPr>
            <p:ph type="title"/>
          </p:nvPr>
        </p:nvSpPr>
        <p:spPr>
          <a:xfrm>
            <a:off x="838200" y="78936"/>
            <a:ext cx="10515600" cy="684155"/>
          </a:xfrm>
        </p:spPr>
        <p:txBody>
          <a:bodyPr/>
          <a:lstStyle/>
          <a:p>
            <a:r>
              <a:rPr lang="en-US" dirty="0"/>
              <a:t>Unlocking plant biosynthesis to access bioactive molecules</a:t>
            </a:r>
          </a:p>
        </p:txBody>
      </p:sp>
      <p:pic>
        <p:nvPicPr>
          <p:cNvPr id="36" name="Picture 2" descr="Myoglobi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6979" y="1851623"/>
            <a:ext cx="1149647" cy="11639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a:clrChange>
              <a:clrFrom>
                <a:srgbClr val="FFFFFF"/>
              </a:clrFrom>
              <a:clrTo>
                <a:srgbClr val="FFFFFF">
                  <a:alpha val="0"/>
                </a:srgbClr>
              </a:clrTo>
            </a:clrChange>
          </a:blip>
          <a:stretch>
            <a:fillRect/>
          </a:stretch>
        </p:blipFill>
        <p:spPr>
          <a:xfrm>
            <a:off x="7174096" y="1851623"/>
            <a:ext cx="1172393" cy="1068600"/>
          </a:xfrm>
          <a:prstGeom prst="rect">
            <a:avLst/>
          </a:prstGeom>
        </p:spPr>
      </p:pic>
      <p:pic>
        <p:nvPicPr>
          <p:cNvPr id="12" name="Picture 11"/>
          <p:cNvPicPr>
            <a:picLocks noChangeAspect="1"/>
          </p:cNvPicPr>
          <p:nvPr/>
        </p:nvPicPr>
        <p:blipFill>
          <a:blip r:embed="rId6">
            <a:clrChange>
              <a:clrFrom>
                <a:srgbClr val="FCFCFC"/>
              </a:clrFrom>
              <a:clrTo>
                <a:srgbClr val="FCFCFC">
                  <a:alpha val="0"/>
                </a:srgbClr>
              </a:clrTo>
            </a:clrChange>
          </a:blip>
          <a:stretch>
            <a:fillRect/>
          </a:stretch>
        </p:blipFill>
        <p:spPr>
          <a:xfrm>
            <a:off x="5903001" y="1307714"/>
            <a:ext cx="1572202" cy="1572202"/>
          </a:xfrm>
          <a:prstGeom prst="rect">
            <a:avLst/>
          </a:prstGeom>
        </p:spPr>
      </p:pic>
      <p:pic>
        <p:nvPicPr>
          <p:cNvPr id="17" name="Picture 16"/>
          <p:cNvPicPr>
            <a:picLocks noChangeAspect="1"/>
          </p:cNvPicPr>
          <p:nvPr/>
        </p:nvPicPr>
        <p:blipFill>
          <a:blip r:embed="rId7"/>
          <a:stretch>
            <a:fillRect/>
          </a:stretch>
        </p:blipFill>
        <p:spPr>
          <a:xfrm>
            <a:off x="5282216" y="3041312"/>
            <a:ext cx="2677909" cy="825969"/>
          </a:xfrm>
          <a:prstGeom prst="rect">
            <a:avLst/>
          </a:prstGeom>
        </p:spPr>
      </p:pic>
      <p:sp>
        <p:nvSpPr>
          <p:cNvPr id="40" name="Rectangle: Rounded Corners 39"/>
          <p:cNvSpPr/>
          <p:nvPr/>
        </p:nvSpPr>
        <p:spPr>
          <a:xfrm>
            <a:off x="4866376" y="1337606"/>
            <a:ext cx="3661909" cy="1677944"/>
          </a:xfrm>
          <a:prstGeom prst="round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1305935" y="1181434"/>
            <a:ext cx="2377574" cy="369332"/>
          </a:xfrm>
          <a:prstGeom prst="rect">
            <a:avLst/>
          </a:prstGeom>
          <a:noFill/>
        </p:spPr>
        <p:txBody>
          <a:bodyPr wrap="none" rtlCol="0">
            <a:spAutoFit/>
          </a:bodyPr>
          <a:lstStyle/>
          <a:p>
            <a:r>
              <a:rPr lang="en-US" b="1" i="1" dirty="0"/>
              <a:t>primary metabolites</a:t>
            </a:r>
          </a:p>
        </p:txBody>
      </p:sp>
      <p:sp>
        <p:nvSpPr>
          <p:cNvPr id="26" name="TextBox 25"/>
          <p:cNvSpPr txBox="1"/>
          <p:nvPr/>
        </p:nvSpPr>
        <p:spPr>
          <a:xfrm>
            <a:off x="8647372" y="2132825"/>
            <a:ext cx="3300904" cy="369332"/>
          </a:xfrm>
          <a:prstGeom prst="rect">
            <a:avLst/>
          </a:prstGeom>
          <a:noFill/>
        </p:spPr>
        <p:txBody>
          <a:bodyPr wrap="none" rtlCol="0">
            <a:spAutoFit/>
          </a:bodyPr>
          <a:lstStyle/>
          <a:p>
            <a:r>
              <a:rPr lang="en-US" b="1" i="1" dirty="0">
                <a:solidFill>
                  <a:srgbClr val="7030A0"/>
                </a:solidFill>
              </a:rPr>
              <a:t>specialized natural products</a:t>
            </a:r>
          </a:p>
        </p:txBody>
      </p:sp>
      <p:sp>
        <p:nvSpPr>
          <p:cNvPr id="34" name="TextBox 33"/>
          <p:cNvSpPr txBox="1"/>
          <p:nvPr/>
        </p:nvSpPr>
        <p:spPr>
          <a:xfrm>
            <a:off x="887224" y="1975574"/>
            <a:ext cx="1140056" cy="307777"/>
          </a:xfrm>
          <a:prstGeom prst="rect">
            <a:avLst/>
          </a:prstGeom>
          <a:noFill/>
        </p:spPr>
        <p:txBody>
          <a:bodyPr wrap="none" rtlCol="0">
            <a:spAutoFit/>
          </a:bodyPr>
          <a:lstStyle/>
          <a:p>
            <a:r>
              <a:rPr lang="en-US" sz="1400" i="1" dirty="0"/>
              <a:t>amino acids</a:t>
            </a:r>
          </a:p>
        </p:txBody>
      </p:sp>
      <p:sp>
        <p:nvSpPr>
          <p:cNvPr id="35" name="TextBox 34"/>
          <p:cNvSpPr txBox="1"/>
          <p:nvPr/>
        </p:nvSpPr>
        <p:spPr>
          <a:xfrm>
            <a:off x="2675321" y="1893437"/>
            <a:ext cx="1099981" cy="307777"/>
          </a:xfrm>
          <a:prstGeom prst="rect">
            <a:avLst/>
          </a:prstGeom>
          <a:noFill/>
        </p:spPr>
        <p:txBody>
          <a:bodyPr wrap="none" rtlCol="0">
            <a:spAutoFit/>
          </a:bodyPr>
          <a:lstStyle/>
          <a:p>
            <a:r>
              <a:rPr lang="en-US" sz="1400" i="1" dirty="0"/>
              <a:t>isoprenoids</a:t>
            </a:r>
          </a:p>
        </p:txBody>
      </p:sp>
      <p:sp>
        <p:nvSpPr>
          <p:cNvPr id="37" name="TextBox 36"/>
          <p:cNvSpPr txBox="1"/>
          <p:nvPr/>
        </p:nvSpPr>
        <p:spPr>
          <a:xfrm>
            <a:off x="2883184" y="4684741"/>
            <a:ext cx="1398140" cy="307777"/>
          </a:xfrm>
          <a:prstGeom prst="rect">
            <a:avLst/>
          </a:prstGeom>
          <a:noFill/>
        </p:spPr>
        <p:txBody>
          <a:bodyPr wrap="none" rtlCol="0">
            <a:spAutoFit/>
          </a:bodyPr>
          <a:lstStyle/>
          <a:p>
            <a:r>
              <a:rPr lang="en-US" sz="1400" i="1" dirty="0"/>
              <a:t>acyl precursors</a:t>
            </a:r>
          </a:p>
        </p:txBody>
      </p:sp>
      <p:grpSp>
        <p:nvGrpSpPr>
          <p:cNvPr id="3" name="Group 2"/>
          <p:cNvGrpSpPr/>
          <p:nvPr/>
        </p:nvGrpSpPr>
        <p:grpSpPr>
          <a:xfrm>
            <a:off x="8488133" y="2573780"/>
            <a:ext cx="3167727" cy="1869015"/>
            <a:chOff x="8756488" y="2573780"/>
            <a:chExt cx="3167727" cy="1869015"/>
          </a:xfrm>
        </p:grpSpPr>
        <p:pic>
          <p:nvPicPr>
            <p:cNvPr id="41" name="Picture 40"/>
            <p:cNvPicPr>
              <a:picLocks noChangeAspect="1"/>
            </p:cNvPicPr>
            <p:nvPr/>
          </p:nvPicPr>
          <p:blipFill rotWithShape="1">
            <a:blip r:embed="rId8">
              <a:extLst>
                <a:ext uri="{28A0092B-C50C-407E-A947-70E740481C1C}">
                  <a14:useLocalDpi xmlns:a14="http://schemas.microsoft.com/office/drawing/2010/main" val="0"/>
                </a:ext>
              </a:extLst>
            </a:blip>
            <a:srcRect b="13095"/>
            <a:stretch/>
          </p:blipFill>
          <p:spPr>
            <a:xfrm>
              <a:off x="10525144" y="2599901"/>
              <a:ext cx="1399071" cy="970548"/>
            </a:xfrm>
            <a:prstGeom prst="rect">
              <a:avLst/>
            </a:prstGeom>
          </p:spPr>
        </p:pic>
        <p:pic>
          <p:nvPicPr>
            <p:cNvPr id="44" name="Picture 43"/>
            <p:cNvPicPr>
              <a:picLocks noChangeAspect="1"/>
            </p:cNvPicPr>
            <p:nvPr/>
          </p:nvPicPr>
          <p:blipFill rotWithShape="1">
            <a:blip r:embed="rId9">
              <a:extLst>
                <a:ext uri="{28A0092B-C50C-407E-A947-70E740481C1C}">
                  <a14:useLocalDpi xmlns:a14="http://schemas.microsoft.com/office/drawing/2010/main" val="0"/>
                </a:ext>
              </a:extLst>
            </a:blip>
            <a:srcRect b="12693"/>
            <a:stretch/>
          </p:blipFill>
          <p:spPr>
            <a:xfrm>
              <a:off x="8756488" y="3540522"/>
              <a:ext cx="937792" cy="902273"/>
            </a:xfrm>
            <a:prstGeom prst="rect">
              <a:avLst/>
            </a:prstGeom>
          </p:spPr>
        </p:pic>
        <p:pic>
          <p:nvPicPr>
            <p:cNvPr id="48" name="Picture 47"/>
            <p:cNvPicPr>
              <a:picLocks noChangeAspect="1"/>
            </p:cNvPicPr>
            <p:nvPr/>
          </p:nvPicPr>
          <p:blipFill rotWithShape="1">
            <a:blip r:embed="rId10">
              <a:extLst>
                <a:ext uri="{28A0092B-C50C-407E-A947-70E740481C1C}">
                  <a14:useLocalDpi xmlns:a14="http://schemas.microsoft.com/office/drawing/2010/main" val="0"/>
                </a:ext>
              </a:extLst>
            </a:blip>
            <a:srcRect l="4007" t="5781" r="6074" b="26240"/>
            <a:stretch/>
          </p:blipFill>
          <p:spPr>
            <a:xfrm>
              <a:off x="10044911" y="3565661"/>
              <a:ext cx="1366982" cy="877134"/>
            </a:xfrm>
            <a:prstGeom prst="rect">
              <a:avLst/>
            </a:prstGeom>
          </p:spPr>
        </p:pic>
        <p:pic>
          <p:nvPicPr>
            <p:cNvPr id="49" name="Picture 48"/>
            <p:cNvPicPr>
              <a:picLocks noChangeAspect="1"/>
            </p:cNvPicPr>
            <p:nvPr/>
          </p:nvPicPr>
          <p:blipFill rotWithShape="1">
            <a:blip r:embed="rId11">
              <a:extLst>
                <a:ext uri="{28A0092B-C50C-407E-A947-70E740481C1C}">
                  <a14:useLocalDpi xmlns:a14="http://schemas.microsoft.com/office/drawing/2010/main" val="0"/>
                </a:ext>
              </a:extLst>
            </a:blip>
            <a:srcRect b="10225"/>
            <a:stretch/>
          </p:blipFill>
          <p:spPr>
            <a:xfrm>
              <a:off x="9383959" y="2573780"/>
              <a:ext cx="813713" cy="1017118"/>
            </a:xfrm>
            <a:prstGeom prst="rect">
              <a:avLst/>
            </a:prstGeom>
          </p:spPr>
        </p:pic>
      </p:grpSp>
      <p:sp>
        <p:nvSpPr>
          <p:cNvPr id="7" name="Rectangle 6"/>
          <p:cNvSpPr/>
          <p:nvPr/>
        </p:nvSpPr>
        <p:spPr>
          <a:xfrm>
            <a:off x="251209" y="1181434"/>
            <a:ext cx="4401178" cy="424467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4585568" y="3041311"/>
            <a:ext cx="4061804" cy="164343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8647372" y="2043254"/>
            <a:ext cx="3318946" cy="2650279"/>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027280" y="5459370"/>
            <a:ext cx="8743099" cy="461665"/>
          </a:xfrm>
          <a:prstGeom prst="rect">
            <a:avLst/>
          </a:prstGeom>
          <a:noFill/>
        </p:spPr>
        <p:txBody>
          <a:bodyPr wrap="none" rtlCol="0">
            <a:spAutoFit/>
          </a:bodyPr>
          <a:lstStyle/>
          <a:p>
            <a:r>
              <a:rPr lang="en-US" sz="2400" b="1" i="1" dirty="0"/>
              <a:t>How do we find the genes for plant biosynthetic enzymes?</a:t>
            </a:r>
          </a:p>
        </p:txBody>
      </p:sp>
    </p:spTree>
    <p:extLst>
      <p:ext uri="{BB962C8B-B14F-4D97-AF65-F5344CB8AC3E}">
        <p14:creationId xmlns:p14="http://schemas.microsoft.com/office/powerpoint/2010/main" val="3669112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eetroot (Beta vulgaris): Health benefits and Side effects - foodthesis.com">
            <a:extLst>
              <a:ext uri="{FF2B5EF4-FFF2-40B4-BE49-F238E27FC236}">
                <a16:creationId xmlns:a16="http://schemas.microsoft.com/office/drawing/2014/main" id="{90365FD3-EAEF-5E22-6B4E-80EA1DC105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18" t="8660" r="6514" b="4161"/>
          <a:stretch/>
        </p:blipFill>
        <p:spPr bwMode="auto">
          <a:xfrm>
            <a:off x="10578164" y="723465"/>
            <a:ext cx="1540042" cy="128199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dirty="0"/>
              <a:t>Harnessing a plant pathogen for protein production</a:t>
            </a:r>
          </a:p>
        </p:txBody>
      </p:sp>
      <p:pic>
        <p:nvPicPr>
          <p:cNvPr id="4" name="Picture 3">
            <a:extLst>
              <a:ext uri="{FF2B5EF4-FFF2-40B4-BE49-F238E27FC236}">
                <a16:creationId xmlns:a16="http://schemas.microsoft.com/office/drawing/2014/main" id="{83DE35F7-1A7B-8C41-5327-F4E2F84FFB40}"/>
              </a:ext>
            </a:extLst>
          </p:cNvPr>
          <p:cNvPicPr>
            <a:picLocks noChangeAspect="1"/>
          </p:cNvPicPr>
          <p:nvPr/>
        </p:nvPicPr>
        <p:blipFill>
          <a:blip r:embed="rId4"/>
          <a:stretch>
            <a:fillRect/>
          </a:stretch>
        </p:blipFill>
        <p:spPr>
          <a:xfrm>
            <a:off x="1036949" y="1425281"/>
            <a:ext cx="9778738" cy="2103967"/>
          </a:xfrm>
          <a:prstGeom prst="rect">
            <a:avLst/>
          </a:prstGeom>
        </p:spPr>
      </p:pic>
      <p:grpSp>
        <p:nvGrpSpPr>
          <p:cNvPr id="15" name="Group 14">
            <a:extLst>
              <a:ext uri="{FF2B5EF4-FFF2-40B4-BE49-F238E27FC236}">
                <a16:creationId xmlns:a16="http://schemas.microsoft.com/office/drawing/2014/main" id="{061BFE8B-4E9E-A3D3-8785-6020782DF8D2}"/>
              </a:ext>
            </a:extLst>
          </p:cNvPr>
          <p:cNvGrpSpPr/>
          <p:nvPr/>
        </p:nvGrpSpPr>
        <p:grpSpPr>
          <a:xfrm>
            <a:off x="1975583" y="1317211"/>
            <a:ext cx="4058636" cy="1763830"/>
            <a:chOff x="1847654" y="1644961"/>
            <a:chExt cx="4119513" cy="2069200"/>
          </a:xfrm>
        </p:grpSpPr>
        <p:sp>
          <p:nvSpPr>
            <p:cNvPr id="11" name="Rectangle 10">
              <a:extLst>
                <a:ext uri="{FF2B5EF4-FFF2-40B4-BE49-F238E27FC236}">
                  <a16:creationId xmlns:a16="http://schemas.microsoft.com/office/drawing/2014/main" id="{93319D0A-A893-9C3D-E229-7FD1DBD70722}"/>
                </a:ext>
              </a:extLst>
            </p:cNvPr>
            <p:cNvSpPr/>
            <p:nvPr/>
          </p:nvSpPr>
          <p:spPr>
            <a:xfrm>
              <a:off x="1847654" y="2045616"/>
              <a:ext cx="1743958" cy="16685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7DE7493-03EA-5497-D0EE-8ECC14F46CA3}"/>
                </a:ext>
              </a:extLst>
            </p:cNvPr>
            <p:cNvSpPr/>
            <p:nvPr/>
          </p:nvSpPr>
          <p:spPr>
            <a:xfrm>
              <a:off x="3591611" y="1644961"/>
              <a:ext cx="2375556" cy="1111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C1D6C897-F31E-2513-9553-283D21E3F187}"/>
              </a:ext>
            </a:extLst>
          </p:cNvPr>
          <p:cNvSpPr/>
          <p:nvPr/>
        </p:nvSpPr>
        <p:spPr>
          <a:xfrm>
            <a:off x="5971246" y="1637100"/>
            <a:ext cx="2414035" cy="15459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F006777-74BD-A681-397D-91F7C6880A69}"/>
              </a:ext>
            </a:extLst>
          </p:cNvPr>
          <p:cNvSpPr/>
          <p:nvPr/>
        </p:nvSpPr>
        <p:spPr>
          <a:xfrm>
            <a:off x="3725128" y="2441926"/>
            <a:ext cx="2535806" cy="15459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6C2B465-1BD8-BF27-B3DE-2AE621309860}"/>
              </a:ext>
            </a:extLst>
          </p:cNvPr>
          <p:cNvSpPr/>
          <p:nvPr/>
        </p:nvSpPr>
        <p:spPr>
          <a:xfrm>
            <a:off x="8507052" y="1557733"/>
            <a:ext cx="702161" cy="1971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6FFB95A0-4F20-C2C3-E9EE-92FC6D3BBF88}"/>
              </a:ext>
            </a:extLst>
          </p:cNvPr>
          <p:cNvPicPr>
            <a:picLocks noChangeAspect="1"/>
          </p:cNvPicPr>
          <p:nvPr/>
        </p:nvPicPr>
        <p:blipFill rotWithShape="1">
          <a:blip r:embed="rId5"/>
          <a:srcRect l="6075" t="20339" r="5403" b="9554"/>
          <a:stretch/>
        </p:blipFill>
        <p:spPr>
          <a:xfrm>
            <a:off x="8898256" y="3996138"/>
            <a:ext cx="2565381" cy="2708942"/>
          </a:xfrm>
          <a:prstGeom prst="rect">
            <a:avLst/>
          </a:prstGeom>
          <a:ln>
            <a:solidFill>
              <a:schemeClr val="tx1"/>
            </a:solidFill>
          </a:ln>
        </p:spPr>
      </p:pic>
      <p:sp>
        <p:nvSpPr>
          <p:cNvPr id="21" name="Rectangle 20">
            <a:extLst>
              <a:ext uri="{FF2B5EF4-FFF2-40B4-BE49-F238E27FC236}">
                <a16:creationId xmlns:a16="http://schemas.microsoft.com/office/drawing/2014/main" id="{8307D4C3-2522-E462-B177-9D93AA57B6DC}"/>
              </a:ext>
            </a:extLst>
          </p:cNvPr>
          <p:cNvSpPr/>
          <p:nvPr/>
        </p:nvSpPr>
        <p:spPr>
          <a:xfrm>
            <a:off x="103448" y="6502065"/>
            <a:ext cx="2877229" cy="276999"/>
          </a:xfrm>
          <a:prstGeom prst="rect">
            <a:avLst/>
          </a:prstGeom>
        </p:spPr>
        <p:txBody>
          <a:bodyPr wrap="square">
            <a:spAutoFit/>
          </a:bodyPr>
          <a:lstStyle/>
          <a:p>
            <a:r>
              <a:rPr lang="en-US" sz="1200" dirty="0">
                <a:solidFill>
                  <a:schemeClr val="tx1">
                    <a:lumMod val="75000"/>
                    <a:lumOff val="25000"/>
                  </a:schemeClr>
                </a:solidFill>
              </a:rPr>
              <a:t>He et al. </a:t>
            </a:r>
            <a:r>
              <a:rPr lang="en-US" sz="1200" i="1" dirty="0">
                <a:solidFill>
                  <a:schemeClr val="tx1">
                    <a:lumMod val="75000"/>
                    <a:lumOff val="25000"/>
                  </a:schemeClr>
                </a:solidFill>
              </a:rPr>
              <a:t>Horticulture Research</a:t>
            </a:r>
            <a:r>
              <a:rPr lang="en-US" sz="1200" dirty="0">
                <a:solidFill>
                  <a:schemeClr val="tx1">
                    <a:lumMod val="75000"/>
                    <a:lumOff val="25000"/>
                  </a:schemeClr>
                </a:solidFill>
              </a:rPr>
              <a:t>. </a:t>
            </a:r>
            <a:r>
              <a:rPr lang="en-US" sz="1200" b="1" dirty="0">
                <a:solidFill>
                  <a:schemeClr val="tx1">
                    <a:lumMod val="75000"/>
                    <a:lumOff val="25000"/>
                  </a:schemeClr>
                </a:solidFill>
              </a:rPr>
              <a:t>2020</a:t>
            </a:r>
            <a:endParaRPr lang="en-US" sz="1200" dirty="0">
              <a:solidFill>
                <a:schemeClr val="tx1">
                  <a:lumMod val="75000"/>
                  <a:lumOff val="25000"/>
                </a:schemeClr>
              </a:solidFill>
            </a:endParaRPr>
          </a:p>
        </p:txBody>
      </p:sp>
      <p:sp>
        <p:nvSpPr>
          <p:cNvPr id="2" name="Freeform: Shape 1">
            <a:extLst>
              <a:ext uri="{FF2B5EF4-FFF2-40B4-BE49-F238E27FC236}">
                <a16:creationId xmlns:a16="http://schemas.microsoft.com/office/drawing/2014/main" id="{3D5E4142-AF9E-5837-55A8-B34FE5E7D69B}"/>
              </a:ext>
            </a:extLst>
          </p:cNvPr>
          <p:cNvSpPr/>
          <p:nvPr/>
        </p:nvSpPr>
        <p:spPr>
          <a:xfrm rot="20580892" flipH="1">
            <a:off x="1323544" y="3463786"/>
            <a:ext cx="272218" cy="1167178"/>
          </a:xfrm>
          <a:custGeom>
            <a:avLst/>
            <a:gdLst>
              <a:gd name="connsiteX0" fmla="*/ 0 w 272218"/>
              <a:gd name="connsiteY0" fmla="*/ 1029903 h 1029903"/>
              <a:gd name="connsiteX1" fmla="*/ 269508 w 272218"/>
              <a:gd name="connsiteY1" fmla="*/ 664143 h 1029903"/>
              <a:gd name="connsiteX2" fmla="*/ 115504 w 272218"/>
              <a:gd name="connsiteY2" fmla="*/ 0 h 1029903"/>
            </a:gdLst>
            <a:ahLst/>
            <a:cxnLst>
              <a:cxn ang="0">
                <a:pos x="connsiteX0" y="connsiteY0"/>
              </a:cxn>
              <a:cxn ang="0">
                <a:pos x="connsiteX1" y="connsiteY1"/>
              </a:cxn>
              <a:cxn ang="0">
                <a:pos x="connsiteX2" y="connsiteY2"/>
              </a:cxn>
            </a:cxnLst>
            <a:rect l="l" t="t" r="r" b="b"/>
            <a:pathLst>
              <a:path w="272218" h="1029903">
                <a:moveTo>
                  <a:pt x="0" y="1029903"/>
                </a:moveTo>
                <a:cubicBezTo>
                  <a:pt x="125128" y="932848"/>
                  <a:pt x="250257" y="835793"/>
                  <a:pt x="269508" y="664143"/>
                </a:cubicBezTo>
                <a:cubicBezTo>
                  <a:pt x="288759" y="492493"/>
                  <a:pt x="202131" y="246246"/>
                  <a:pt x="115504" y="0"/>
                </a:cubicBezTo>
              </a:path>
            </a:pathLst>
          </a:custGeom>
          <a:noFill/>
          <a:ln w="28575">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267FE71-FC77-844D-37E6-2DA96E6209E5}"/>
              </a:ext>
            </a:extLst>
          </p:cNvPr>
          <p:cNvSpPr txBox="1"/>
          <p:nvPr/>
        </p:nvSpPr>
        <p:spPr>
          <a:xfrm>
            <a:off x="1769733" y="4469582"/>
            <a:ext cx="2240388" cy="646331"/>
          </a:xfrm>
          <a:prstGeom prst="rect">
            <a:avLst/>
          </a:prstGeom>
          <a:noFill/>
        </p:spPr>
        <p:txBody>
          <a:bodyPr wrap="square" rtlCol="0">
            <a:spAutoFit/>
          </a:bodyPr>
          <a:lstStyle/>
          <a:p>
            <a:r>
              <a:rPr lang="en-US" dirty="0"/>
              <a:t>supplied by tobacco metabolism</a:t>
            </a:r>
          </a:p>
        </p:txBody>
      </p:sp>
      <p:grpSp>
        <p:nvGrpSpPr>
          <p:cNvPr id="6" name="Group 5">
            <a:extLst>
              <a:ext uri="{FF2B5EF4-FFF2-40B4-BE49-F238E27FC236}">
                <a16:creationId xmlns:a16="http://schemas.microsoft.com/office/drawing/2014/main" id="{44D7493D-A936-1C51-CD86-EA52188697F9}"/>
              </a:ext>
            </a:extLst>
          </p:cNvPr>
          <p:cNvGrpSpPr/>
          <p:nvPr/>
        </p:nvGrpSpPr>
        <p:grpSpPr>
          <a:xfrm>
            <a:off x="2524429" y="958613"/>
            <a:ext cx="597338" cy="409638"/>
            <a:chOff x="5577578" y="3862028"/>
            <a:chExt cx="809178" cy="554912"/>
          </a:xfrm>
        </p:grpSpPr>
        <p:sp>
          <p:nvSpPr>
            <p:cNvPr id="7" name="Rounded Rectangle 20">
              <a:extLst>
                <a:ext uri="{FF2B5EF4-FFF2-40B4-BE49-F238E27FC236}">
                  <a16:creationId xmlns:a16="http://schemas.microsoft.com/office/drawing/2014/main" id="{B9525195-6C07-A3F3-4260-B2AD5E189D01}"/>
                </a:ext>
              </a:extLst>
            </p:cNvPr>
            <p:cNvSpPr/>
            <p:nvPr/>
          </p:nvSpPr>
          <p:spPr>
            <a:xfrm>
              <a:off x="5577578" y="3862028"/>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96018B9-D676-CB41-224B-EA2206473492}"/>
                </a:ext>
              </a:extLst>
            </p:cNvPr>
            <p:cNvSpPr/>
            <p:nvPr/>
          </p:nvSpPr>
          <p:spPr>
            <a:xfrm>
              <a:off x="5916202" y="3982230"/>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c 8">
              <a:extLst>
                <a:ext uri="{FF2B5EF4-FFF2-40B4-BE49-F238E27FC236}">
                  <a16:creationId xmlns:a16="http://schemas.microsoft.com/office/drawing/2014/main" id="{0E902D59-A3E5-6A5D-00E1-E11AEE202BF2}"/>
                </a:ext>
              </a:extLst>
            </p:cNvPr>
            <p:cNvSpPr/>
            <p:nvPr/>
          </p:nvSpPr>
          <p:spPr>
            <a:xfrm rot="20837219">
              <a:off x="5896924" y="3983276"/>
              <a:ext cx="368308" cy="354522"/>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87B2088A-DC9E-267C-E2FD-A8287D18F722}"/>
              </a:ext>
            </a:extLst>
          </p:cNvPr>
          <p:cNvGrpSpPr/>
          <p:nvPr/>
        </p:nvGrpSpPr>
        <p:grpSpPr>
          <a:xfrm>
            <a:off x="8392658" y="1325422"/>
            <a:ext cx="597338" cy="409638"/>
            <a:chOff x="4621369" y="3864772"/>
            <a:chExt cx="809178" cy="554912"/>
          </a:xfrm>
        </p:grpSpPr>
        <p:sp>
          <p:nvSpPr>
            <p:cNvPr id="12" name="Rounded Rectangle 16">
              <a:extLst>
                <a:ext uri="{FF2B5EF4-FFF2-40B4-BE49-F238E27FC236}">
                  <a16:creationId xmlns:a16="http://schemas.microsoft.com/office/drawing/2014/main" id="{961BC6A5-0EB7-6744-A36C-80341F431D48}"/>
                </a:ext>
              </a:extLst>
            </p:cNvPr>
            <p:cNvSpPr/>
            <p:nvPr/>
          </p:nvSpPr>
          <p:spPr>
            <a:xfrm>
              <a:off x="4621369" y="3864772"/>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FE299CEB-26FC-F6C4-5FD9-478DD597DF7B}"/>
                </a:ext>
              </a:extLst>
            </p:cNvPr>
            <p:cNvSpPr/>
            <p:nvPr/>
          </p:nvSpPr>
          <p:spPr>
            <a:xfrm>
              <a:off x="4959993" y="3984973"/>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Arc 21">
              <a:extLst>
                <a:ext uri="{FF2B5EF4-FFF2-40B4-BE49-F238E27FC236}">
                  <a16:creationId xmlns:a16="http://schemas.microsoft.com/office/drawing/2014/main" id="{A4FE5559-9558-2FE6-8039-C40E4960F4D9}"/>
                </a:ext>
              </a:extLst>
            </p:cNvPr>
            <p:cNvSpPr/>
            <p:nvPr/>
          </p:nvSpPr>
          <p:spPr>
            <a:xfrm rot="20837219">
              <a:off x="4940715" y="3986020"/>
              <a:ext cx="368308" cy="354522"/>
            </a:xfrm>
            <a:prstGeom prst="arc">
              <a:avLst>
                <a:gd name="adj1" fmla="val 16200000"/>
                <a:gd name="adj2" fmla="val 20810923"/>
              </a:avLst>
            </a:prstGeom>
            <a:noFill/>
            <a:ln w="57150" cmpd="sng">
              <a:solidFill>
                <a:srgbClr val="C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3F4C48C1-A0CE-D049-4524-BF4FE4C63615}"/>
              </a:ext>
            </a:extLst>
          </p:cNvPr>
          <p:cNvGrpSpPr/>
          <p:nvPr/>
        </p:nvGrpSpPr>
        <p:grpSpPr>
          <a:xfrm>
            <a:off x="3666277" y="3391959"/>
            <a:ext cx="597338" cy="409638"/>
            <a:chOff x="5577578" y="3862028"/>
            <a:chExt cx="809178" cy="554912"/>
          </a:xfrm>
        </p:grpSpPr>
        <p:sp>
          <p:nvSpPr>
            <p:cNvPr id="24" name="Rounded Rectangle 20">
              <a:extLst>
                <a:ext uri="{FF2B5EF4-FFF2-40B4-BE49-F238E27FC236}">
                  <a16:creationId xmlns:a16="http://schemas.microsoft.com/office/drawing/2014/main" id="{8E2A300A-027D-5943-D911-A2E793F6CC0F}"/>
                </a:ext>
              </a:extLst>
            </p:cNvPr>
            <p:cNvSpPr/>
            <p:nvPr/>
          </p:nvSpPr>
          <p:spPr>
            <a:xfrm>
              <a:off x="5577578" y="3862028"/>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E5E7D4FF-7135-D8AF-8BDB-38F01CDCD276}"/>
                </a:ext>
              </a:extLst>
            </p:cNvPr>
            <p:cNvSpPr/>
            <p:nvPr/>
          </p:nvSpPr>
          <p:spPr>
            <a:xfrm>
              <a:off x="5916202" y="3982230"/>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Arc 25">
              <a:extLst>
                <a:ext uri="{FF2B5EF4-FFF2-40B4-BE49-F238E27FC236}">
                  <a16:creationId xmlns:a16="http://schemas.microsoft.com/office/drawing/2014/main" id="{83EA6C22-CD8D-18CB-CB3D-E9570D3A1A2E}"/>
                </a:ext>
              </a:extLst>
            </p:cNvPr>
            <p:cNvSpPr/>
            <p:nvPr/>
          </p:nvSpPr>
          <p:spPr>
            <a:xfrm rot="20837219">
              <a:off x="5896924" y="3983276"/>
              <a:ext cx="368308" cy="354522"/>
            </a:xfrm>
            <a:prstGeom prst="arc">
              <a:avLst>
                <a:gd name="adj1" fmla="val 16200000"/>
                <a:gd name="adj2" fmla="val 20810923"/>
              </a:avLst>
            </a:prstGeom>
            <a:noFill/>
            <a:ln w="57150" cmpd="sng">
              <a:solidFill>
                <a:srgbClr val="7030A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EBF758F-4501-B0A2-AD3E-04CAE5678BFD}"/>
              </a:ext>
            </a:extLst>
          </p:cNvPr>
          <p:cNvSpPr/>
          <p:nvPr/>
        </p:nvSpPr>
        <p:spPr>
          <a:xfrm>
            <a:off x="1052705" y="1505511"/>
            <a:ext cx="801107" cy="1971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E736A33B-0C2C-6348-9FE4-2DE4C24858B6}"/>
              </a:ext>
            </a:extLst>
          </p:cNvPr>
          <p:cNvGrpSpPr/>
          <p:nvPr/>
        </p:nvGrpSpPr>
        <p:grpSpPr>
          <a:xfrm flipV="1">
            <a:off x="4993031" y="4025750"/>
            <a:ext cx="2451037" cy="2649717"/>
            <a:chOff x="4638315" y="1852626"/>
            <a:chExt cx="3280215" cy="3546108"/>
          </a:xfrm>
        </p:grpSpPr>
        <p:pic>
          <p:nvPicPr>
            <p:cNvPr id="28" name="Picture 27">
              <a:extLst>
                <a:ext uri="{FF2B5EF4-FFF2-40B4-BE49-F238E27FC236}">
                  <a16:creationId xmlns:a16="http://schemas.microsoft.com/office/drawing/2014/main" id="{77076D1D-6E67-8D4F-9096-9146C0AD8941}"/>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8598" b="12342"/>
            <a:stretch/>
          </p:blipFill>
          <p:spPr>
            <a:xfrm rot="8909172">
              <a:off x="4638315" y="2033562"/>
              <a:ext cx="3227641" cy="3051473"/>
            </a:xfrm>
            <a:prstGeom prst="rect">
              <a:avLst/>
            </a:prstGeom>
            <a:noFill/>
          </p:spPr>
        </p:pic>
        <p:sp>
          <p:nvSpPr>
            <p:cNvPr id="29" name="Rectangle 28">
              <a:extLst>
                <a:ext uri="{FF2B5EF4-FFF2-40B4-BE49-F238E27FC236}">
                  <a16:creationId xmlns:a16="http://schemas.microsoft.com/office/drawing/2014/main" id="{64A86574-FBD7-EAEF-9F4F-2B16A13DCCE9}"/>
                </a:ext>
              </a:extLst>
            </p:cNvPr>
            <p:cNvSpPr/>
            <p:nvPr/>
          </p:nvSpPr>
          <p:spPr>
            <a:xfrm>
              <a:off x="4742071" y="1852626"/>
              <a:ext cx="3176459" cy="3546108"/>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EC04084B-D40E-5AB6-369B-B526C5FB2454}"/>
              </a:ext>
            </a:extLst>
          </p:cNvPr>
          <p:cNvGrpSpPr/>
          <p:nvPr/>
        </p:nvGrpSpPr>
        <p:grpSpPr>
          <a:xfrm>
            <a:off x="4459631" y="5003476"/>
            <a:ext cx="506191" cy="347132"/>
            <a:chOff x="5577578" y="3862028"/>
            <a:chExt cx="809178" cy="554912"/>
          </a:xfrm>
        </p:grpSpPr>
        <p:sp>
          <p:nvSpPr>
            <p:cNvPr id="31" name="Rounded Rectangle 20">
              <a:extLst>
                <a:ext uri="{FF2B5EF4-FFF2-40B4-BE49-F238E27FC236}">
                  <a16:creationId xmlns:a16="http://schemas.microsoft.com/office/drawing/2014/main" id="{F30B3F12-1972-7E6D-1D8B-727992CAFC8C}"/>
                </a:ext>
              </a:extLst>
            </p:cNvPr>
            <p:cNvSpPr/>
            <p:nvPr/>
          </p:nvSpPr>
          <p:spPr>
            <a:xfrm>
              <a:off x="5577578" y="3862028"/>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E5CE6FF-BCB5-8BA1-1B9E-ABF28696D8F7}"/>
                </a:ext>
              </a:extLst>
            </p:cNvPr>
            <p:cNvSpPr/>
            <p:nvPr/>
          </p:nvSpPr>
          <p:spPr>
            <a:xfrm>
              <a:off x="5916202" y="3982230"/>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Arc 32">
              <a:extLst>
                <a:ext uri="{FF2B5EF4-FFF2-40B4-BE49-F238E27FC236}">
                  <a16:creationId xmlns:a16="http://schemas.microsoft.com/office/drawing/2014/main" id="{F0691A22-C38D-8FF4-367D-7B846766D63A}"/>
                </a:ext>
              </a:extLst>
            </p:cNvPr>
            <p:cNvSpPr/>
            <p:nvPr/>
          </p:nvSpPr>
          <p:spPr>
            <a:xfrm rot="20837219">
              <a:off x="5896924" y="3983276"/>
              <a:ext cx="368308" cy="354522"/>
            </a:xfrm>
            <a:prstGeom prst="arc">
              <a:avLst>
                <a:gd name="adj1" fmla="val 16200000"/>
                <a:gd name="adj2" fmla="val 20810923"/>
              </a:avLst>
            </a:prstGeom>
            <a:noFill/>
            <a:ln w="5715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771FB0A3-EC8E-A312-43C0-209F0887FD04}"/>
              </a:ext>
            </a:extLst>
          </p:cNvPr>
          <p:cNvGrpSpPr/>
          <p:nvPr/>
        </p:nvGrpSpPr>
        <p:grpSpPr>
          <a:xfrm>
            <a:off x="4459630" y="5463321"/>
            <a:ext cx="506191" cy="347132"/>
            <a:chOff x="5577578" y="3862028"/>
            <a:chExt cx="809178" cy="554912"/>
          </a:xfrm>
        </p:grpSpPr>
        <p:sp>
          <p:nvSpPr>
            <p:cNvPr id="35" name="Rounded Rectangle 20">
              <a:extLst>
                <a:ext uri="{FF2B5EF4-FFF2-40B4-BE49-F238E27FC236}">
                  <a16:creationId xmlns:a16="http://schemas.microsoft.com/office/drawing/2014/main" id="{EFA5C6B3-5F10-B5F8-C35D-A464DE1C920F}"/>
                </a:ext>
              </a:extLst>
            </p:cNvPr>
            <p:cNvSpPr/>
            <p:nvPr/>
          </p:nvSpPr>
          <p:spPr>
            <a:xfrm>
              <a:off x="5577578" y="3862028"/>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E2D270E9-0FDA-D240-2A52-7C47D51AB049}"/>
                </a:ext>
              </a:extLst>
            </p:cNvPr>
            <p:cNvSpPr/>
            <p:nvPr/>
          </p:nvSpPr>
          <p:spPr>
            <a:xfrm>
              <a:off x="5916202" y="3982230"/>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Arc 36">
              <a:extLst>
                <a:ext uri="{FF2B5EF4-FFF2-40B4-BE49-F238E27FC236}">
                  <a16:creationId xmlns:a16="http://schemas.microsoft.com/office/drawing/2014/main" id="{632498C8-AE1D-013F-EAF9-A6A8241A5109}"/>
                </a:ext>
              </a:extLst>
            </p:cNvPr>
            <p:cNvSpPr/>
            <p:nvPr/>
          </p:nvSpPr>
          <p:spPr>
            <a:xfrm rot="20837219">
              <a:off x="5896924" y="3983276"/>
              <a:ext cx="368308" cy="354522"/>
            </a:xfrm>
            <a:prstGeom prst="arc">
              <a:avLst>
                <a:gd name="adj1" fmla="val 16200000"/>
                <a:gd name="adj2" fmla="val 20810923"/>
              </a:avLst>
            </a:prstGeom>
            <a:noFill/>
            <a:ln w="57150" cmpd="sng">
              <a:solidFill>
                <a:srgbClr val="7030A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2DCAF1D2-B8F5-C196-1612-3616A637E9AD}"/>
              </a:ext>
            </a:extLst>
          </p:cNvPr>
          <p:cNvGrpSpPr/>
          <p:nvPr/>
        </p:nvGrpSpPr>
        <p:grpSpPr>
          <a:xfrm>
            <a:off x="4459630" y="5907933"/>
            <a:ext cx="506191" cy="347132"/>
            <a:chOff x="4621369" y="3864772"/>
            <a:chExt cx="809178" cy="554912"/>
          </a:xfrm>
        </p:grpSpPr>
        <p:sp>
          <p:nvSpPr>
            <p:cNvPr id="39" name="Rounded Rectangle 16">
              <a:extLst>
                <a:ext uri="{FF2B5EF4-FFF2-40B4-BE49-F238E27FC236}">
                  <a16:creationId xmlns:a16="http://schemas.microsoft.com/office/drawing/2014/main" id="{C15BDE31-13F7-6320-E017-3D429A502FC0}"/>
                </a:ext>
              </a:extLst>
            </p:cNvPr>
            <p:cNvSpPr/>
            <p:nvPr/>
          </p:nvSpPr>
          <p:spPr>
            <a:xfrm>
              <a:off x="4621369" y="3864772"/>
              <a:ext cx="809178" cy="554912"/>
            </a:xfrm>
            <a:prstGeom prst="roundRect">
              <a:avLst>
                <a:gd name="adj" fmla="val 33830"/>
              </a:avLst>
            </a:prstGeom>
            <a:noFill/>
            <a:ln w="28575" cmpd="sng">
              <a:solidFill>
                <a:schemeClr val="tx1">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89DA2C6-1CD9-74C4-6884-57A43EE4D4EF}"/>
                </a:ext>
              </a:extLst>
            </p:cNvPr>
            <p:cNvSpPr/>
            <p:nvPr/>
          </p:nvSpPr>
          <p:spPr>
            <a:xfrm>
              <a:off x="4959993" y="3984973"/>
              <a:ext cx="342993" cy="330736"/>
            </a:xfrm>
            <a:prstGeom prst="ellipse">
              <a:avLst/>
            </a:prstGeom>
            <a:noFill/>
            <a:ln w="57150" cmpd="sng">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Arc 40">
              <a:extLst>
                <a:ext uri="{FF2B5EF4-FFF2-40B4-BE49-F238E27FC236}">
                  <a16:creationId xmlns:a16="http://schemas.microsoft.com/office/drawing/2014/main" id="{BCB425E0-E0F1-45C4-5AF2-DC0DC65A52F6}"/>
                </a:ext>
              </a:extLst>
            </p:cNvPr>
            <p:cNvSpPr/>
            <p:nvPr/>
          </p:nvSpPr>
          <p:spPr>
            <a:xfrm rot="20837219">
              <a:off x="4940715" y="3986020"/>
              <a:ext cx="368308" cy="354522"/>
            </a:xfrm>
            <a:prstGeom prst="arc">
              <a:avLst>
                <a:gd name="adj1" fmla="val 16200000"/>
                <a:gd name="adj2" fmla="val 20810923"/>
              </a:avLst>
            </a:prstGeom>
            <a:noFill/>
            <a:ln w="57150" cmpd="sng">
              <a:solidFill>
                <a:srgbClr val="C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42" name="Freeform: Shape 41">
            <a:extLst>
              <a:ext uri="{FF2B5EF4-FFF2-40B4-BE49-F238E27FC236}">
                <a16:creationId xmlns:a16="http://schemas.microsoft.com/office/drawing/2014/main" id="{7F9E2788-BAA2-B451-8F8A-84044C6FBC77}"/>
              </a:ext>
            </a:extLst>
          </p:cNvPr>
          <p:cNvSpPr/>
          <p:nvPr/>
        </p:nvSpPr>
        <p:spPr>
          <a:xfrm rot="6932794" flipH="1">
            <a:off x="5405171" y="4742805"/>
            <a:ext cx="286597" cy="883095"/>
          </a:xfrm>
          <a:custGeom>
            <a:avLst/>
            <a:gdLst>
              <a:gd name="connsiteX0" fmla="*/ 0 w 272218"/>
              <a:gd name="connsiteY0" fmla="*/ 1029903 h 1029903"/>
              <a:gd name="connsiteX1" fmla="*/ 269508 w 272218"/>
              <a:gd name="connsiteY1" fmla="*/ 664143 h 1029903"/>
              <a:gd name="connsiteX2" fmla="*/ 115504 w 272218"/>
              <a:gd name="connsiteY2" fmla="*/ 0 h 1029903"/>
            </a:gdLst>
            <a:ahLst/>
            <a:cxnLst>
              <a:cxn ang="0">
                <a:pos x="connsiteX0" y="connsiteY0"/>
              </a:cxn>
              <a:cxn ang="0">
                <a:pos x="connsiteX1" y="connsiteY1"/>
              </a:cxn>
              <a:cxn ang="0">
                <a:pos x="connsiteX2" y="connsiteY2"/>
              </a:cxn>
            </a:cxnLst>
            <a:rect l="l" t="t" r="r" b="b"/>
            <a:pathLst>
              <a:path w="272218" h="1029903">
                <a:moveTo>
                  <a:pt x="0" y="1029903"/>
                </a:moveTo>
                <a:cubicBezTo>
                  <a:pt x="125128" y="932848"/>
                  <a:pt x="250257" y="835793"/>
                  <a:pt x="269508" y="664143"/>
                </a:cubicBezTo>
                <a:cubicBezTo>
                  <a:pt x="288759" y="492493"/>
                  <a:pt x="202131" y="246246"/>
                  <a:pt x="115504" y="0"/>
                </a:cubicBezTo>
              </a:path>
            </a:pathLst>
          </a:custGeom>
          <a:noFill/>
          <a:ln w="28575">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a:extLst>
              <a:ext uri="{FF2B5EF4-FFF2-40B4-BE49-F238E27FC236}">
                <a16:creationId xmlns:a16="http://schemas.microsoft.com/office/drawing/2014/main" id="{99CC3D18-3388-83F4-B8B6-D2318E4F19BE}"/>
              </a:ext>
            </a:extLst>
          </p:cNvPr>
          <p:cNvCxnSpPr/>
          <p:nvPr/>
        </p:nvCxnSpPr>
        <p:spPr>
          <a:xfrm>
            <a:off x="7652084" y="5350608"/>
            <a:ext cx="1025425" cy="0"/>
          </a:xfrm>
          <a:prstGeom prst="straightConnector1">
            <a:avLst/>
          </a:prstGeom>
          <a:ln w="19050">
            <a:solidFill>
              <a:schemeClr val="tx1">
                <a:lumMod val="75000"/>
                <a:lumOff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508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5"/>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 grpId="0" animBg="1"/>
      <p:bldP spid="5" grpId="0"/>
      <p:bldP spid="14" grpId="0" animBg="1"/>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strategy for studying plant specialized metabolism</a:t>
            </a:r>
          </a:p>
        </p:txBody>
      </p:sp>
      <p:pic>
        <p:nvPicPr>
          <p:cNvPr id="18" name="Picture 1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1693" y="1019390"/>
            <a:ext cx="3782376" cy="5198944"/>
          </a:xfrm>
          <a:prstGeom prst="rect">
            <a:avLst/>
          </a:prstGeom>
        </p:spPr>
      </p:pic>
      <p:sp>
        <p:nvSpPr>
          <p:cNvPr id="3" name="TextBox 2"/>
          <p:cNvSpPr txBox="1"/>
          <p:nvPr/>
        </p:nvSpPr>
        <p:spPr>
          <a:xfrm>
            <a:off x="7113747" y="1694824"/>
            <a:ext cx="5016198"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a:t>Production of specialized metabolites is usually </a:t>
            </a:r>
            <a:r>
              <a:rPr lang="en-US" sz="2000" b="1" dirty="0">
                <a:solidFill>
                  <a:srgbClr val="0000FF"/>
                </a:solidFill>
              </a:rPr>
              <a:t>conditional</a:t>
            </a:r>
          </a:p>
          <a:p>
            <a:pPr marL="742950" lvl="1" indent="-285750">
              <a:buFont typeface="Arial" panose="020B0604020202020204" pitchFamily="34" charset="0"/>
              <a:buChar char="•"/>
            </a:pPr>
            <a:r>
              <a:rPr lang="en-US" sz="2000" dirty="0"/>
              <a:t>Tissue specific</a:t>
            </a:r>
          </a:p>
          <a:p>
            <a:pPr marL="742950" lvl="1" indent="-285750">
              <a:buFont typeface="Arial" panose="020B0604020202020204" pitchFamily="34" charset="0"/>
              <a:buChar char="•"/>
            </a:pPr>
            <a:r>
              <a:rPr lang="en-US" sz="2000" dirty="0"/>
              <a:t>Developmental stage</a:t>
            </a:r>
          </a:p>
          <a:p>
            <a:pPr marL="742950" lvl="1" indent="-285750">
              <a:buFont typeface="Arial" panose="020B0604020202020204" pitchFamily="34" charset="0"/>
              <a:buChar char="•"/>
            </a:pPr>
            <a:r>
              <a:rPr lang="en-US" sz="2000" dirty="0"/>
              <a:t>Environmental stress</a:t>
            </a: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Metabolomic analysis </a:t>
            </a:r>
            <a:r>
              <a:rPr lang="en-US" sz="2000" dirty="0"/>
              <a:t>- determines active sites of biosynthesis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Transcriptomic profiling</a:t>
            </a:r>
            <a:r>
              <a:rPr lang="en-US" sz="2000" dirty="0"/>
              <a:t> - associates gene expression with biosynthesis</a:t>
            </a:r>
          </a:p>
        </p:txBody>
      </p:sp>
      <p:pic>
        <p:nvPicPr>
          <p:cNvPr id="20" name="Picture 19"/>
          <p:cNvPicPr>
            <a:picLocks noChangeAspect="1"/>
          </p:cNvPicPr>
          <p:nvPr/>
        </p:nvPicPr>
        <p:blipFill>
          <a:blip r:embed="rId4"/>
          <a:stretch>
            <a:fillRect/>
          </a:stretch>
        </p:blipFill>
        <p:spPr>
          <a:xfrm>
            <a:off x="5034284" y="1542313"/>
            <a:ext cx="470850" cy="533967"/>
          </a:xfrm>
          <a:prstGeom prst="rect">
            <a:avLst/>
          </a:prstGeom>
        </p:spPr>
      </p:pic>
      <p:cxnSp>
        <p:nvCxnSpPr>
          <p:cNvPr id="9" name="Straight Arrow Connector 8"/>
          <p:cNvCxnSpPr>
            <a:cxnSpLocks/>
          </p:cNvCxnSpPr>
          <p:nvPr/>
        </p:nvCxnSpPr>
        <p:spPr>
          <a:xfrm flipV="1">
            <a:off x="4234069" y="1828800"/>
            <a:ext cx="695740" cy="23561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a:endCxn id="13" idx="1"/>
          </p:cNvCxnSpPr>
          <p:nvPr/>
        </p:nvCxnSpPr>
        <p:spPr>
          <a:xfrm>
            <a:off x="4234069" y="2366830"/>
            <a:ext cx="758585" cy="140745"/>
          </a:xfrm>
          <a:prstGeom prst="straightConnector1">
            <a:avLst/>
          </a:prstGeom>
          <a:ln w="28575">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992654" y="2322909"/>
            <a:ext cx="2095445" cy="369332"/>
          </a:xfrm>
          <a:prstGeom prst="rect">
            <a:avLst/>
          </a:prstGeom>
          <a:noFill/>
        </p:spPr>
        <p:txBody>
          <a:bodyPr wrap="none" rtlCol="0">
            <a:spAutoFit/>
          </a:bodyPr>
          <a:lstStyle/>
          <a:p>
            <a:r>
              <a:rPr lang="en-US" i="1" dirty="0"/>
              <a:t>biosynthetic genes</a:t>
            </a:r>
          </a:p>
        </p:txBody>
      </p:sp>
      <p:pic>
        <p:nvPicPr>
          <p:cNvPr id="32" name="Picture 31"/>
          <p:cNvPicPr>
            <a:picLocks noChangeAspect="1"/>
          </p:cNvPicPr>
          <p:nvPr/>
        </p:nvPicPr>
        <p:blipFill rotWithShape="1">
          <a:blip r:embed="rId5">
            <a:extLst>
              <a:ext uri="{28A0092B-C50C-407E-A947-70E740481C1C}">
                <a14:useLocalDpi xmlns:a14="http://schemas.microsoft.com/office/drawing/2010/main" val="0"/>
              </a:ext>
            </a:extLst>
          </a:blip>
          <a:srcRect t="8621" r="16540" b="9956"/>
          <a:stretch/>
        </p:blipFill>
        <p:spPr>
          <a:xfrm>
            <a:off x="5227983" y="3528009"/>
            <a:ext cx="1458883" cy="3141099"/>
          </a:xfrm>
          <a:prstGeom prst="rect">
            <a:avLst/>
          </a:prstGeom>
        </p:spPr>
      </p:pic>
      <p:sp>
        <p:nvSpPr>
          <p:cNvPr id="14" name="Rectangle 13"/>
          <p:cNvSpPr/>
          <p:nvPr/>
        </p:nvSpPr>
        <p:spPr>
          <a:xfrm>
            <a:off x="5148470" y="3464482"/>
            <a:ext cx="1538396" cy="320462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a:cxnSpLocks/>
            <a:stCxn id="14" idx="0"/>
          </p:cNvCxnSpPr>
          <p:nvPr/>
        </p:nvCxnSpPr>
        <p:spPr>
          <a:xfrm flipV="1">
            <a:off x="5917668" y="2983842"/>
            <a:ext cx="62004" cy="48064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5" name="Straight Connector 34"/>
          <p:cNvCxnSpPr>
            <a:cxnSpLocks/>
          </p:cNvCxnSpPr>
          <p:nvPr/>
        </p:nvCxnSpPr>
        <p:spPr>
          <a:xfrm flipV="1">
            <a:off x="2860594" y="3707296"/>
            <a:ext cx="742550" cy="4206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3593518" y="3541484"/>
            <a:ext cx="211015" cy="21101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cxnSpLocks/>
          </p:cNvCxnSpPr>
          <p:nvPr/>
        </p:nvCxnSpPr>
        <p:spPr>
          <a:xfrm flipV="1">
            <a:off x="3374283" y="4825112"/>
            <a:ext cx="223676" cy="32055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3518099" y="4658678"/>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a:cxnSpLocks/>
          </p:cNvCxnSpPr>
          <p:nvPr/>
        </p:nvCxnSpPr>
        <p:spPr>
          <a:xfrm flipV="1">
            <a:off x="3503070" y="1404232"/>
            <a:ext cx="297163" cy="6720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3713211" y="1215910"/>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p:cNvCxnSpPr>
            <a:cxnSpLocks/>
          </p:cNvCxnSpPr>
          <p:nvPr/>
        </p:nvCxnSpPr>
        <p:spPr>
          <a:xfrm flipV="1">
            <a:off x="2007367" y="1953509"/>
            <a:ext cx="223676" cy="7821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2144862" y="1769748"/>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p:cNvCxnSpPr>
            <a:cxnSpLocks/>
          </p:cNvCxnSpPr>
          <p:nvPr/>
        </p:nvCxnSpPr>
        <p:spPr>
          <a:xfrm flipH="1" flipV="1">
            <a:off x="1544306" y="3528009"/>
            <a:ext cx="694688" cy="6155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1399211" y="3386863"/>
            <a:ext cx="211015" cy="21101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3130399" y="3040727"/>
            <a:ext cx="1304642" cy="523220"/>
          </a:xfrm>
          <a:prstGeom prst="rect">
            <a:avLst/>
          </a:prstGeom>
          <a:noFill/>
        </p:spPr>
        <p:txBody>
          <a:bodyPr wrap="square" rtlCol="0">
            <a:spAutoFit/>
          </a:bodyPr>
          <a:lstStyle/>
          <a:p>
            <a:r>
              <a:rPr lang="en-US" sz="1400" i="1" dirty="0"/>
              <a:t>active site of biosynthesis</a:t>
            </a:r>
          </a:p>
        </p:txBody>
      </p:sp>
      <p:sp>
        <p:nvSpPr>
          <p:cNvPr id="5" name="Rectangle 4"/>
          <p:cNvSpPr/>
          <p:nvPr/>
        </p:nvSpPr>
        <p:spPr>
          <a:xfrm>
            <a:off x="5460730" y="2639700"/>
            <a:ext cx="1159292" cy="369332"/>
          </a:xfrm>
          <a:prstGeom prst="rect">
            <a:avLst/>
          </a:prstGeom>
        </p:spPr>
        <p:txBody>
          <a:bodyPr wrap="none">
            <a:spAutoFit/>
          </a:bodyPr>
          <a:lstStyle/>
          <a:p>
            <a:r>
              <a:rPr lang="en-US" b="1" dirty="0"/>
              <a:t>RNA-seq</a:t>
            </a:r>
          </a:p>
        </p:txBody>
      </p:sp>
    </p:spTree>
    <p:extLst>
      <p:ext uri="{BB962C8B-B14F-4D97-AF65-F5344CB8AC3E}">
        <p14:creationId xmlns:p14="http://schemas.microsoft.com/office/powerpoint/2010/main" val="276898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36" grpId="0" animBg="1"/>
      <p:bldP spid="38" grpId="0" animBg="1"/>
      <p:bldP spid="43" grpId="0" animBg="1"/>
      <p:bldP spid="46" grpId="0" animBg="1"/>
      <p:bldP spid="49" grpId="0" animBg="1"/>
      <p:bldP spid="50"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Targets for pathway discovery</a:t>
            </a:r>
          </a:p>
        </p:txBody>
      </p:sp>
      <p:sp>
        <p:nvSpPr>
          <p:cNvPr id="4" name="TextBox 3"/>
          <p:cNvSpPr txBox="1"/>
          <p:nvPr/>
        </p:nvSpPr>
        <p:spPr>
          <a:xfrm>
            <a:off x="3762358" y="6028565"/>
            <a:ext cx="1941557" cy="646331"/>
          </a:xfrm>
          <a:prstGeom prst="rect">
            <a:avLst/>
          </a:prstGeom>
          <a:noFill/>
        </p:spPr>
        <p:txBody>
          <a:bodyPr wrap="none" rtlCol="0">
            <a:spAutoFit/>
          </a:bodyPr>
          <a:lstStyle/>
          <a:p>
            <a:pPr algn="ctr"/>
            <a:r>
              <a:rPr lang="en-US" dirty="0"/>
              <a:t>colchicine</a:t>
            </a:r>
          </a:p>
          <a:p>
            <a:pPr algn="ctr"/>
            <a:r>
              <a:rPr lang="en-US" i="1" dirty="0">
                <a:solidFill>
                  <a:srgbClr val="008000"/>
                </a:solidFill>
              </a:rPr>
              <a:t>anti-inflammation</a:t>
            </a:r>
          </a:p>
        </p:txBody>
      </p:sp>
      <p:pic>
        <p:nvPicPr>
          <p:cNvPr id="5" name="Picture 6" descr="Image result for colchicum autumn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0136" y="1619769"/>
            <a:ext cx="2286000" cy="2286000"/>
          </a:xfrm>
          <a:prstGeom prst="rect">
            <a:avLst/>
          </a:prstGeom>
          <a:ln>
            <a:noFill/>
          </a:ln>
          <a:effectLst>
            <a:softEdge rad="12700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84186" y="1262792"/>
            <a:ext cx="1697901" cy="369332"/>
          </a:xfrm>
          <a:prstGeom prst="rect">
            <a:avLst/>
          </a:prstGeom>
          <a:noFill/>
        </p:spPr>
        <p:txBody>
          <a:bodyPr wrap="none" rtlCol="0">
            <a:spAutoFit/>
          </a:bodyPr>
          <a:lstStyle/>
          <a:p>
            <a:r>
              <a:rPr lang="en-US" dirty="0"/>
              <a:t>autumn crocus</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007" t="5781" r="6074" b="26240"/>
          <a:stretch/>
        </p:blipFill>
        <p:spPr>
          <a:xfrm>
            <a:off x="3235522" y="4165351"/>
            <a:ext cx="2995228" cy="1921909"/>
          </a:xfrm>
          <a:prstGeom prst="rect">
            <a:avLst/>
          </a:prstGeom>
        </p:spPr>
      </p:pic>
      <p:sp>
        <p:nvSpPr>
          <p:cNvPr id="8" name="TextBox 7"/>
          <p:cNvSpPr txBox="1"/>
          <p:nvPr/>
        </p:nvSpPr>
        <p:spPr>
          <a:xfrm>
            <a:off x="506128" y="5864935"/>
            <a:ext cx="2172390" cy="646331"/>
          </a:xfrm>
          <a:prstGeom prst="rect">
            <a:avLst/>
          </a:prstGeom>
          <a:noFill/>
        </p:spPr>
        <p:txBody>
          <a:bodyPr wrap="none" rtlCol="0">
            <a:spAutoFit/>
          </a:bodyPr>
          <a:lstStyle/>
          <a:p>
            <a:pPr algn="ctr"/>
            <a:r>
              <a:rPr lang="en-US" dirty="0"/>
              <a:t>huperzine A</a:t>
            </a:r>
          </a:p>
          <a:p>
            <a:pPr algn="ctr"/>
            <a:r>
              <a:rPr lang="en-US" i="1" dirty="0">
                <a:solidFill>
                  <a:srgbClr val="008000"/>
                </a:solidFill>
              </a:rPr>
              <a:t>dementia treatment</a:t>
            </a:r>
          </a:p>
        </p:txBody>
      </p:sp>
      <p:sp>
        <p:nvSpPr>
          <p:cNvPr id="9" name="TextBox 8"/>
          <p:cNvSpPr txBox="1"/>
          <p:nvPr/>
        </p:nvSpPr>
        <p:spPr>
          <a:xfrm>
            <a:off x="890849" y="1265583"/>
            <a:ext cx="1402948" cy="369332"/>
          </a:xfrm>
          <a:prstGeom prst="rect">
            <a:avLst/>
          </a:prstGeom>
          <a:noFill/>
        </p:spPr>
        <p:txBody>
          <a:bodyPr wrap="none" rtlCol="0">
            <a:spAutoFit/>
          </a:bodyPr>
          <a:lstStyle/>
          <a:p>
            <a:r>
              <a:rPr lang="en-US" dirty="0"/>
              <a:t>clubmosses</a:t>
            </a:r>
          </a:p>
        </p:txBody>
      </p:sp>
      <p:pic>
        <p:nvPicPr>
          <p:cNvPr id="10" name="Picture 9"/>
          <p:cNvPicPr>
            <a:picLocks noChangeAspect="1"/>
          </p:cNvPicPr>
          <p:nvPr/>
        </p:nvPicPr>
        <p:blipFill rotWithShape="1">
          <a:blip r:embed="rId5"/>
          <a:srcRect l="25568" t="12135" r="8054"/>
          <a:stretch/>
        </p:blipFill>
        <p:spPr>
          <a:xfrm>
            <a:off x="441010" y="1619769"/>
            <a:ext cx="2302626" cy="2286000"/>
          </a:xfrm>
          <a:prstGeom prst="rect">
            <a:avLst/>
          </a:prstGeom>
          <a:ln>
            <a:noFill/>
          </a:ln>
          <a:effectLst>
            <a:softEdge rad="127000"/>
          </a:effectLst>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128" y="4339394"/>
            <a:ext cx="2172390" cy="1458317"/>
          </a:xfrm>
          <a:prstGeom prst="rect">
            <a:avLst/>
          </a:prstGeom>
        </p:spPr>
      </p:pic>
      <p:pic>
        <p:nvPicPr>
          <p:cNvPr id="3" name="Picture 2">
            <a:extLst>
              <a:ext uri="{FF2B5EF4-FFF2-40B4-BE49-F238E27FC236}">
                <a16:creationId xmlns:a16="http://schemas.microsoft.com/office/drawing/2014/main" id="{2C5075B0-EE8A-3A71-85A4-95804371501D}"/>
              </a:ext>
            </a:extLst>
          </p:cNvPr>
          <p:cNvPicPr>
            <a:picLocks noChangeAspect="1"/>
          </p:cNvPicPr>
          <p:nvPr/>
        </p:nvPicPr>
        <p:blipFill>
          <a:blip r:embed="rId7"/>
          <a:stretch>
            <a:fillRect/>
          </a:stretch>
        </p:blipFill>
        <p:spPr>
          <a:xfrm>
            <a:off x="6613801" y="4428129"/>
            <a:ext cx="2217004" cy="1088347"/>
          </a:xfrm>
          <a:prstGeom prst="rect">
            <a:avLst/>
          </a:prstGeom>
        </p:spPr>
      </p:pic>
      <p:sp>
        <p:nvSpPr>
          <p:cNvPr id="13" name="TextBox 12">
            <a:extLst>
              <a:ext uri="{FF2B5EF4-FFF2-40B4-BE49-F238E27FC236}">
                <a16:creationId xmlns:a16="http://schemas.microsoft.com/office/drawing/2014/main" id="{1C7209F8-4DFA-F887-80BD-FA5731C7E88E}"/>
              </a:ext>
            </a:extLst>
          </p:cNvPr>
          <p:cNvSpPr txBox="1"/>
          <p:nvPr/>
        </p:nvSpPr>
        <p:spPr>
          <a:xfrm>
            <a:off x="6834880" y="5576180"/>
            <a:ext cx="1774846" cy="646331"/>
          </a:xfrm>
          <a:prstGeom prst="rect">
            <a:avLst/>
          </a:prstGeom>
          <a:noFill/>
        </p:spPr>
        <p:txBody>
          <a:bodyPr wrap="none" rtlCol="0">
            <a:spAutoFit/>
          </a:bodyPr>
          <a:lstStyle/>
          <a:p>
            <a:pPr algn="ctr"/>
            <a:r>
              <a:rPr lang="en-US" dirty="0"/>
              <a:t>harmine</a:t>
            </a:r>
          </a:p>
          <a:p>
            <a:pPr algn="ctr"/>
            <a:r>
              <a:rPr lang="en-US" i="1" dirty="0">
                <a:solidFill>
                  <a:srgbClr val="008000"/>
                </a:solidFill>
              </a:rPr>
              <a:t>anti-depressant</a:t>
            </a:r>
          </a:p>
        </p:txBody>
      </p:sp>
      <p:pic>
        <p:nvPicPr>
          <p:cNvPr id="14" name="Picture 13">
            <a:extLst>
              <a:ext uri="{FF2B5EF4-FFF2-40B4-BE49-F238E27FC236}">
                <a16:creationId xmlns:a16="http://schemas.microsoft.com/office/drawing/2014/main" id="{C58BDAE6-9DA0-6F9E-CCDE-A7229816C3F1}"/>
              </a:ext>
            </a:extLst>
          </p:cNvPr>
          <p:cNvPicPr>
            <a:picLocks/>
          </p:cNvPicPr>
          <p:nvPr/>
        </p:nvPicPr>
        <p:blipFill rotWithShape="1">
          <a:blip r:embed="rId8"/>
          <a:srcRect t="28772" r="21806" b="10456"/>
          <a:stretch/>
        </p:blipFill>
        <p:spPr>
          <a:xfrm>
            <a:off x="6611076" y="1619769"/>
            <a:ext cx="2222455" cy="2286000"/>
          </a:xfrm>
          <a:prstGeom prst="rect">
            <a:avLst/>
          </a:prstGeom>
          <a:effectLst>
            <a:softEdge rad="127000"/>
          </a:effectLst>
        </p:spPr>
      </p:pic>
      <p:sp>
        <p:nvSpPr>
          <p:cNvPr id="15" name="TextBox 14">
            <a:extLst>
              <a:ext uri="{FF2B5EF4-FFF2-40B4-BE49-F238E27FC236}">
                <a16:creationId xmlns:a16="http://schemas.microsoft.com/office/drawing/2014/main" id="{E71C01D9-13F6-2C0C-3F1E-8ED77E2B5305}"/>
              </a:ext>
            </a:extLst>
          </p:cNvPr>
          <p:cNvSpPr txBox="1"/>
          <p:nvPr/>
        </p:nvSpPr>
        <p:spPr>
          <a:xfrm>
            <a:off x="7104185" y="1405980"/>
            <a:ext cx="1236236" cy="369332"/>
          </a:xfrm>
          <a:prstGeom prst="rect">
            <a:avLst/>
          </a:prstGeom>
          <a:noFill/>
        </p:spPr>
        <p:txBody>
          <a:bodyPr wrap="none" rtlCol="0">
            <a:spAutoFit/>
          </a:bodyPr>
          <a:lstStyle/>
          <a:p>
            <a:r>
              <a:rPr lang="en-US" dirty="0"/>
              <a:t>Syrian rue</a:t>
            </a:r>
          </a:p>
        </p:txBody>
      </p:sp>
      <p:pic>
        <p:nvPicPr>
          <p:cNvPr id="16" name="Picture 15">
            <a:extLst>
              <a:ext uri="{FF2B5EF4-FFF2-40B4-BE49-F238E27FC236}">
                <a16:creationId xmlns:a16="http://schemas.microsoft.com/office/drawing/2014/main" id="{85E9F3A9-4DDD-1337-2D6C-A5A73BB2AF34}"/>
              </a:ext>
            </a:extLst>
          </p:cNvPr>
          <p:cNvPicPr>
            <a:picLocks noChangeAspect="1"/>
          </p:cNvPicPr>
          <p:nvPr/>
        </p:nvPicPr>
        <p:blipFill>
          <a:blip r:embed="rId9"/>
          <a:stretch>
            <a:fillRect/>
          </a:stretch>
        </p:blipFill>
        <p:spPr>
          <a:xfrm>
            <a:off x="9677448" y="4042727"/>
            <a:ext cx="1847850" cy="1993900"/>
          </a:xfrm>
          <a:prstGeom prst="rect">
            <a:avLst/>
          </a:prstGeom>
        </p:spPr>
      </p:pic>
      <p:pic>
        <p:nvPicPr>
          <p:cNvPr id="17" name="Picture 16">
            <a:extLst>
              <a:ext uri="{FF2B5EF4-FFF2-40B4-BE49-F238E27FC236}">
                <a16:creationId xmlns:a16="http://schemas.microsoft.com/office/drawing/2014/main" id="{37E7883D-7BBD-388F-3CF9-19038A1AFD25}"/>
              </a:ext>
            </a:extLst>
          </p:cNvPr>
          <p:cNvPicPr>
            <a:picLocks noChangeAspect="1"/>
          </p:cNvPicPr>
          <p:nvPr/>
        </p:nvPicPr>
        <p:blipFill rotWithShape="1">
          <a:blip r:embed="rId10"/>
          <a:srcRect l="18499" t="11127" r="15979" b="1151"/>
          <a:stretch/>
        </p:blipFill>
        <p:spPr>
          <a:xfrm>
            <a:off x="9430325" y="1619769"/>
            <a:ext cx="2276342" cy="2286000"/>
          </a:xfrm>
          <a:prstGeom prst="rect">
            <a:avLst/>
          </a:prstGeom>
          <a:effectLst>
            <a:softEdge rad="127000"/>
          </a:effectLst>
        </p:spPr>
      </p:pic>
      <p:sp>
        <p:nvSpPr>
          <p:cNvPr id="18" name="TextBox 17">
            <a:extLst>
              <a:ext uri="{FF2B5EF4-FFF2-40B4-BE49-F238E27FC236}">
                <a16:creationId xmlns:a16="http://schemas.microsoft.com/office/drawing/2014/main" id="{413A570A-031F-FAEC-D836-709B263E8541}"/>
              </a:ext>
            </a:extLst>
          </p:cNvPr>
          <p:cNvSpPr txBox="1"/>
          <p:nvPr/>
        </p:nvSpPr>
        <p:spPr>
          <a:xfrm>
            <a:off x="10236949" y="1259011"/>
            <a:ext cx="813043" cy="369332"/>
          </a:xfrm>
          <a:prstGeom prst="rect">
            <a:avLst/>
          </a:prstGeom>
          <a:noFill/>
        </p:spPr>
        <p:txBody>
          <a:bodyPr wrap="none" rtlCol="0">
            <a:spAutoFit/>
          </a:bodyPr>
          <a:lstStyle/>
          <a:p>
            <a:r>
              <a:rPr lang="en-US" dirty="0" err="1"/>
              <a:t>kanna</a:t>
            </a:r>
            <a:endParaRPr lang="en-US" dirty="0"/>
          </a:p>
        </p:txBody>
      </p:sp>
      <p:sp>
        <p:nvSpPr>
          <p:cNvPr id="19" name="TextBox 18">
            <a:extLst>
              <a:ext uri="{FF2B5EF4-FFF2-40B4-BE49-F238E27FC236}">
                <a16:creationId xmlns:a16="http://schemas.microsoft.com/office/drawing/2014/main" id="{7D2C8A25-3D28-56ED-91F1-F975CD0BBFBB}"/>
              </a:ext>
            </a:extLst>
          </p:cNvPr>
          <p:cNvSpPr txBox="1"/>
          <p:nvPr/>
        </p:nvSpPr>
        <p:spPr>
          <a:xfrm>
            <a:off x="9687332" y="6057441"/>
            <a:ext cx="1774846" cy="646331"/>
          </a:xfrm>
          <a:prstGeom prst="rect">
            <a:avLst/>
          </a:prstGeom>
          <a:noFill/>
        </p:spPr>
        <p:txBody>
          <a:bodyPr wrap="none" rtlCol="0">
            <a:spAutoFit/>
          </a:bodyPr>
          <a:lstStyle/>
          <a:p>
            <a:pPr algn="ctr"/>
            <a:r>
              <a:rPr lang="en-US" dirty="0" err="1"/>
              <a:t>mesembrine</a:t>
            </a:r>
            <a:endParaRPr lang="en-US" dirty="0"/>
          </a:p>
          <a:p>
            <a:pPr algn="ctr"/>
            <a:r>
              <a:rPr lang="en-US" i="1" dirty="0">
                <a:solidFill>
                  <a:srgbClr val="008000"/>
                </a:solidFill>
              </a:rPr>
              <a:t>anti-depressant</a:t>
            </a:r>
          </a:p>
        </p:txBody>
      </p:sp>
      <p:sp>
        <p:nvSpPr>
          <p:cNvPr id="20" name="Rectangle 19">
            <a:extLst>
              <a:ext uri="{FF2B5EF4-FFF2-40B4-BE49-F238E27FC236}">
                <a16:creationId xmlns:a16="http://schemas.microsoft.com/office/drawing/2014/main" id="{AAC83E51-D711-0B01-87F7-B41CFA913AE3}"/>
              </a:ext>
            </a:extLst>
          </p:cNvPr>
          <p:cNvSpPr/>
          <p:nvPr/>
        </p:nvSpPr>
        <p:spPr>
          <a:xfrm>
            <a:off x="3193476" y="1078029"/>
            <a:ext cx="8703350" cy="5701035"/>
          </a:xfrm>
          <a:prstGeom prst="rect">
            <a:avLst/>
          </a:prstGeom>
          <a:solidFill>
            <a:schemeClr val="bg1">
              <a:alpha val="9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862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1791477" y="1417255"/>
            <a:ext cx="3885791" cy="2416486"/>
            <a:chOff x="732621" y="305507"/>
            <a:chExt cx="2880520" cy="179133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l="36519" t="3499" r="34417" b="6359"/>
            <a:stretch/>
          </p:blipFill>
          <p:spPr>
            <a:xfrm rot="5400000">
              <a:off x="1389481" y="-126823"/>
              <a:ext cx="1566800" cy="2880520"/>
            </a:xfrm>
            <a:prstGeom prst="rect">
              <a:avLst/>
            </a:prstGeom>
          </p:spPr>
        </p:pic>
        <p:sp>
          <p:nvSpPr>
            <p:cNvPr id="26" name="TextBox 25"/>
            <p:cNvSpPr txBox="1"/>
            <p:nvPr/>
          </p:nvSpPr>
          <p:spPr>
            <a:xfrm>
              <a:off x="924398" y="305507"/>
              <a:ext cx="2483038" cy="273784"/>
            </a:xfrm>
            <a:prstGeom prst="rect">
              <a:avLst/>
            </a:prstGeom>
            <a:noFill/>
          </p:spPr>
          <p:txBody>
            <a:bodyPr wrap="square" rtlCol="0">
              <a:spAutoFit/>
            </a:bodyPr>
            <a:lstStyle/>
            <a:p>
              <a:r>
                <a:rPr lang="en-US" dirty="0"/>
                <a:t>acetylcholine esterase (</a:t>
              </a:r>
              <a:r>
                <a:rPr lang="en-US" dirty="0" err="1"/>
                <a:t>AChE</a:t>
              </a:r>
              <a:r>
                <a:rPr lang="en-US" dirty="0"/>
                <a:t>)</a:t>
              </a:r>
            </a:p>
          </p:txBody>
        </p:sp>
      </p:grpSp>
      <p:cxnSp>
        <p:nvCxnSpPr>
          <p:cNvPr id="12" name="Straight Arrow Connector 11"/>
          <p:cNvCxnSpPr>
            <a:cxnSpLocks/>
          </p:cNvCxnSpPr>
          <p:nvPr/>
        </p:nvCxnSpPr>
        <p:spPr>
          <a:xfrm flipV="1">
            <a:off x="2208465" y="3472172"/>
            <a:ext cx="1366808" cy="1217288"/>
          </a:xfrm>
          <a:prstGeom prst="straightConnector1">
            <a:avLst/>
          </a:prstGeom>
          <a:ln>
            <a:prstDash val="dash"/>
            <a:tailEnd type="oval"/>
          </a:ln>
        </p:spPr>
        <p:style>
          <a:lnRef idx="1">
            <a:schemeClr val="dk1"/>
          </a:lnRef>
          <a:fillRef idx="0">
            <a:schemeClr val="dk1"/>
          </a:fillRef>
          <a:effectRef idx="0">
            <a:schemeClr val="dk1"/>
          </a:effectRef>
          <a:fontRef idx="minor">
            <a:schemeClr val="tx1"/>
          </a:fontRef>
        </p:style>
      </p:cxnSp>
      <p:sp>
        <p:nvSpPr>
          <p:cNvPr id="15" name="Title 1"/>
          <p:cNvSpPr>
            <a:spLocks noGrp="1"/>
          </p:cNvSpPr>
          <p:nvPr>
            <p:ph type="title"/>
          </p:nvPr>
        </p:nvSpPr>
        <p:spPr>
          <a:xfrm>
            <a:off x="838200" y="-17054"/>
            <a:ext cx="10515600" cy="881479"/>
          </a:xfrm>
        </p:spPr>
        <p:txBody>
          <a:bodyPr>
            <a:normAutofit/>
          </a:bodyPr>
          <a:lstStyle/>
          <a:p>
            <a:pPr algn="ctr"/>
            <a:r>
              <a:rPr lang="en-US" sz="2800" b="1" i="1" dirty="0"/>
              <a:t>Huperzine A (HupA) – a model Lycopodium alkaloid</a:t>
            </a:r>
          </a:p>
        </p:txBody>
      </p:sp>
      <p:grpSp>
        <p:nvGrpSpPr>
          <p:cNvPr id="5" name="Group 4"/>
          <p:cNvGrpSpPr/>
          <p:nvPr/>
        </p:nvGrpSpPr>
        <p:grpSpPr>
          <a:xfrm>
            <a:off x="4445364" y="4380662"/>
            <a:ext cx="2463807" cy="2287789"/>
            <a:chOff x="4402985" y="4595713"/>
            <a:chExt cx="2980949" cy="2287789"/>
          </a:xfrm>
        </p:grpSpPr>
        <p:sp>
          <p:nvSpPr>
            <p:cNvPr id="17" name="TextBox 16"/>
            <p:cNvSpPr txBox="1"/>
            <p:nvPr/>
          </p:nvSpPr>
          <p:spPr>
            <a:xfrm>
              <a:off x="4402985" y="4595713"/>
              <a:ext cx="2980949" cy="2031834"/>
            </a:xfrm>
            <a:prstGeom prst="rect">
              <a:avLst/>
            </a:prstGeom>
            <a:solidFill>
              <a:schemeClr val="accent2">
                <a:alpha val="25000"/>
              </a:schemeClr>
            </a:solidFill>
            <a:ln w="6350">
              <a:solidFill>
                <a:schemeClr val="tx1"/>
              </a:solidFill>
            </a:ln>
          </p:spPr>
          <p:txBody>
            <a:bodyPr wrap="square" rtlCol="0">
              <a:spAutoFit/>
            </a:bodyPr>
            <a:lstStyle/>
            <a:p>
              <a:r>
                <a:rPr lang="en-US" sz="1600" b="1" u="sng" dirty="0"/>
                <a:t>Clinical trials</a:t>
              </a:r>
            </a:p>
            <a:p>
              <a:pPr marL="342900" indent="-342900">
                <a:buFont typeface="+mj-lt"/>
                <a:buAutoNum type="arabicPeriod"/>
              </a:pPr>
              <a:r>
                <a:rPr lang="en-US" sz="1600" dirty="0"/>
                <a:t>Alzheimer’s disease</a:t>
              </a:r>
            </a:p>
            <a:p>
              <a:pPr marL="342900" indent="-342900">
                <a:buFont typeface="+mj-lt"/>
                <a:buAutoNum type="arabicPeriod"/>
              </a:pPr>
              <a:r>
                <a:rPr lang="en-US" sz="1600" dirty="0"/>
                <a:t>dementia</a:t>
              </a:r>
            </a:p>
            <a:p>
              <a:pPr marL="342900" indent="-342900">
                <a:buFont typeface="+mj-lt"/>
                <a:buAutoNum type="arabicPeriod"/>
              </a:pPr>
              <a:r>
                <a:rPr lang="en-US" sz="1600" dirty="0"/>
                <a:t>traumatic brain injury</a:t>
              </a:r>
            </a:p>
            <a:p>
              <a:pPr marL="342900" indent="-342900">
                <a:buFont typeface="+mj-lt"/>
                <a:buAutoNum type="arabicPeriod"/>
              </a:pPr>
              <a:r>
                <a:rPr lang="en-US" sz="1600" dirty="0"/>
                <a:t>cocaine dependence</a:t>
              </a:r>
            </a:p>
            <a:p>
              <a:pPr marL="342900" indent="-342900">
                <a:buFont typeface="+mj-lt"/>
                <a:buAutoNum type="arabicPeriod"/>
              </a:pPr>
              <a:r>
                <a:rPr lang="en-US" sz="1600" dirty="0"/>
                <a:t>hearing loss</a:t>
              </a:r>
            </a:p>
            <a:p>
              <a:pPr marL="342900" indent="-342900">
                <a:buFont typeface="+mj-lt"/>
                <a:buAutoNum type="arabicPeriod"/>
              </a:pPr>
              <a:r>
                <a:rPr lang="en-US" sz="1600" dirty="0"/>
                <a:t>schizophrenia</a:t>
              </a:r>
            </a:p>
            <a:p>
              <a:pPr marL="342900" indent="-342900">
                <a:buFont typeface="+mj-lt"/>
                <a:buAutoNum type="arabicPeriod"/>
              </a:pPr>
              <a:r>
                <a:rPr lang="en-US" sz="1600" dirty="0"/>
                <a:t>epilepsy</a:t>
              </a:r>
            </a:p>
          </p:txBody>
        </p:sp>
        <p:sp>
          <p:nvSpPr>
            <p:cNvPr id="18" name="TextBox 17"/>
            <p:cNvSpPr txBox="1"/>
            <p:nvPr/>
          </p:nvSpPr>
          <p:spPr>
            <a:xfrm>
              <a:off x="6085909" y="6633204"/>
              <a:ext cx="1107555" cy="250298"/>
            </a:xfrm>
            <a:prstGeom prst="rect">
              <a:avLst/>
            </a:prstGeom>
            <a:noFill/>
          </p:spPr>
          <p:txBody>
            <a:bodyPr wrap="none" rtlCol="0">
              <a:spAutoFit/>
            </a:bodyPr>
            <a:lstStyle/>
            <a:p>
              <a:r>
                <a:rPr lang="en-US" sz="1100" dirty="0"/>
                <a:t>clinicaltrials.gov</a:t>
              </a:r>
            </a:p>
          </p:txBody>
        </p:sp>
      </p:grpSp>
      <p:sp>
        <p:nvSpPr>
          <p:cNvPr id="2" name="Rectangle 1">
            <a:extLst>
              <a:ext uri="{FF2B5EF4-FFF2-40B4-BE49-F238E27FC236}">
                <a16:creationId xmlns:a16="http://schemas.microsoft.com/office/drawing/2014/main" id="{FA21D2F3-B61D-D7E5-FC18-EFB9C3C0562C}"/>
              </a:ext>
            </a:extLst>
          </p:cNvPr>
          <p:cNvSpPr/>
          <p:nvPr/>
        </p:nvSpPr>
        <p:spPr>
          <a:xfrm>
            <a:off x="9243391" y="6339613"/>
            <a:ext cx="2789583" cy="461665"/>
          </a:xfrm>
          <a:prstGeom prst="rect">
            <a:avLst/>
          </a:prstGeom>
        </p:spPr>
        <p:txBody>
          <a:bodyPr wrap="square">
            <a:spAutoFit/>
          </a:bodyPr>
          <a:lstStyle/>
          <a:p>
            <a:r>
              <a:rPr lang="en-US" sz="1200" dirty="0">
                <a:solidFill>
                  <a:schemeClr val="tx1">
                    <a:lumMod val="75000"/>
                    <a:lumOff val="25000"/>
                  </a:schemeClr>
                </a:solidFill>
              </a:rPr>
              <a:t>Ma et al. </a:t>
            </a:r>
            <a:r>
              <a:rPr lang="en-US" sz="1200" i="1" dirty="0">
                <a:solidFill>
                  <a:schemeClr val="tx1">
                    <a:lumMod val="75000"/>
                    <a:lumOff val="25000"/>
                  </a:schemeClr>
                </a:solidFill>
              </a:rPr>
              <a:t>J. </a:t>
            </a:r>
            <a:r>
              <a:rPr lang="en-US" sz="1200" i="1" dirty="0" err="1">
                <a:solidFill>
                  <a:schemeClr val="tx1">
                    <a:lumMod val="75000"/>
                    <a:lumOff val="25000"/>
                  </a:schemeClr>
                </a:solidFill>
              </a:rPr>
              <a:t>Ethnopharmacol</a:t>
            </a:r>
            <a:r>
              <a:rPr lang="en-US" sz="1200" dirty="0">
                <a:solidFill>
                  <a:schemeClr val="tx1">
                    <a:lumMod val="75000"/>
                    <a:lumOff val="25000"/>
                  </a:schemeClr>
                </a:solidFill>
              </a:rPr>
              <a:t>. </a:t>
            </a:r>
            <a:r>
              <a:rPr lang="en-US" sz="1200" b="1" dirty="0">
                <a:solidFill>
                  <a:schemeClr val="tx1">
                    <a:lumMod val="75000"/>
                    <a:lumOff val="25000"/>
                  </a:schemeClr>
                </a:solidFill>
              </a:rPr>
              <a:t>2006</a:t>
            </a:r>
            <a:r>
              <a:rPr lang="en-US" sz="1200" dirty="0">
                <a:solidFill>
                  <a:schemeClr val="tx1">
                    <a:lumMod val="75000"/>
                    <a:lumOff val="25000"/>
                  </a:schemeClr>
                </a:solidFill>
              </a:rPr>
              <a:t>.</a:t>
            </a:r>
          </a:p>
          <a:p>
            <a:r>
              <a:rPr lang="en-US" sz="1200" dirty="0">
                <a:solidFill>
                  <a:schemeClr val="tx1">
                    <a:lumMod val="75000"/>
                    <a:lumOff val="25000"/>
                  </a:schemeClr>
                </a:solidFill>
              </a:rPr>
              <a:t>Ma and Gang. </a:t>
            </a:r>
            <a:r>
              <a:rPr lang="en-US" sz="1200" i="1" dirty="0">
                <a:solidFill>
                  <a:schemeClr val="tx1">
                    <a:lumMod val="75000"/>
                    <a:lumOff val="25000"/>
                  </a:schemeClr>
                </a:solidFill>
              </a:rPr>
              <a:t>Nat. Prod. Rep. </a:t>
            </a:r>
            <a:r>
              <a:rPr lang="en-US" sz="1200" b="1" dirty="0">
                <a:solidFill>
                  <a:schemeClr val="tx1">
                    <a:lumMod val="75000"/>
                    <a:lumOff val="25000"/>
                  </a:schemeClr>
                </a:solidFill>
              </a:rPr>
              <a:t>2004</a:t>
            </a:r>
            <a:r>
              <a:rPr lang="en-US" sz="1200" dirty="0">
                <a:solidFill>
                  <a:schemeClr val="tx1">
                    <a:lumMod val="75000"/>
                    <a:lumOff val="25000"/>
                  </a:schemeClr>
                </a:solidFill>
              </a:rPr>
              <a:t>.</a:t>
            </a:r>
          </a:p>
        </p:txBody>
      </p:sp>
      <p:sp>
        <p:nvSpPr>
          <p:cNvPr id="4" name="TextBox 3">
            <a:extLst>
              <a:ext uri="{FF2B5EF4-FFF2-40B4-BE49-F238E27FC236}">
                <a16:creationId xmlns:a16="http://schemas.microsoft.com/office/drawing/2014/main" id="{175823D0-9240-40FE-CFD6-A5BE014A33A4}"/>
              </a:ext>
            </a:extLst>
          </p:cNvPr>
          <p:cNvSpPr txBox="1"/>
          <p:nvPr/>
        </p:nvSpPr>
        <p:spPr>
          <a:xfrm>
            <a:off x="7292476" y="5654549"/>
            <a:ext cx="4899524" cy="400110"/>
          </a:xfrm>
          <a:prstGeom prst="rect">
            <a:avLst/>
          </a:prstGeom>
          <a:noFill/>
        </p:spPr>
        <p:txBody>
          <a:bodyPr wrap="square" rtlCol="0">
            <a:spAutoFit/>
          </a:bodyPr>
          <a:lstStyle/>
          <a:p>
            <a:pPr algn="ctr"/>
            <a:r>
              <a:rPr lang="en-US" sz="2000" dirty="0"/>
              <a:t>“</a:t>
            </a:r>
            <a:r>
              <a:rPr lang="en-US" sz="2000" b="1" dirty="0"/>
              <a:t>clubmosses</a:t>
            </a:r>
            <a:r>
              <a:rPr lang="en-US" sz="2000" dirty="0"/>
              <a:t>” - Lycopodiaceae family</a:t>
            </a:r>
          </a:p>
        </p:txBody>
      </p:sp>
      <p:grpSp>
        <p:nvGrpSpPr>
          <p:cNvPr id="8" name="Group 7">
            <a:extLst>
              <a:ext uri="{FF2B5EF4-FFF2-40B4-BE49-F238E27FC236}">
                <a16:creationId xmlns:a16="http://schemas.microsoft.com/office/drawing/2014/main" id="{E608A065-F36C-38AA-3172-CED9F74B4FDE}"/>
              </a:ext>
            </a:extLst>
          </p:cNvPr>
          <p:cNvGrpSpPr/>
          <p:nvPr/>
        </p:nvGrpSpPr>
        <p:grpSpPr>
          <a:xfrm>
            <a:off x="7226059" y="780632"/>
            <a:ext cx="4899524" cy="4934889"/>
            <a:chOff x="7265445" y="954892"/>
            <a:chExt cx="4293701" cy="4324693"/>
          </a:xfrm>
        </p:grpSpPr>
        <p:pic>
          <p:nvPicPr>
            <p:cNvPr id="9" name="Picture 8">
              <a:extLst>
                <a:ext uri="{FF2B5EF4-FFF2-40B4-BE49-F238E27FC236}">
                  <a16:creationId xmlns:a16="http://schemas.microsoft.com/office/drawing/2014/main" id="{35DEEFEC-BA2B-0566-8A21-5BBA9819A6BF}"/>
                </a:ext>
              </a:extLst>
            </p:cNvPr>
            <p:cNvPicPr>
              <a:picLocks noChangeAspect="1"/>
            </p:cNvPicPr>
            <p:nvPr/>
          </p:nvPicPr>
          <p:blipFill rotWithShape="1">
            <a:blip r:embed="rId4"/>
            <a:srcRect l="18128" r="6645"/>
            <a:stretch/>
          </p:blipFill>
          <p:spPr>
            <a:xfrm>
              <a:off x="7294170" y="954892"/>
              <a:ext cx="2387791" cy="2380602"/>
            </a:xfrm>
            <a:prstGeom prst="rect">
              <a:avLst/>
            </a:prstGeom>
            <a:ln>
              <a:noFill/>
            </a:ln>
            <a:effectLst>
              <a:softEdge rad="112500"/>
            </a:effectLst>
          </p:spPr>
        </p:pic>
        <p:pic>
          <p:nvPicPr>
            <p:cNvPr id="11" name="Picture 10">
              <a:extLst>
                <a:ext uri="{FF2B5EF4-FFF2-40B4-BE49-F238E27FC236}">
                  <a16:creationId xmlns:a16="http://schemas.microsoft.com/office/drawing/2014/main" id="{D43CBD0B-B4DC-D5DA-F794-8809DB360D1D}"/>
                </a:ext>
              </a:extLst>
            </p:cNvPr>
            <p:cNvPicPr>
              <a:picLocks noChangeAspect="1"/>
            </p:cNvPicPr>
            <p:nvPr/>
          </p:nvPicPr>
          <p:blipFill rotWithShape="1">
            <a:blip r:embed="rId5"/>
            <a:srcRect t="8078" b="5138"/>
            <a:stretch/>
          </p:blipFill>
          <p:spPr>
            <a:xfrm>
              <a:off x="9860137" y="3313625"/>
              <a:ext cx="1699009" cy="1965960"/>
            </a:xfrm>
            <a:prstGeom prst="rect">
              <a:avLst/>
            </a:prstGeom>
            <a:ln>
              <a:noFill/>
            </a:ln>
            <a:effectLst>
              <a:softEdge rad="112500"/>
            </a:effectLst>
          </p:spPr>
        </p:pic>
        <p:pic>
          <p:nvPicPr>
            <p:cNvPr id="14" name="Picture 2" descr="Image result for huperzia tetrasticha">
              <a:extLst>
                <a:ext uri="{FF2B5EF4-FFF2-40B4-BE49-F238E27FC236}">
                  <a16:creationId xmlns:a16="http://schemas.microsoft.com/office/drawing/2014/main" id="{7451C717-BC0E-A2B0-E731-7438FCD0ABE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525"/>
            <a:stretch/>
          </p:blipFill>
          <p:spPr bwMode="auto">
            <a:xfrm>
              <a:off x="9681961" y="954892"/>
              <a:ext cx="1877185" cy="2434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C45EEE23-210B-8E2E-3C03-C205F860B624}"/>
                </a:ext>
              </a:extLst>
            </p:cNvPr>
            <p:cNvPicPr>
              <a:picLocks noChangeAspect="1"/>
            </p:cNvPicPr>
            <p:nvPr/>
          </p:nvPicPr>
          <p:blipFill>
            <a:blip r:embed="rId7"/>
            <a:stretch>
              <a:fillRect/>
            </a:stretch>
          </p:blipFill>
          <p:spPr>
            <a:xfrm>
              <a:off x="7265445" y="3318260"/>
              <a:ext cx="2696821" cy="1961325"/>
            </a:xfrm>
            <a:prstGeom prst="rect">
              <a:avLst/>
            </a:prstGeom>
            <a:ln>
              <a:noFill/>
            </a:ln>
            <a:effectLst>
              <a:softEdge rad="112500"/>
            </a:effectLst>
          </p:spPr>
        </p:pic>
      </p:grpSp>
      <p:pic>
        <p:nvPicPr>
          <p:cNvPr id="22" name="Picture 21">
            <a:extLst>
              <a:ext uri="{FF2B5EF4-FFF2-40B4-BE49-F238E27FC236}">
                <a16:creationId xmlns:a16="http://schemas.microsoft.com/office/drawing/2014/main" id="{4637C910-DA74-C8A2-B96A-54A086C43A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128" y="4339394"/>
            <a:ext cx="2172390" cy="1458317"/>
          </a:xfrm>
          <a:prstGeom prst="rect">
            <a:avLst/>
          </a:prstGeom>
        </p:spPr>
      </p:pic>
      <p:sp>
        <p:nvSpPr>
          <p:cNvPr id="29" name="TextBox 28">
            <a:extLst>
              <a:ext uri="{FF2B5EF4-FFF2-40B4-BE49-F238E27FC236}">
                <a16:creationId xmlns:a16="http://schemas.microsoft.com/office/drawing/2014/main" id="{12E59433-B985-1CDF-955B-C21B73078B01}"/>
              </a:ext>
            </a:extLst>
          </p:cNvPr>
          <p:cNvSpPr txBox="1"/>
          <p:nvPr/>
        </p:nvSpPr>
        <p:spPr>
          <a:xfrm>
            <a:off x="762611" y="5864935"/>
            <a:ext cx="1659430" cy="646331"/>
          </a:xfrm>
          <a:prstGeom prst="rect">
            <a:avLst/>
          </a:prstGeom>
          <a:noFill/>
        </p:spPr>
        <p:txBody>
          <a:bodyPr wrap="none" rtlCol="0">
            <a:spAutoFit/>
          </a:bodyPr>
          <a:lstStyle/>
          <a:p>
            <a:pPr algn="ctr"/>
            <a:r>
              <a:rPr lang="en-US" dirty="0"/>
              <a:t>huperzine A</a:t>
            </a:r>
          </a:p>
          <a:p>
            <a:pPr algn="ctr"/>
            <a:r>
              <a:rPr lang="en-US" i="1" dirty="0" err="1">
                <a:solidFill>
                  <a:srgbClr val="2235E6"/>
                </a:solidFill>
              </a:rPr>
              <a:t>AChE</a:t>
            </a:r>
            <a:r>
              <a:rPr lang="en-US" i="1" dirty="0">
                <a:solidFill>
                  <a:srgbClr val="2235E6"/>
                </a:solidFill>
              </a:rPr>
              <a:t> inhibitor</a:t>
            </a:r>
          </a:p>
        </p:txBody>
      </p:sp>
    </p:spTree>
    <p:extLst>
      <p:ext uri="{BB962C8B-B14F-4D97-AF65-F5344CB8AC3E}">
        <p14:creationId xmlns:p14="http://schemas.microsoft.com/office/powerpoint/2010/main" val="201518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681" y="1243180"/>
            <a:ext cx="5278706" cy="2799461"/>
          </a:xfrm>
          <a:prstGeom prst="rect">
            <a:avLst/>
          </a:prstGeom>
        </p:spPr>
      </p:pic>
      <p:grpSp>
        <p:nvGrpSpPr>
          <p:cNvPr id="14" name="Group 13"/>
          <p:cNvGrpSpPr/>
          <p:nvPr/>
        </p:nvGrpSpPr>
        <p:grpSpPr>
          <a:xfrm>
            <a:off x="3287034" y="4458223"/>
            <a:ext cx="3785411" cy="1901104"/>
            <a:chOff x="159026" y="4573453"/>
            <a:chExt cx="3785411" cy="1901104"/>
          </a:xfrm>
        </p:grpSpPr>
        <p:sp>
          <p:nvSpPr>
            <p:cNvPr id="9" name="Rectangle: Rounded Corners 8"/>
            <p:cNvSpPr/>
            <p:nvPr/>
          </p:nvSpPr>
          <p:spPr>
            <a:xfrm>
              <a:off x="159026" y="4573453"/>
              <a:ext cx="3779559" cy="190110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41970" y="4708397"/>
              <a:ext cx="3702467" cy="1631216"/>
            </a:xfrm>
            <a:prstGeom prst="rect">
              <a:avLst/>
            </a:prstGeom>
            <a:noFill/>
          </p:spPr>
          <p:txBody>
            <a:bodyPr wrap="square" rtlCol="0">
              <a:spAutoFit/>
            </a:bodyPr>
            <a:lstStyle/>
            <a:p>
              <a:pPr>
                <a:spcAft>
                  <a:spcPts val="600"/>
                </a:spcAft>
              </a:pPr>
              <a:r>
                <a:rPr lang="en-US" b="1" i="1" dirty="0"/>
                <a:t>Challenges in sourcing</a:t>
              </a:r>
            </a:p>
            <a:p>
              <a:pPr marL="342900" indent="-342900">
                <a:spcAft>
                  <a:spcPts val="600"/>
                </a:spcAft>
                <a:buFont typeface="Arial" panose="020B0604020202020204" pitchFamily="34" charset="0"/>
                <a:buChar char="•"/>
              </a:pPr>
              <a:r>
                <a:rPr lang="en-US" dirty="0"/>
                <a:t>Overharvesting of native plants for HupA </a:t>
              </a:r>
            </a:p>
            <a:p>
              <a:pPr marL="342900" indent="-342900">
                <a:buFont typeface="Arial" panose="020B0604020202020204" pitchFamily="34" charset="0"/>
                <a:buChar char="•"/>
              </a:pPr>
              <a:r>
                <a:rPr lang="en-US" dirty="0"/>
                <a:t>Non-sustainable, damaging to ecosystems</a:t>
              </a:r>
            </a:p>
          </p:txBody>
        </p:sp>
      </p:grpSp>
      <p:sp>
        <p:nvSpPr>
          <p:cNvPr id="7" name="TextBox 6"/>
          <p:cNvSpPr txBox="1"/>
          <p:nvPr/>
        </p:nvSpPr>
        <p:spPr>
          <a:xfrm>
            <a:off x="7292476" y="5654549"/>
            <a:ext cx="4899524" cy="400110"/>
          </a:xfrm>
          <a:prstGeom prst="rect">
            <a:avLst/>
          </a:prstGeom>
          <a:noFill/>
        </p:spPr>
        <p:txBody>
          <a:bodyPr wrap="square" rtlCol="0">
            <a:spAutoFit/>
          </a:bodyPr>
          <a:lstStyle/>
          <a:p>
            <a:pPr algn="ctr"/>
            <a:r>
              <a:rPr lang="en-US" sz="2000" dirty="0"/>
              <a:t>“</a:t>
            </a:r>
            <a:r>
              <a:rPr lang="en-US" sz="2000" b="1" dirty="0"/>
              <a:t>clubmosses</a:t>
            </a:r>
            <a:r>
              <a:rPr lang="en-US" sz="2000" dirty="0"/>
              <a:t>” - Lycopodiaceae family</a:t>
            </a:r>
          </a:p>
        </p:txBody>
      </p:sp>
      <p:grpSp>
        <p:nvGrpSpPr>
          <p:cNvPr id="3" name="Group 2"/>
          <p:cNvGrpSpPr/>
          <p:nvPr/>
        </p:nvGrpSpPr>
        <p:grpSpPr>
          <a:xfrm>
            <a:off x="7226059" y="780632"/>
            <a:ext cx="4899524" cy="4934889"/>
            <a:chOff x="7265445" y="954892"/>
            <a:chExt cx="4293701" cy="4324693"/>
          </a:xfrm>
        </p:grpSpPr>
        <p:pic>
          <p:nvPicPr>
            <p:cNvPr id="13" name="Picture 12"/>
            <p:cNvPicPr>
              <a:picLocks noChangeAspect="1"/>
            </p:cNvPicPr>
            <p:nvPr/>
          </p:nvPicPr>
          <p:blipFill rotWithShape="1">
            <a:blip r:embed="rId4"/>
            <a:srcRect l="18128" r="6645"/>
            <a:stretch/>
          </p:blipFill>
          <p:spPr>
            <a:xfrm>
              <a:off x="7294170" y="954892"/>
              <a:ext cx="2387791" cy="2380602"/>
            </a:xfrm>
            <a:prstGeom prst="rect">
              <a:avLst/>
            </a:prstGeom>
            <a:ln>
              <a:noFill/>
            </a:ln>
            <a:effectLst>
              <a:softEdge rad="112500"/>
            </a:effectLst>
          </p:spPr>
        </p:pic>
        <p:pic>
          <p:nvPicPr>
            <p:cNvPr id="16" name="Picture 15"/>
            <p:cNvPicPr>
              <a:picLocks noChangeAspect="1"/>
            </p:cNvPicPr>
            <p:nvPr/>
          </p:nvPicPr>
          <p:blipFill rotWithShape="1">
            <a:blip r:embed="rId5"/>
            <a:srcRect t="8078" b="5138"/>
            <a:stretch/>
          </p:blipFill>
          <p:spPr>
            <a:xfrm>
              <a:off x="9860137" y="3313625"/>
              <a:ext cx="1699009" cy="1965960"/>
            </a:xfrm>
            <a:prstGeom prst="rect">
              <a:avLst/>
            </a:prstGeom>
            <a:ln>
              <a:noFill/>
            </a:ln>
            <a:effectLst>
              <a:softEdge rad="112500"/>
            </a:effectLst>
          </p:spPr>
        </p:pic>
        <p:pic>
          <p:nvPicPr>
            <p:cNvPr id="24" name="Picture 2" descr="Image result for huperzia tetrasticha"/>
            <p:cNvPicPr>
              <a:picLocks noChangeAspect="1" noChangeArrowheads="1"/>
            </p:cNvPicPr>
            <p:nvPr/>
          </p:nvPicPr>
          <p:blipFill rotWithShape="1">
            <a:blip r:embed="rId6">
              <a:extLst>
                <a:ext uri="{28A0092B-C50C-407E-A947-70E740481C1C}">
                  <a14:useLocalDpi xmlns:a14="http://schemas.microsoft.com/office/drawing/2010/main" val="0"/>
                </a:ext>
              </a:extLst>
            </a:blip>
            <a:srcRect b="2525"/>
            <a:stretch/>
          </p:blipFill>
          <p:spPr bwMode="auto">
            <a:xfrm>
              <a:off x="9681961" y="954892"/>
              <a:ext cx="1877185" cy="2434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7"/>
            <a:stretch>
              <a:fillRect/>
            </a:stretch>
          </p:blipFill>
          <p:spPr>
            <a:xfrm>
              <a:off x="7265445" y="3318260"/>
              <a:ext cx="2696821" cy="1961325"/>
            </a:xfrm>
            <a:prstGeom prst="rect">
              <a:avLst/>
            </a:prstGeom>
            <a:ln>
              <a:noFill/>
            </a:ln>
            <a:effectLst>
              <a:softEdge rad="112500"/>
            </a:effectLst>
          </p:spPr>
        </p:pic>
      </p:grpSp>
      <p:sp>
        <p:nvSpPr>
          <p:cNvPr id="15" name="Title 1"/>
          <p:cNvSpPr>
            <a:spLocks noGrp="1"/>
          </p:cNvSpPr>
          <p:nvPr>
            <p:ph type="title"/>
          </p:nvPr>
        </p:nvSpPr>
        <p:spPr>
          <a:xfrm>
            <a:off x="838200" y="-17054"/>
            <a:ext cx="10515600" cy="881479"/>
          </a:xfrm>
        </p:spPr>
        <p:txBody>
          <a:bodyPr>
            <a:normAutofit/>
          </a:bodyPr>
          <a:lstStyle/>
          <a:p>
            <a:pPr algn="ctr"/>
            <a:r>
              <a:rPr lang="en-US" sz="2800" b="1" i="1" dirty="0"/>
              <a:t>Huperzine A (HupA) – a model Lycopodium alkaloid</a:t>
            </a:r>
          </a:p>
        </p:txBody>
      </p:sp>
      <p:sp>
        <p:nvSpPr>
          <p:cNvPr id="21" name="TextBox 20"/>
          <p:cNvSpPr txBox="1"/>
          <p:nvPr/>
        </p:nvSpPr>
        <p:spPr>
          <a:xfrm>
            <a:off x="159026" y="838665"/>
            <a:ext cx="6090129" cy="369332"/>
          </a:xfrm>
          <a:prstGeom prst="rect">
            <a:avLst/>
          </a:prstGeom>
          <a:noFill/>
        </p:spPr>
        <p:txBody>
          <a:bodyPr wrap="none" rtlCol="0">
            <a:spAutoFit/>
          </a:bodyPr>
          <a:lstStyle/>
          <a:p>
            <a:r>
              <a:rPr lang="en-US" dirty="0"/>
              <a:t>&gt;500 unique structures </a:t>
            </a:r>
            <a:r>
              <a:rPr lang="en-US" b="1" dirty="0"/>
              <a:t>– biosynthesis largely unknown</a:t>
            </a:r>
          </a:p>
        </p:txBody>
      </p:sp>
      <p:sp>
        <p:nvSpPr>
          <p:cNvPr id="8" name="Rectangle 7"/>
          <p:cNvSpPr/>
          <p:nvPr/>
        </p:nvSpPr>
        <p:spPr>
          <a:xfrm>
            <a:off x="9243391" y="6339613"/>
            <a:ext cx="2789583" cy="461665"/>
          </a:xfrm>
          <a:prstGeom prst="rect">
            <a:avLst/>
          </a:prstGeom>
        </p:spPr>
        <p:txBody>
          <a:bodyPr wrap="square">
            <a:spAutoFit/>
          </a:bodyPr>
          <a:lstStyle/>
          <a:p>
            <a:r>
              <a:rPr lang="en-US" sz="1200" dirty="0">
                <a:solidFill>
                  <a:schemeClr val="tx1">
                    <a:lumMod val="75000"/>
                    <a:lumOff val="25000"/>
                  </a:schemeClr>
                </a:solidFill>
              </a:rPr>
              <a:t>Ma et al. </a:t>
            </a:r>
            <a:r>
              <a:rPr lang="en-US" sz="1200" i="1" dirty="0">
                <a:solidFill>
                  <a:schemeClr val="tx1">
                    <a:lumMod val="75000"/>
                    <a:lumOff val="25000"/>
                  </a:schemeClr>
                </a:solidFill>
              </a:rPr>
              <a:t>J. </a:t>
            </a:r>
            <a:r>
              <a:rPr lang="en-US" sz="1200" i="1" dirty="0" err="1">
                <a:solidFill>
                  <a:schemeClr val="tx1">
                    <a:lumMod val="75000"/>
                    <a:lumOff val="25000"/>
                  </a:schemeClr>
                </a:solidFill>
              </a:rPr>
              <a:t>Ethnopharmacol</a:t>
            </a:r>
            <a:r>
              <a:rPr lang="en-US" sz="1200" dirty="0">
                <a:solidFill>
                  <a:schemeClr val="tx1">
                    <a:lumMod val="75000"/>
                    <a:lumOff val="25000"/>
                  </a:schemeClr>
                </a:solidFill>
              </a:rPr>
              <a:t>. </a:t>
            </a:r>
            <a:r>
              <a:rPr lang="en-US" sz="1200" b="1" dirty="0">
                <a:solidFill>
                  <a:schemeClr val="tx1">
                    <a:lumMod val="75000"/>
                    <a:lumOff val="25000"/>
                  </a:schemeClr>
                </a:solidFill>
              </a:rPr>
              <a:t>2006</a:t>
            </a:r>
            <a:r>
              <a:rPr lang="en-US" sz="1200" dirty="0">
                <a:solidFill>
                  <a:schemeClr val="tx1">
                    <a:lumMod val="75000"/>
                    <a:lumOff val="25000"/>
                  </a:schemeClr>
                </a:solidFill>
              </a:rPr>
              <a:t>.</a:t>
            </a:r>
          </a:p>
          <a:p>
            <a:r>
              <a:rPr lang="en-US" sz="1200" dirty="0">
                <a:solidFill>
                  <a:schemeClr val="tx1">
                    <a:lumMod val="75000"/>
                    <a:lumOff val="25000"/>
                  </a:schemeClr>
                </a:solidFill>
              </a:rPr>
              <a:t>Ma and Gang. </a:t>
            </a:r>
            <a:r>
              <a:rPr lang="en-US" sz="1200" i="1" dirty="0">
                <a:solidFill>
                  <a:schemeClr val="tx1">
                    <a:lumMod val="75000"/>
                    <a:lumOff val="25000"/>
                  </a:schemeClr>
                </a:solidFill>
              </a:rPr>
              <a:t>Nat. Prod. Rep. </a:t>
            </a:r>
            <a:r>
              <a:rPr lang="en-US" sz="1200" b="1" dirty="0">
                <a:solidFill>
                  <a:schemeClr val="tx1">
                    <a:lumMod val="75000"/>
                    <a:lumOff val="25000"/>
                  </a:schemeClr>
                </a:solidFill>
              </a:rPr>
              <a:t>2004</a:t>
            </a:r>
            <a:r>
              <a:rPr lang="en-US" sz="1200" dirty="0">
                <a:solidFill>
                  <a:schemeClr val="tx1">
                    <a:lumMod val="75000"/>
                    <a:lumOff val="25000"/>
                  </a:schemeClr>
                </a:solidFill>
              </a:rPr>
              <a:t>.</a:t>
            </a:r>
          </a:p>
        </p:txBody>
      </p:sp>
      <p:pic>
        <p:nvPicPr>
          <p:cNvPr id="11" name="Picture 10">
            <a:extLst>
              <a:ext uri="{FF2B5EF4-FFF2-40B4-BE49-F238E27FC236}">
                <a16:creationId xmlns:a16="http://schemas.microsoft.com/office/drawing/2014/main" id="{C73E9726-AB88-9A0B-AD20-0A98F5757B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6128" y="4339394"/>
            <a:ext cx="2172390" cy="1458317"/>
          </a:xfrm>
          <a:prstGeom prst="rect">
            <a:avLst/>
          </a:prstGeom>
        </p:spPr>
      </p:pic>
      <p:sp>
        <p:nvSpPr>
          <p:cNvPr id="12" name="TextBox 11">
            <a:extLst>
              <a:ext uri="{FF2B5EF4-FFF2-40B4-BE49-F238E27FC236}">
                <a16:creationId xmlns:a16="http://schemas.microsoft.com/office/drawing/2014/main" id="{4C73F7D0-7905-BAFB-FD47-3A5EBA23F51C}"/>
              </a:ext>
            </a:extLst>
          </p:cNvPr>
          <p:cNvSpPr txBox="1"/>
          <p:nvPr/>
        </p:nvSpPr>
        <p:spPr>
          <a:xfrm>
            <a:off x="762611" y="5864935"/>
            <a:ext cx="1659430" cy="646331"/>
          </a:xfrm>
          <a:prstGeom prst="rect">
            <a:avLst/>
          </a:prstGeom>
          <a:noFill/>
        </p:spPr>
        <p:txBody>
          <a:bodyPr wrap="none" rtlCol="0">
            <a:spAutoFit/>
          </a:bodyPr>
          <a:lstStyle/>
          <a:p>
            <a:pPr algn="ctr"/>
            <a:r>
              <a:rPr lang="en-US" dirty="0"/>
              <a:t>huperzine A</a:t>
            </a:r>
          </a:p>
          <a:p>
            <a:pPr algn="ctr"/>
            <a:r>
              <a:rPr lang="en-US" i="1" dirty="0" err="1">
                <a:solidFill>
                  <a:srgbClr val="2235E6"/>
                </a:solidFill>
              </a:rPr>
              <a:t>AChE</a:t>
            </a:r>
            <a:r>
              <a:rPr lang="en-US" i="1" dirty="0">
                <a:solidFill>
                  <a:srgbClr val="2235E6"/>
                </a:solidFill>
              </a:rPr>
              <a:t> inhibitor</a:t>
            </a:r>
          </a:p>
        </p:txBody>
      </p:sp>
    </p:spTree>
    <p:extLst>
      <p:ext uri="{BB962C8B-B14F-4D97-AF65-F5344CB8AC3E}">
        <p14:creationId xmlns:p14="http://schemas.microsoft.com/office/powerpoint/2010/main" val="276040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838200" y="-17054"/>
            <a:ext cx="10515600" cy="881479"/>
          </a:xfrm>
        </p:spPr>
        <p:txBody>
          <a:bodyPr>
            <a:normAutofit/>
          </a:bodyPr>
          <a:lstStyle/>
          <a:p>
            <a:pPr algn="ctr"/>
            <a:r>
              <a:rPr lang="en-US" sz="2800" b="1" i="1" dirty="0"/>
              <a:t>Metabolomic and transcriptomic profiling</a:t>
            </a:r>
          </a:p>
        </p:txBody>
      </p:sp>
      <p:pic>
        <p:nvPicPr>
          <p:cNvPr id="18" name="Picture 1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7978" b="14260"/>
          <a:stretch/>
        </p:blipFill>
        <p:spPr>
          <a:xfrm>
            <a:off x="143028" y="1827063"/>
            <a:ext cx="6424853" cy="4068448"/>
          </a:xfrm>
          <a:prstGeom prst="rect">
            <a:avLst/>
          </a:prstGeom>
        </p:spPr>
      </p:pic>
      <p:pic>
        <p:nvPicPr>
          <p:cNvPr id="21" name="Picture 20"/>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20880"/>
          <a:stretch/>
        </p:blipFill>
        <p:spPr>
          <a:xfrm>
            <a:off x="3831840" y="5032272"/>
            <a:ext cx="1689096" cy="1171941"/>
          </a:xfrm>
          <a:prstGeom prst="rect">
            <a:avLst/>
          </a:prstGeom>
        </p:spPr>
      </p:pic>
      <p:cxnSp>
        <p:nvCxnSpPr>
          <p:cNvPr id="22" name="Straight Arrow Connector 21"/>
          <p:cNvCxnSpPr/>
          <p:nvPr/>
        </p:nvCxnSpPr>
        <p:spPr>
          <a:xfrm flipH="1">
            <a:off x="4936766" y="4490665"/>
            <a:ext cx="509047" cy="885395"/>
          </a:xfrm>
          <a:prstGeom prst="straightConnector1">
            <a:avLst/>
          </a:prstGeom>
          <a:ln w="28575">
            <a:solidFill>
              <a:srgbClr val="002060"/>
            </a:solidFill>
            <a:tailEnd type="triangle"/>
          </a:ln>
        </p:spPr>
        <p:style>
          <a:lnRef idx="1">
            <a:schemeClr val="dk1"/>
          </a:lnRef>
          <a:fillRef idx="0">
            <a:schemeClr val="dk1"/>
          </a:fillRef>
          <a:effectRef idx="0">
            <a:schemeClr val="dk1"/>
          </a:effectRef>
          <a:fontRef idx="minor">
            <a:schemeClr val="tx1"/>
          </a:fontRef>
        </p:style>
      </p:cxnSp>
      <p:sp>
        <p:nvSpPr>
          <p:cNvPr id="2" name="Rectangle: Rounded Corners 1"/>
          <p:cNvSpPr/>
          <p:nvPr/>
        </p:nvSpPr>
        <p:spPr>
          <a:xfrm>
            <a:off x="5241343" y="4079573"/>
            <a:ext cx="874644" cy="211829"/>
          </a:xfrm>
          <a:prstGeom prst="roundRect">
            <a:avLst/>
          </a:prstGeom>
          <a:solidFill>
            <a:schemeClr val="accent4">
              <a:alpha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514972" y="1041541"/>
            <a:ext cx="4961002" cy="646331"/>
          </a:xfrm>
          <a:prstGeom prst="rect">
            <a:avLst/>
          </a:prstGeom>
          <a:noFill/>
        </p:spPr>
        <p:txBody>
          <a:bodyPr wrap="square" rtlCol="0">
            <a:spAutoFit/>
          </a:bodyPr>
          <a:lstStyle/>
          <a:p>
            <a:pPr algn="ctr"/>
            <a:r>
              <a:rPr lang="en-US" dirty="0"/>
              <a:t>Metabolomics identify </a:t>
            </a:r>
            <a:r>
              <a:rPr lang="en-US" b="1" dirty="0">
                <a:solidFill>
                  <a:srgbClr val="008000"/>
                </a:solidFill>
              </a:rPr>
              <a:t>new growth </a:t>
            </a:r>
            <a:r>
              <a:rPr lang="en-US" dirty="0"/>
              <a:t>as the active site of biosynthesis</a:t>
            </a:r>
          </a:p>
        </p:txBody>
      </p:sp>
      <p:sp>
        <p:nvSpPr>
          <p:cNvPr id="12" name="Rectangle 11"/>
          <p:cNvSpPr/>
          <p:nvPr/>
        </p:nvSpPr>
        <p:spPr>
          <a:xfrm>
            <a:off x="143028" y="6512915"/>
            <a:ext cx="2975848" cy="261610"/>
          </a:xfrm>
          <a:prstGeom prst="rect">
            <a:avLst/>
          </a:prstGeom>
        </p:spPr>
        <p:txBody>
          <a:bodyPr wrap="square">
            <a:spAutoFit/>
          </a:bodyPr>
          <a:lstStyle/>
          <a:p>
            <a:r>
              <a:rPr lang="en-US" sz="1100" dirty="0">
                <a:solidFill>
                  <a:schemeClr val="tx1">
                    <a:lumMod val="75000"/>
                    <a:lumOff val="25000"/>
                  </a:schemeClr>
                </a:solidFill>
              </a:rPr>
              <a:t>Nett*, Guan*, &amp; Smith* et al. </a:t>
            </a:r>
            <a:r>
              <a:rPr lang="en-US" sz="1100" i="1" dirty="0" err="1">
                <a:solidFill>
                  <a:schemeClr val="tx1">
                    <a:lumMod val="75000"/>
                    <a:lumOff val="25000"/>
                  </a:schemeClr>
                </a:solidFill>
              </a:rPr>
              <a:t>AIChE</a:t>
            </a:r>
            <a:r>
              <a:rPr lang="en-US" sz="1100" i="1" dirty="0">
                <a:solidFill>
                  <a:schemeClr val="tx1">
                    <a:lumMod val="75000"/>
                    <a:lumOff val="25000"/>
                  </a:schemeClr>
                </a:solidFill>
              </a:rPr>
              <a:t> J</a:t>
            </a:r>
            <a:r>
              <a:rPr lang="en-US" sz="1100" dirty="0">
                <a:solidFill>
                  <a:schemeClr val="tx1">
                    <a:lumMod val="75000"/>
                    <a:lumOff val="25000"/>
                  </a:schemeClr>
                </a:solidFill>
              </a:rPr>
              <a:t>. </a:t>
            </a:r>
            <a:r>
              <a:rPr lang="en-US" sz="1100" b="1" dirty="0">
                <a:solidFill>
                  <a:schemeClr val="tx1">
                    <a:lumMod val="75000"/>
                    <a:lumOff val="25000"/>
                  </a:schemeClr>
                </a:solidFill>
              </a:rPr>
              <a:t>2018</a:t>
            </a:r>
            <a:r>
              <a:rPr lang="en-US" sz="1100" dirty="0">
                <a:solidFill>
                  <a:schemeClr val="tx1">
                    <a:lumMod val="75000"/>
                    <a:lumOff val="25000"/>
                  </a:schemeClr>
                </a:solidFill>
              </a:rPr>
              <a:t>.</a:t>
            </a:r>
          </a:p>
        </p:txBody>
      </p:sp>
      <p:pic>
        <p:nvPicPr>
          <p:cNvPr id="13" name="Picture 12"/>
          <p:cNvPicPr>
            <a:picLocks noChangeAspect="1"/>
          </p:cNvPicPr>
          <p:nvPr/>
        </p:nvPicPr>
        <p:blipFill>
          <a:blip r:embed="rId5"/>
          <a:stretch>
            <a:fillRect/>
          </a:stretch>
        </p:blipFill>
        <p:spPr>
          <a:xfrm>
            <a:off x="7672807" y="1514579"/>
            <a:ext cx="3935075" cy="4693415"/>
          </a:xfrm>
          <a:prstGeom prst="rect">
            <a:avLst/>
          </a:prstGeom>
        </p:spPr>
      </p:pic>
      <p:sp>
        <p:nvSpPr>
          <p:cNvPr id="3" name="Arrow: Down 2"/>
          <p:cNvSpPr/>
          <p:nvPr/>
        </p:nvSpPr>
        <p:spPr>
          <a:xfrm>
            <a:off x="9064487" y="1687872"/>
            <a:ext cx="337930" cy="399345"/>
          </a:xfrm>
          <a:prstGeom prst="down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379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libri font" id="{2F1592F1-745C-41EE-BC1D-D2D2D600B7C7}" vid="{5ED2269E-6CAC-4566-975D-8387FEA886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3095A6711C564AA1629E6E9D4B1A71" ma:contentTypeVersion="10" ma:contentTypeDescription="Create a new document." ma:contentTypeScope="" ma:versionID="fe084d855371cacf15840318eb02663e">
  <xsd:schema xmlns:xsd="http://www.w3.org/2001/XMLSchema" xmlns:xs="http://www.w3.org/2001/XMLSchema" xmlns:p="http://schemas.microsoft.com/office/2006/metadata/properties" xmlns:ns3="78c50f63-8d15-4ffb-866f-242de6f71d55" xmlns:ns4="7344e010-4330-447d-826b-93b11cf85735" targetNamespace="http://schemas.microsoft.com/office/2006/metadata/properties" ma:root="true" ma:fieldsID="a1707eb252bc02b9404ea3a7a82061e3" ns3:_="" ns4:_="">
    <xsd:import namespace="78c50f63-8d15-4ffb-866f-242de6f71d55"/>
    <xsd:import namespace="7344e010-4330-447d-826b-93b11cf85735"/>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c50f63-8d15-4ffb-866f-242de6f71d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44e010-4330-447d-826b-93b11cf8573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D8F9C1-3A89-455B-8F01-3990E3F465C3}">
  <ds:schemaRefs>
    <ds:schemaRef ds:uri="http://schemas.microsoft.com/sharepoint/v3/contenttype/forms"/>
  </ds:schemaRefs>
</ds:datastoreItem>
</file>

<file path=customXml/itemProps2.xml><?xml version="1.0" encoding="utf-8"?>
<ds:datastoreItem xmlns:ds="http://schemas.openxmlformats.org/officeDocument/2006/customXml" ds:itemID="{7589FF00-B56F-4CB4-8B0B-942764FEFAD3}">
  <ds:schemaRefs>
    <ds:schemaRef ds:uri="http://purl.org/dc/elements/1.1/"/>
    <ds:schemaRef ds:uri="http://schemas.microsoft.com/office/2006/documentManagement/type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metadata/properties"/>
    <ds:schemaRef ds:uri="7344e010-4330-447d-826b-93b11cf85735"/>
    <ds:schemaRef ds:uri="78c50f63-8d15-4ffb-866f-242de6f71d55"/>
    <ds:schemaRef ds:uri="http://www.w3.org/XML/1998/namespace"/>
  </ds:schemaRefs>
</ds:datastoreItem>
</file>

<file path=customXml/itemProps3.xml><?xml version="1.0" encoding="utf-8"?>
<ds:datastoreItem xmlns:ds="http://schemas.openxmlformats.org/officeDocument/2006/customXml" ds:itemID="{890D8D8D-A8B2-4800-856C-6A62A20D56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c50f63-8d15-4ffb-866f-242de6f71d55"/>
    <ds:schemaRef ds:uri="7344e010-4330-447d-826b-93b11cf857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180408</Template>
  <TotalTime>17988</TotalTime>
  <Words>3432</Words>
  <Application>Microsoft Office PowerPoint</Application>
  <PresentationFormat>Widescreen</PresentationFormat>
  <Paragraphs>456</Paragraphs>
  <Slides>40</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Lato</vt:lpstr>
      <vt:lpstr>Times</vt:lpstr>
      <vt:lpstr>Office Theme</vt:lpstr>
      <vt:lpstr>PowerPoint Presentation</vt:lpstr>
      <vt:lpstr>Plant chemistry yields diverse structures and functions</vt:lpstr>
      <vt:lpstr>Unlocking plant biosynthesis to access bioactive molecules</vt:lpstr>
      <vt:lpstr>Unlocking plant biosynthesis to access bioactive molecules</vt:lpstr>
      <vt:lpstr>A strategy for studying plant specialized metabolism</vt:lpstr>
      <vt:lpstr>Targets for pathway discovery</vt:lpstr>
      <vt:lpstr>Huperzine A (HupA) – a model Lycopodium alkaloid</vt:lpstr>
      <vt:lpstr>Huperzine A (HupA) – a model Lycopodium alkaloid</vt:lpstr>
      <vt:lpstr>Metabolomic and transcriptomic profiling</vt:lpstr>
      <vt:lpstr>Determining sites of active biosynthesis</vt:lpstr>
      <vt:lpstr>Biosynthetic logic guides candidate gene selection</vt:lpstr>
      <vt:lpstr>Biosynthetic logic guides candidate gene selection</vt:lpstr>
      <vt:lpstr>Identification of candidate genes via co-expression</vt:lpstr>
      <vt:lpstr>Identification of candidate genes via co-expression</vt:lpstr>
      <vt:lpstr>A rapid testing system</vt:lpstr>
      <vt:lpstr>Harnessing a plant pathogen for protein production</vt:lpstr>
      <vt:lpstr>Harnessing a plant pathogen for protein production</vt:lpstr>
      <vt:lpstr>A rapid testing system</vt:lpstr>
      <vt:lpstr>Identification of an early biosynthetic module</vt:lpstr>
      <vt:lpstr>Access to key alkaloids</vt:lpstr>
      <vt:lpstr>Identification of downstream transformations</vt:lpstr>
      <vt:lpstr>PowerPoint Presentation</vt:lpstr>
      <vt:lpstr>Rapid discovery of upstream and downstream modules</vt:lpstr>
      <vt:lpstr>Rapid discovery of upstream and downstream modules</vt:lpstr>
      <vt:lpstr>Identification of a complete pathway to HupA</vt:lpstr>
      <vt:lpstr>Engineering HupA biosynthesis</vt:lpstr>
      <vt:lpstr>Targets for pathway discovery</vt:lpstr>
      <vt:lpstr>A powerful strategy for pathway discovery</vt:lpstr>
      <vt:lpstr>Total biosynthesis of colchicine</vt:lpstr>
      <vt:lpstr>A powerful strategy for pathway discovery</vt:lpstr>
      <vt:lpstr>A powerful strategy for pathway discovery</vt:lpstr>
      <vt:lpstr>Near total biosynthesis of harmala alkaloids</vt:lpstr>
      <vt:lpstr>PowerPoint Presentation</vt:lpstr>
      <vt:lpstr>Acknowledgements</vt:lpstr>
      <vt:lpstr>Challenges in plant pathway discovery</vt:lpstr>
      <vt:lpstr>Challenges in plant pathway discovery</vt:lpstr>
      <vt:lpstr>Challenges in plant pathway discovery</vt:lpstr>
      <vt:lpstr>Biosynthetic discovery in plants has been difficult</vt:lpstr>
      <vt:lpstr>Biosynthetic logic guides candidate gene selection</vt:lpstr>
      <vt:lpstr>Harnessing a plant pathogen for protein production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Biosynthesis of plant alkaloids: promising compounds for treatment of neurological diseases</dc:title>
  <dc:creator>Ryan Nett</dc:creator>
  <cp:lastModifiedBy>Nett, Ryan</cp:lastModifiedBy>
  <cp:revision>1326</cp:revision>
  <dcterms:created xsi:type="dcterms:W3CDTF">2018-04-19T21:38:30Z</dcterms:created>
  <dcterms:modified xsi:type="dcterms:W3CDTF">2024-08-20T12:39:58Z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0x0101000B3095A6711C564AA1629E6E9D4B1A71</vt:lpwstr>
  </property>
</Properties>
</file>