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555" r:id="rId2"/>
    <p:sldId id="380" r:id="rId3"/>
    <p:sldId id="443" r:id="rId4"/>
    <p:sldId id="505" r:id="rId5"/>
    <p:sldId id="508" r:id="rId6"/>
    <p:sldId id="525" r:id="rId7"/>
    <p:sldId id="563" r:id="rId8"/>
    <p:sldId id="533" r:id="rId9"/>
    <p:sldId id="543" r:id="rId10"/>
    <p:sldId id="544" r:id="rId11"/>
    <p:sldId id="534" r:id="rId12"/>
    <p:sldId id="564" r:id="rId13"/>
    <p:sldId id="565" r:id="rId14"/>
    <p:sldId id="567" r:id="rId15"/>
    <p:sldId id="392" r:id="rId16"/>
    <p:sldId id="568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25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ónio Currais Currais" initials="ACC" lastIdx="2" clrIdx="0">
    <p:extLst>
      <p:ext uri="{19B8F6BF-5375-455C-9EA6-DF929625EA0E}">
        <p15:presenceInfo xmlns:p15="http://schemas.microsoft.com/office/powerpoint/2012/main" userId="9ce511400fdce14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69EFF"/>
    <a:srgbClr val="FEFFB5"/>
    <a:srgbClr val="FFFF00"/>
    <a:srgbClr val="FCF59F"/>
    <a:srgbClr val="D6BD0F"/>
    <a:srgbClr val="E4C812"/>
    <a:srgbClr val="0060A8"/>
    <a:srgbClr val="399266"/>
    <a:srgbClr val="426556"/>
    <a:srgbClr val="2D76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42" autoAdjust="0"/>
    <p:restoredTop sz="96812" autoAdjust="0"/>
  </p:normalViewPr>
  <p:slideViewPr>
    <p:cSldViewPr snapToObjects="1">
      <p:cViewPr varScale="1">
        <p:scale>
          <a:sx n="119" d="100"/>
          <a:sy n="119" d="100"/>
        </p:scale>
        <p:origin x="1352" y="192"/>
      </p:cViewPr>
      <p:guideLst>
        <p:guide orient="horz" pos="2160"/>
        <p:guide pos="292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CDBA29-1DBC-F642-AA9C-5EC1BBB1CB23}" type="datetimeFigureOut">
              <a:rPr lang="en-US" smtClean="0"/>
              <a:t>8/12/24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CDD83-CDCD-F244-B458-08DFA96BB7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4017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C5D8AD-3C5E-724A-BC9B-8AFC3098EF38}" type="datetimeFigureOut">
              <a:rPr lang="en-US" smtClean="0"/>
              <a:pPr/>
              <a:t>8/12/24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B0F753-A172-974C-A741-37EB75C9E1F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88432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0F753-A172-974C-A741-37EB75C9E1F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095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0F753-A172-974C-A741-37EB75C9E1F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888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B0F753-A172-974C-A741-37EB75C9E1F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970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0F753-A172-974C-A741-37EB75C9E1F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76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06F2D-496B-F24A-9E78-54A539AA3247}" type="datetime1">
              <a:rPr lang="en-GB" smtClean="0"/>
              <a:t>12/08/2024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AC6F-B02A-B141-BA02-27DFA21EFBC7}" type="datetime1">
              <a:rPr lang="en-GB" smtClean="0"/>
              <a:t>12/08/2024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879A6-4D1D-3C40-8293-916055170253}" type="datetime1">
              <a:rPr lang="en-GB" smtClean="0"/>
              <a:t>12/08/2024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8C5CA-3D34-AE4A-AF4E-D18273F6C0D8}" type="datetime1">
              <a:rPr lang="en-GB" smtClean="0"/>
              <a:t>12/08/2024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E64BD-9E9A-3E48-83D6-9A6C2E344F82}" type="datetime1">
              <a:rPr lang="en-GB" smtClean="0"/>
              <a:t>12/08/2024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506CDF-B9E6-BB46-BCD3-0BFC36EC2ADA}" type="datetime1">
              <a:rPr lang="en-GB" smtClean="0"/>
              <a:t>12/08/2024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1D6D1-7866-654D-8D98-53B9222228C7}" type="datetime1">
              <a:rPr lang="en-GB" smtClean="0"/>
              <a:t>12/08/2024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97984-1CC3-C843-9A0B-614014F541C8}" type="datetime1">
              <a:rPr lang="en-GB" smtClean="0"/>
              <a:t>12/08/2024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ACD5B-A7C2-1144-AAC5-9533811E49C6}" type="datetime1">
              <a:rPr lang="en-GB" smtClean="0"/>
              <a:t>12/08/2024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CC14-91D1-1140-95C6-67B05B0BF866}" type="datetime1">
              <a:rPr lang="en-GB" smtClean="0"/>
              <a:t>12/08/2024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E22D3-61C6-5745-9FEE-6D420A72FD43}" type="datetime1">
              <a:rPr lang="en-GB" smtClean="0"/>
              <a:t>12/08/2024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68131-E1FB-BB4E-8832-E19E0F386A5A}" type="datetime1">
              <a:rPr lang="en-GB" smtClean="0"/>
              <a:t>12/08/2024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2920E-3EC1-2141-818B-803ADA15CF9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13" Type="http://schemas.openxmlformats.org/officeDocument/2006/relationships/image" Target="../media/image43.jpeg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12" Type="http://schemas.openxmlformats.org/officeDocument/2006/relationships/image" Target="../media/image42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g"/><Relationship Id="rId11" Type="http://schemas.openxmlformats.org/officeDocument/2006/relationships/image" Target="../media/image41.jpeg"/><Relationship Id="rId5" Type="http://schemas.openxmlformats.org/officeDocument/2006/relationships/image" Target="../media/image35.jpg"/><Relationship Id="rId15" Type="http://schemas.openxmlformats.org/officeDocument/2006/relationships/image" Target="../media/image44.jpeg"/><Relationship Id="rId10" Type="http://schemas.openxmlformats.org/officeDocument/2006/relationships/image" Target="../media/image40.jpg"/><Relationship Id="rId4" Type="http://schemas.openxmlformats.org/officeDocument/2006/relationships/image" Target="../media/image34.jpeg"/><Relationship Id="rId9" Type="http://schemas.openxmlformats.org/officeDocument/2006/relationships/image" Target="../media/image39.jpg"/><Relationship Id="rId1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11" Type="http://schemas.openxmlformats.org/officeDocument/2006/relationships/image" Target="../media/image54.jpeg"/><Relationship Id="rId5" Type="http://schemas.openxmlformats.org/officeDocument/2006/relationships/image" Target="../media/image48.jpg"/><Relationship Id="rId10" Type="http://schemas.openxmlformats.org/officeDocument/2006/relationships/image" Target="../media/image53.jpeg"/><Relationship Id="rId4" Type="http://schemas.openxmlformats.org/officeDocument/2006/relationships/image" Target="../media/image47.jpg"/><Relationship Id="rId9" Type="http://schemas.openxmlformats.org/officeDocument/2006/relationships/image" Target="../media/image5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3" Type="http://schemas.openxmlformats.org/officeDocument/2006/relationships/image" Target="../media/image56.png"/><Relationship Id="rId7" Type="http://schemas.openxmlformats.org/officeDocument/2006/relationships/image" Target="../media/image3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5" Type="http://schemas.openxmlformats.org/officeDocument/2006/relationships/image" Target="../media/image47.jpg"/><Relationship Id="rId4" Type="http://schemas.openxmlformats.org/officeDocument/2006/relationships/image" Target="../media/image57.png"/><Relationship Id="rId9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62.png"/><Relationship Id="rId4" Type="http://schemas.openxmlformats.org/officeDocument/2006/relationships/image" Target="../media/image48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g"/><Relationship Id="rId9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g"/><Relationship Id="rId9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5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microsoft.com/office/2007/relationships/hdphoto" Target="../media/hdphoto3.wdp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11" Type="http://schemas.openxmlformats.org/officeDocument/2006/relationships/image" Target="../media/image24.png"/><Relationship Id="rId5" Type="http://schemas.openxmlformats.org/officeDocument/2006/relationships/image" Target="../media/image10.png"/><Relationship Id="rId15" Type="http://schemas.openxmlformats.org/officeDocument/2006/relationships/image" Target="../media/image27.png"/><Relationship Id="rId10" Type="http://schemas.openxmlformats.org/officeDocument/2006/relationships/image" Target="../media/image23.png"/><Relationship Id="rId4" Type="http://schemas.openxmlformats.org/officeDocument/2006/relationships/image" Target="../media/image19.jpg"/><Relationship Id="rId9" Type="http://schemas.openxmlformats.org/officeDocument/2006/relationships/image" Target="../media/image22.png"/><Relationship Id="rId1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g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6260872"/>
            <a:ext cx="2679572" cy="52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1547664" y="620688"/>
            <a:ext cx="5974284" cy="11521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800" b="1" dirty="0">
                <a:solidFill>
                  <a:srgbClr val="171717"/>
                </a:solidFill>
                <a:effectLst/>
                <a:latin typeface="Book Antiqua" panose="02040602050305030304" pitchFamily="18" charset="0"/>
              </a:rPr>
              <a:t>Identifying novel therapeutics for treating dementia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10BC36D-09C6-3B8E-3109-15C12355E400}"/>
              </a:ext>
            </a:extLst>
          </p:cNvPr>
          <p:cNvSpPr txBox="1">
            <a:spLocks/>
          </p:cNvSpPr>
          <p:nvPr/>
        </p:nvSpPr>
        <p:spPr>
          <a:xfrm>
            <a:off x="802584" y="4882712"/>
            <a:ext cx="7801864" cy="10665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Global Health, Biodiversity, and Therapeutics Hybrid Seminar,</a:t>
            </a:r>
          </a:p>
          <a:p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Harvard University Herbaria and University of Costa Rica</a:t>
            </a:r>
          </a:p>
          <a:p>
            <a:r>
              <a:rPr lang="en-US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Costa Rica August 20, 2024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3CFDB91-D1FA-920B-252A-D94AB2D58F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68144" y="6286316"/>
            <a:ext cx="3168352" cy="566936"/>
          </a:xfrm>
        </p:spPr>
        <p:txBody>
          <a:bodyPr>
            <a:normAutofit/>
          </a:bodyPr>
          <a:lstStyle/>
          <a:p>
            <a:pPr algn="r" eaLnBrk="1" hangingPunct="1"/>
            <a:r>
              <a: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Antonio Currais, PhD </a:t>
            </a:r>
          </a:p>
          <a:p>
            <a:pPr algn="r" eaLnBrk="1" hangingPunct="1"/>
            <a:r>
              <a: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ook Antiqua"/>
                <a:cs typeface="Book Antiqua"/>
              </a:rPr>
              <a:t>Cellular Neurobiology Department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EE0C50-E1AE-035D-C1A9-B14637E851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1760" y="1772671"/>
            <a:ext cx="4320698" cy="288046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Picture 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8336" y="2734374"/>
            <a:ext cx="716067" cy="639687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C59B176F-C831-6B35-E57E-321A85EBA9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87981" y="5094373"/>
            <a:ext cx="1956427" cy="1261977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25A1CE42-9D3A-2F9A-102E-A18A0715FC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8300" y="864374"/>
            <a:ext cx="1686700" cy="1124466"/>
          </a:xfrm>
          <a:prstGeom prst="rect">
            <a:avLst/>
          </a:prstGeom>
        </p:spPr>
      </p:pic>
      <p:pic>
        <p:nvPicPr>
          <p:cNvPr id="50" name="Picture 49" descr="S60240_600.jpg">
            <a:extLst>
              <a:ext uri="{FF2B5EF4-FFF2-40B4-BE49-F238E27FC236}">
                <a16:creationId xmlns:a16="http://schemas.microsoft.com/office/drawing/2014/main" id="{D308675D-B6AE-8747-932C-5E9021647D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07" y="3694827"/>
            <a:ext cx="590579" cy="590579"/>
          </a:xfrm>
          <a:prstGeom prst="rect">
            <a:avLst/>
          </a:prstGeom>
        </p:spPr>
      </p:pic>
      <p:pic>
        <p:nvPicPr>
          <p:cNvPr id="51" name="Picture 50" descr="barnes-maze.jpg">
            <a:extLst>
              <a:ext uri="{FF2B5EF4-FFF2-40B4-BE49-F238E27FC236}">
                <a16:creationId xmlns:a16="http://schemas.microsoft.com/office/drawing/2014/main" id="{8E2966E7-A827-4544-894C-C7A97B869F3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3429000"/>
            <a:ext cx="591570" cy="63728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195736" y="2883245"/>
            <a:ext cx="1736545" cy="369332"/>
          </a:xfrm>
          <a:prstGeom prst="rect">
            <a:avLst/>
          </a:prstGeom>
          <a:noFill/>
          <a:ln>
            <a:solidFill>
              <a:srgbClr val="21596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6C3B14"/>
                </a:solidFill>
                <a:latin typeface="Book Antiqua"/>
                <a:cs typeface="Book Antiqua"/>
              </a:rPr>
              <a:t>Transcriptome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9128" y="2883245"/>
            <a:ext cx="1254126" cy="369332"/>
          </a:xfrm>
          <a:prstGeom prst="rect">
            <a:avLst/>
          </a:prstGeom>
          <a:noFill/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6C3B14"/>
                </a:solidFill>
                <a:latin typeface="Book Antiqua"/>
                <a:cs typeface="Book Antiqua"/>
              </a:rPr>
              <a:t>Cognition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74644" y="2884874"/>
            <a:ext cx="1254126" cy="369332"/>
          </a:xfrm>
          <a:prstGeom prst="rect">
            <a:avLst/>
          </a:prstGeom>
          <a:noFill/>
          <a:ln>
            <a:solidFill>
              <a:srgbClr val="21596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6C3B14"/>
                </a:solidFill>
                <a:latin typeface="Book Antiqua"/>
                <a:cs typeface="Book Antiqua"/>
              </a:rPr>
              <a:t>Proteome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469414" y="2883245"/>
            <a:ext cx="1542746" cy="369332"/>
          </a:xfrm>
          <a:prstGeom prst="rect">
            <a:avLst/>
          </a:prstGeom>
          <a:noFill/>
          <a:ln>
            <a:solidFill>
              <a:srgbClr val="21596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6C3B14"/>
                </a:solidFill>
                <a:latin typeface="Book Antiqua"/>
                <a:cs typeface="Book Antiqua"/>
              </a:rPr>
              <a:t>Metabolome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851920" y="5301208"/>
            <a:ext cx="2550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Book Antiqua"/>
                <a:cs typeface="Book Antiqua"/>
              </a:rPr>
              <a:t>Data integration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870034" y="6178921"/>
            <a:ext cx="25505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  <a:latin typeface="Book Antiqua"/>
                <a:cs typeface="Book Antiqua"/>
              </a:rPr>
              <a:t>Molecular validation</a:t>
            </a:r>
          </a:p>
        </p:txBody>
      </p:sp>
      <p:cxnSp>
        <p:nvCxnSpPr>
          <p:cNvPr id="67" name="Straight Arrow Connector 66"/>
          <p:cNvCxnSpPr>
            <a:cxnSpLocks/>
          </p:cNvCxnSpPr>
          <p:nvPr/>
        </p:nvCxnSpPr>
        <p:spPr>
          <a:xfrm>
            <a:off x="5145300" y="5769306"/>
            <a:ext cx="0" cy="39599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6EDD09C9-9743-3F4D-8EE7-49F5B7D66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>
                <a:solidFill>
                  <a:schemeClr val="bg1">
                    <a:lumMod val="50000"/>
                  </a:schemeClr>
                </a:solidFill>
              </a:rPr>
              <a:pPr/>
              <a:t>10</a:t>
            </a:fld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71B9D48-37BA-4A47-A463-5A4A84815B4F}"/>
              </a:ext>
            </a:extLst>
          </p:cNvPr>
          <p:cNvGrpSpPr/>
          <p:nvPr/>
        </p:nvGrpSpPr>
        <p:grpSpPr>
          <a:xfrm>
            <a:off x="2987824" y="4869160"/>
            <a:ext cx="4320480" cy="375286"/>
            <a:chOff x="3779914" y="4976044"/>
            <a:chExt cx="4320480" cy="509282"/>
          </a:xfrm>
        </p:grpSpPr>
        <p:cxnSp>
          <p:nvCxnSpPr>
            <p:cNvPr id="54" name="Straight Connector 53"/>
            <p:cNvCxnSpPr>
              <a:cxnSpLocks/>
            </p:cNvCxnSpPr>
            <p:nvPr/>
          </p:nvCxnSpPr>
          <p:spPr>
            <a:xfrm>
              <a:off x="3779914" y="4981270"/>
              <a:ext cx="2163004" cy="50405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>
              <a:cxnSpLocks/>
            </p:cNvCxnSpPr>
            <p:nvPr/>
          </p:nvCxnSpPr>
          <p:spPr>
            <a:xfrm>
              <a:off x="5937390" y="4981270"/>
              <a:ext cx="0" cy="50405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A495C502-8AA2-8A45-B616-0DFA180349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37390" y="4976044"/>
              <a:ext cx="2163004" cy="504056"/>
            </a:xfrm>
            <a:prstGeom prst="line">
              <a:avLst/>
            </a:prstGeom>
            <a:ln w="2857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Rectangle 67">
            <a:extLst>
              <a:ext uri="{FF2B5EF4-FFF2-40B4-BE49-F238E27FC236}">
                <a16:creationId xmlns:a16="http://schemas.microsoft.com/office/drawing/2014/main" id="{2F0A4350-A8E5-7CA0-E9E2-4628FD4D194A}"/>
              </a:ext>
            </a:extLst>
          </p:cNvPr>
          <p:cNvSpPr/>
          <p:nvPr/>
        </p:nvSpPr>
        <p:spPr>
          <a:xfrm>
            <a:off x="2483768" y="1980129"/>
            <a:ext cx="39604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648F"/>
              </a:buClr>
              <a:defRPr/>
            </a:pPr>
            <a:r>
              <a:rPr lang="en-US" sz="1600" kern="0" dirty="0">
                <a:latin typeface="Book Antiqua"/>
                <a:cs typeface="Book Antiqua"/>
              </a:rPr>
              <a:t>SAMP8</a:t>
            </a:r>
            <a:r>
              <a:rPr lang="en-US" sz="1600" b="1" kern="0" dirty="0">
                <a:solidFill>
                  <a:srgbClr val="008000"/>
                </a:solidFill>
                <a:latin typeface="Book Antiqua"/>
                <a:cs typeface="Book Antiqua"/>
              </a:rPr>
              <a:t> </a:t>
            </a:r>
            <a:r>
              <a:rPr lang="en-US" sz="1600" kern="0" dirty="0">
                <a:latin typeface="Book Antiqua"/>
                <a:cs typeface="Book Antiqua"/>
              </a:rPr>
              <a:t>(accelerated aging and dementia) -&gt; Early events in AD</a:t>
            </a:r>
          </a:p>
        </p:txBody>
      </p:sp>
      <p:sp>
        <p:nvSpPr>
          <p:cNvPr id="69" name="Title 1">
            <a:extLst>
              <a:ext uri="{FF2B5EF4-FFF2-40B4-BE49-F238E27FC236}">
                <a16:creationId xmlns:a16="http://schemas.microsoft.com/office/drawing/2014/main" id="{FA60ECDB-436A-F6F0-0C5B-834E319C3F84}"/>
              </a:ext>
            </a:extLst>
          </p:cNvPr>
          <p:cNvSpPr txBox="1">
            <a:spLocks/>
          </p:cNvSpPr>
          <p:nvPr/>
        </p:nvSpPr>
        <p:spPr bwMode="auto">
          <a:xfrm>
            <a:off x="323528" y="0"/>
            <a:ext cx="3456384" cy="882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dirty="0">
                <a:solidFill>
                  <a:srgbClr val="00648F"/>
                </a:solidFill>
                <a:latin typeface="Book Antiqua"/>
                <a:ea typeface="+mj-ea"/>
                <a:cs typeface="Book Antiqua"/>
              </a:rPr>
              <a:t>The animal models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648F"/>
              </a:solidFill>
              <a:effectLst/>
              <a:uLnTx/>
              <a:uFillTx/>
              <a:latin typeface="Book Antiqua"/>
              <a:ea typeface="+mj-ea"/>
              <a:cs typeface="Book Antiqua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593DFEF5-DBF0-D805-134A-F01DDFA3D92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257" y="783537"/>
            <a:ext cx="1136431" cy="1321921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60283237-F0B8-3384-334F-E19EB5811086}"/>
              </a:ext>
            </a:extLst>
          </p:cNvPr>
          <p:cNvSpPr txBox="1"/>
          <p:nvPr/>
        </p:nvSpPr>
        <p:spPr>
          <a:xfrm>
            <a:off x="232254" y="1938898"/>
            <a:ext cx="21795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Book Antiqua"/>
                <a:cs typeface="Book Antiqua"/>
              </a:rPr>
              <a:t>AD transgenic </a:t>
            </a:r>
            <a:r>
              <a:rPr lang="en-US" sz="1400" dirty="0">
                <a:solidFill>
                  <a:srgbClr val="000000"/>
                </a:solidFill>
                <a:latin typeface="Book Antiqua"/>
                <a:cs typeface="Book Antiqua"/>
              </a:rPr>
              <a:t>(</a:t>
            </a:r>
            <a:r>
              <a:rPr lang="en-US" sz="1400" dirty="0" err="1">
                <a:solidFill>
                  <a:srgbClr val="000000"/>
                </a:solidFill>
                <a:latin typeface="Book Antiqua"/>
                <a:cs typeface="Book Antiqua"/>
              </a:rPr>
              <a:t>APPswe</a:t>
            </a:r>
            <a:r>
              <a:rPr lang="en-US" sz="1400" dirty="0">
                <a:solidFill>
                  <a:srgbClr val="000000"/>
                </a:solidFill>
                <a:latin typeface="Book Antiqua"/>
                <a:cs typeface="Book Antiqua"/>
              </a:rPr>
              <a:t>/PS1dE9,…)</a:t>
            </a:r>
            <a:endParaRPr lang="en-US" sz="1600" dirty="0">
              <a:solidFill>
                <a:srgbClr val="000000"/>
              </a:solidFill>
              <a:latin typeface="Book Antiqua"/>
              <a:cs typeface="Book Antiqua"/>
            </a:endParaRPr>
          </a:p>
        </p:txBody>
      </p:sp>
      <p:pic>
        <p:nvPicPr>
          <p:cNvPr id="85" name="Picture 84" descr="Macintosh HD:Users:acurrais 1:Desktop:Reversal manuscript 2nd version:Figure_3.jpg">
            <a:extLst>
              <a:ext uri="{FF2B5EF4-FFF2-40B4-BE49-F238E27FC236}">
                <a16:creationId xmlns:a16="http://schemas.microsoft.com/office/drawing/2014/main" id="{395DF954-0607-0C6C-3115-3757B34272A3}"/>
              </a:ext>
            </a:extLst>
          </p:cNvPr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945080" y="3374061"/>
            <a:ext cx="1050856" cy="137333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/>
            </a:ext>
          </a:extLst>
        </p:spPr>
      </p:pic>
      <p:pic>
        <p:nvPicPr>
          <p:cNvPr id="86" name="Picture 85" descr="Figure_2 2.jpg">
            <a:extLst>
              <a:ext uri="{FF2B5EF4-FFF2-40B4-BE49-F238E27FC236}">
                <a16:creationId xmlns:a16="http://schemas.microsoft.com/office/drawing/2014/main" id="{63A970F8-386B-8246-B454-D2FC9347382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728" y="3356992"/>
            <a:ext cx="989042" cy="846827"/>
          </a:xfrm>
          <a:prstGeom prst="rect">
            <a:avLst/>
          </a:prstGeom>
        </p:spPr>
      </p:pic>
      <p:pic>
        <p:nvPicPr>
          <p:cNvPr id="87" name="Picture 86" descr="966px-Citric_acid_cycle_with_aconitate_2.jpg">
            <a:extLst>
              <a:ext uri="{FF2B5EF4-FFF2-40B4-BE49-F238E27FC236}">
                <a16:creationId xmlns:a16="http://schemas.microsoft.com/office/drawing/2014/main" id="{1D089C0A-3C9D-18E5-6412-ECBDCD2E32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9818" y="3780405"/>
            <a:ext cx="866169" cy="780995"/>
          </a:xfrm>
          <a:prstGeom prst="rect">
            <a:avLst/>
          </a:prstGeom>
        </p:spPr>
      </p:pic>
      <p:pic>
        <p:nvPicPr>
          <p:cNvPr id="88" name="Picture 87" descr="Macintosh HD:Users:acurrais 1:Desktop:Reversal manuscript 2nd version:Figure_5.jpg">
            <a:extLst>
              <a:ext uri="{FF2B5EF4-FFF2-40B4-BE49-F238E27FC236}">
                <a16:creationId xmlns:a16="http://schemas.microsoft.com/office/drawing/2014/main" id="{AAF4B508-51BC-6F2A-E44B-334B4CE026B2}"/>
              </a:ext>
            </a:extLst>
          </p:cNvPr>
          <p:cNvPicPr/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46889" y="3386319"/>
            <a:ext cx="989042" cy="1177584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/>
            </a:ext>
          </a:extLst>
        </p:spPr>
      </p:pic>
      <p:pic>
        <p:nvPicPr>
          <p:cNvPr id="89" name="Picture 88" descr="Figure_1 Prelim data 3 3 2.jpg">
            <a:extLst>
              <a:ext uri="{FF2B5EF4-FFF2-40B4-BE49-F238E27FC236}">
                <a16:creationId xmlns:a16="http://schemas.microsoft.com/office/drawing/2014/main" id="{DE57D4DF-A9FC-DBAE-204F-CC9DEFC19D58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9458" y="3508826"/>
            <a:ext cx="736918" cy="659320"/>
          </a:xfrm>
          <a:prstGeom prst="rect">
            <a:avLst/>
          </a:prstGeom>
        </p:spPr>
      </p:pic>
      <p:pic>
        <p:nvPicPr>
          <p:cNvPr id="90" name="Picture 89" descr="Figure_1 Prelim data 2.jpg.jpg">
            <a:extLst>
              <a:ext uri="{FF2B5EF4-FFF2-40B4-BE49-F238E27FC236}">
                <a16:creationId xmlns:a16="http://schemas.microsoft.com/office/drawing/2014/main" id="{503CB235-741F-D30A-EFB8-8342C344982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61206" y="3501008"/>
            <a:ext cx="772182" cy="678581"/>
          </a:xfrm>
          <a:prstGeom prst="rect">
            <a:avLst/>
          </a:prstGeom>
        </p:spPr>
      </p:pic>
      <p:pic>
        <p:nvPicPr>
          <p:cNvPr id="2" name="Picture 1" descr="Unknown.jpeg">
            <a:extLst>
              <a:ext uri="{FF2B5EF4-FFF2-40B4-BE49-F238E27FC236}">
                <a16:creationId xmlns:a16="http://schemas.microsoft.com/office/drawing/2014/main" id="{C7509B52-AC04-FB5C-091D-E639FE30CB2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6117" y="1185352"/>
            <a:ext cx="1078003" cy="598094"/>
          </a:xfrm>
          <a:prstGeom prst="rect">
            <a:avLst/>
          </a:prstGeom>
        </p:spPr>
      </p:pic>
      <p:pic>
        <p:nvPicPr>
          <p:cNvPr id="4" name="Picture 3" descr="A black and white snake&#10;&#10;Description automatically generated">
            <a:extLst>
              <a:ext uri="{FF2B5EF4-FFF2-40B4-BE49-F238E27FC236}">
                <a16:creationId xmlns:a16="http://schemas.microsoft.com/office/drawing/2014/main" id="{0783D53A-BE03-F76C-BF4B-CA1E8905991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96384" y="548680"/>
            <a:ext cx="1084495" cy="5866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3C0AF8-2F6F-8D09-ED6E-7DC5F4E62DCF}"/>
              </a:ext>
            </a:extLst>
          </p:cNvPr>
          <p:cNvSpPr txBox="1"/>
          <p:nvPr/>
        </p:nvSpPr>
        <p:spPr>
          <a:xfrm>
            <a:off x="5940152" y="1098836"/>
            <a:ext cx="13803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Book Antiqua"/>
                <a:cs typeface="Book Antiqua"/>
              </a:rPr>
              <a:t>C. elegans</a:t>
            </a:r>
            <a:endParaRPr lang="en-US" dirty="0">
              <a:solidFill>
                <a:srgbClr val="000000"/>
              </a:solidFill>
              <a:latin typeface="Book Antiqua"/>
              <a:cs typeface="Book Antiqu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70B27F-BE68-982C-F2DA-9CC70E848350}"/>
              </a:ext>
            </a:extLst>
          </p:cNvPr>
          <p:cNvSpPr txBox="1"/>
          <p:nvPr/>
        </p:nvSpPr>
        <p:spPr>
          <a:xfrm>
            <a:off x="7101840" y="1818916"/>
            <a:ext cx="18028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  <a:latin typeface="Book Antiqua"/>
                <a:cs typeface="Book Antiqua"/>
              </a:rPr>
              <a:t>D. melanogaster</a:t>
            </a:r>
            <a:endParaRPr lang="en-US" dirty="0">
              <a:solidFill>
                <a:srgbClr val="000000"/>
              </a:solidFill>
              <a:latin typeface="Book Antiqua"/>
              <a:cs typeface="Book Antiqua"/>
            </a:endParaRPr>
          </a:p>
        </p:txBody>
      </p:sp>
    </p:spTree>
    <p:extLst>
      <p:ext uri="{BB962C8B-B14F-4D97-AF65-F5344CB8AC3E}">
        <p14:creationId xmlns:p14="http://schemas.microsoft.com/office/powerpoint/2010/main" val="1234802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  <p:bldP spid="25" grpId="0" animBg="1"/>
      <p:bldP spid="62" grpId="0"/>
      <p:bldP spid="6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Box 106">
            <a:extLst>
              <a:ext uri="{FF2B5EF4-FFF2-40B4-BE49-F238E27FC236}">
                <a16:creationId xmlns:a16="http://schemas.microsoft.com/office/drawing/2014/main" id="{1A01BDFA-B90F-CFDC-3BDF-E73CE76DCD86}"/>
              </a:ext>
            </a:extLst>
          </p:cNvPr>
          <p:cNvSpPr txBox="1"/>
          <p:nvPr/>
        </p:nvSpPr>
        <p:spPr>
          <a:xfrm>
            <a:off x="2269758" y="3462041"/>
            <a:ext cx="11881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>
                <a:latin typeface="Book Antiqua"/>
                <a:cs typeface="Book Antiqua"/>
              </a:rPr>
              <a:t>pAMPK</a:t>
            </a:r>
            <a:endParaRPr lang="en-US" sz="1600" b="1" dirty="0">
              <a:latin typeface="Book Antiqua"/>
              <a:cs typeface="Book Antiqua"/>
            </a:endParaRP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6EDD09C9-9743-3F4D-8EE7-49F5B7D66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>
                <a:solidFill>
                  <a:schemeClr val="bg1">
                    <a:lumMod val="50000"/>
                  </a:schemeClr>
                </a:solidFill>
              </a:rPr>
              <a:pPr/>
              <a:t>11</a:t>
            </a:fld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2" name="Picture 31" descr="A picture containing knife&#10;&#10;Description automatically generated">
            <a:extLst>
              <a:ext uri="{FF2B5EF4-FFF2-40B4-BE49-F238E27FC236}">
                <a16:creationId xmlns:a16="http://schemas.microsoft.com/office/drawing/2014/main" id="{A1CD26EF-407E-D54B-AF8D-6CEE1B0F90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208" y="213713"/>
            <a:ext cx="4692984" cy="1199063"/>
          </a:xfrm>
          <a:prstGeom prst="rect">
            <a:avLst/>
          </a:prstGeom>
        </p:spPr>
      </p:pic>
      <p:pic>
        <p:nvPicPr>
          <p:cNvPr id="34" name="Picture 33" descr="A picture containing drawing&#10;&#10;Description automatically generated">
            <a:extLst>
              <a:ext uri="{FF2B5EF4-FFF2-40B4-BE49-F238E27FC236}">
                <a16:creationId xmlns:a16="http://schemas.microsoft.com/office/drawing/2014/main" id="{B9384756-8724-4C42-A46A-A447C7ABE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634" y="116632"/>
            <a:ext cx="1449787" cy="674466"/>
          </a:xfrm>
          <a:prstGeom prst="rect">
            <a:avLst/>
          </a:prstGeom>
        </p:spPr>
      </p:pic>
      <p:pic>
        <p:nvPicPr>
          <p:cNvPr id="59" name="Picture 58" descr="Figure_1 2.jpg">
            <a:extLst>
              <a:ext uri="{FF2B5EF4-FFF2-40B4-BE49-F238E27FC236}">
                <a16:creationId xmlns:a16="http://schemas.microsoft.com/office/drawing/2014/main" id="{BB5AEDE1-C78A-4C07-6ECF-9CF9DB53CB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492" y="1946717"/>
            <a:ext cx="1211464" cy="1139835"/>
          </a:xfrm>
          <a:prstGeom prst="rect">
            <a:avLst/>
          </a:prstGeom>
        </p:spPr>
      </p:pic>
      <p:pic>
        <p:nvPicPr>
          <p:cNvPr id="61" name="Picture 60" descr="Figure_1.jpg">
            <a:extLst>
              <a:ext uri="{FF2B5EF4-FFF2-40B4-BE49-F238E27FC236}">
                <a16:creationId xmlns:a16="http://schemas.microsoft.com/office/drawing/2014/main" id="{A19E905C-98EF-2195-7101-B13DDF087A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6126" y="1976767"/>
            <a:ext cx="1466838" cy="1096235"/>
          </a:xfrm>
          <a:prstGeom prst="rect">
            <a:avLst/>
          </a:prstGeom>
        </p:spPr>
      </p:pic>
      <p:grpSp>
        <p:nvGrpSpPr>
          <p:cNvPr id="64" name="Group 63">
            <a:extLst>
              <a:ext uri="{FF2B5EF4-FFF2-40B4-BE49-F238E27FC236}">
                <a16:creationId xmlns:a16="http://schemas.microsoft.com/office/drawing/2014/main" id="{F43ED5D4-18F9-8EA8-D25A-47B85B7564E0}"/>
              </a:ext>
            </a:extLst>
          </p:cNvPr>
          <p:cNvGrpSpPr/>
          <p:nvPr/>
        </p:nvGrpSpPr>
        <p:grpSpPr>
          <a:xfrm>
            <a:off x="2056878" y="2304836"/>
            <a:ext cx="565806" cy="498219"/>
            <a:chOff x="3574146" y="404664"/>
            <a:chExt cx="565806" cy="498219"/>
          </a:xfrm>
        </p:grpSpPr>
        <p:sp>
          <p:nvSpPr>
            <p:cNvPr id="65" name="Hexagon 64">
              <a:extLst>
                <a:ext uri="{FF2B5EF4-FFF2-40B4-BE49-F238E27FC236}">
                  <a16:creationId xmlns:a16="http://schemas.microsoft.com/office/drawing/2014/main" id="{446299EE-44AC-24FD-3F71-B23934394F08}"/>
                </a:ext>
              </a:extLst>
            </p:cNvPr>
            <p:cNvSpPr/>
            <p:nvPr/>
          </p:nvSpPr>
          <p:spPr>
            <a:xfrm>
              <a:off x="3574146" y="404664"/>
              <a:ext cx="565806" cy="498219"/>
            </a:xfrm>
            <a:prstGeom prst="hexagon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Book Antiqua"/>
                <a:cs typeface="Book Antiqua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2D1424E-D38F-20F0-EDAC-B85999A76DD4}"/>
                </a:ext>
              </a:extLst>
            </p:cNvPr>
            <p:cNvSpPr txBox="1"/>
            <p:nvPr/>
          </p:nvSpPr>
          <p:spPr>
            <a:xfrm>
              <a:off x="3592979" y="445701"/>
              <a:ext cx="5356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latin typeface="Book Antiqua"/>
                  <a:cs typeface="Book Antiqua"/>
                </a:rPr>
                <a:t>121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3C17B9CF-CC00-C33E-D7B8-86EFAAE79339}"/>
              </a:ext>
            </a:extLst>
          </p:cNvPr>
          <p:cNvGrpSpPr/>
          <p:nvPr/>
        </p:nvGrpSpPr>
        <p:grpSpPr>
          <a:xfrm>
            <a:off x="3103139" y="2304836"/>
            <a:ext cx="565806" cy="498219"/>
            <a:chOff x="4314434" y="404664"/>
            <a:chExt cx="565806" cy="498219"/>
          </a:xfrm>
        </p:grpSpPr>
        <p:sp>
          <p:nvSpPr>
            <p:cNvPr id="69" name="Hexagon 68">
              <a:extLst>
                <a:ext uri="{FF2B5EF4-FFF2-40B4-BE49-F238E27FC236}">
                  <a16:creationId xmlns:a16="http://schemas.microsoft.com/office/drawing/2014/main" id="{10FE08A6-3BF9-A694-D030-A4400E16A7F7}"/>
                </a:ext>
              </a:extLst>
            </p:cNvPr>
            <p:cNvSpPr/>
            <p:nvPr/>
          </p:nvSpPr>
          <p:spPr>
            <a:xfrm>
              <a:off x="4314434" y="404664"/>
              <a:ext cx="565806" cy="498219"/>
            </a:xfrm>
            <a:prstGeom prst="hexagon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Book Antiqua"/>
                <a:cs typeface="Book Antiqua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F8B1AB1-B5B0-3DFE-667F-9A6C73DAC159}"/>
                </a:ext>
              </a:extLst>
            </p:cNvPr>
            <p:cNvSpPr txBox="1"/>
            <p:nvPr/>
          </p:nvSpPr>
          <p:spPr>
            <a:xfrm>
              <a:off x="4344592" y="442493"/>
              <a:ext cx="5356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latin typeface="Book Antiqua"/>
                  <a:cs typeface="Book Antiqua"/>
                </a:rPr>
                <a:t>147</a:t>
              </a:r>
            </a:p>
          </p:txBody>
        </p:sp>
      </p:grpSp>
      <p:sp>
        <p:nvSpPr>
          <p:cNvPr id="71" name="Rounded Rectangle 70">
            <a:extLst>
              <a:ext uri="{FF2B5EF4-FFF2-40B4-BE49-F238E27FC236}">
                <a16:creationId xmlns:a16="http://schemas.microsoft.com/office/drawing/2014/main" id="{24C63AA7-B507-B3B7-BAC3-8D5AFF25BB2C}"/>
              </a:ext>
            </a:extLst>
          </p:cNvPr>
          <p:cNvSpPr/>
          <p:nvPr/>
        </p:nvSpPr>
        <p:spPr>
          <a:xfrm>
            <a:off x="2158009" y="4397174"/>
            <a:ext cx="1440160" cy="324255"/>
          </a:xfrm>
          <a:prstGeom prst="roundRect">
            <a:avLst/>
          </a:prstGeom>
          <a:solidFill>
            <a:srgbClr val="FFFF00">
              <a:alpha val="48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000090"/>
                </a:solidFill>
                <a:latin typeface="Book Antiqua"/>
                <a:cs typeface="Book Antiqua"/>
              </a:rPr>
              <a:t>Acetyl-CoA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FEDBE6C3-0915-7F14-B2EE-C75C577EBD95}"/>
              </a:ext>
            </a:extLst>
          </p:cNvPr>
          <p:cNvGrpSpPr/>
          <p:nvPr/>
        </p:nvGrpSpPr>
        <p:grpSpPr>
          <a:xfrm>
            <a:off x="2716243" y="5945565"/>
            <a:ext cx="352778" cy="251995"/>
            <a:chOff x="4449535" y="5319182"/>
            <a:chExt cx="352778" cy="251995"/>
          </a:xfrm>
        </p:grpSpPr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29A627A6-7721-4A62-A16D-18669B9D3E8F}"/>
                </a:ext>
              </a:extLst>
            </p:cNvPr>
            <p:cNvCxnSpPr/>
            <p:nvPr/>
          </p:nvCxnSpPr>
          <p:spPr>
            <a:xfrm>
              <a:off x="4624026" y="5319182"/>
              <a:ext cx="0" cy="251995"/>
            </a:xfrm>
            <a:prstGeom prst="line">
              <a:avLst/>
            </a:prstGeom>
            <a:ln w="34925">
              <a:solidFill>
                <a:schemeClr val="tx1">
                  <a:lumMod val="95000"/>
                  <a:lumOff val="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8BDB081D-7218-CE11-5E5E-47C8294CC175}"/>
                </a:ext>
              </a:extLst>
            </p:cNvPr>
            <p:cNvCxnSpPr/>
            <p:nvPr/>
          </p:nvCxnSpPr>
          <p:spPr>
            <a:xfrm rot="16200000">
              <a:off x="4625924" y="5382232"/>
              <a:ext cx="0" cy="352778"/>
            </a:xfrm>
            <a:prstGeom prst="line">
              <a:avLst/>
            </a:prstGeom>
            <a:ln w="34925">
              <a:solidFill>
                <a:srgbClr val="0D0D0D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3FB16A42-6824-A24C-6AA5-42AD63B5C783}"/>
              </a:ext>
            </a:extLst>
          </p:cNvPr>
          <p:cNvSpPr txBox="1"/>
          <p:nvPr/>
        </p:nvSpPr>
        <p:spPr>
          <a:xfrm>
            <a:off x="2066617" y="5227226"/>
            <a:ext cx="1648233" cy="646331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 b="1">
                <a:solidFill>
                  <a:srgbClr val="000090"/>
                </a:solidFill>
                <a:latin typeface="Book Antiqua"/>
                <a:cs typeface="Book Antiqua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/>
              <a:t>Healthy mitochondria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5F4DBD18-A07D-E664-70EF-B1306AC2028B}"/>
              </a:ext>
            </a:extLst>
          </p:cNvPr>
          <p:cNvCxnSpPr/>
          <p:nvPr/>
        </p:nvCxnSpPr>
        <p:spPr>
          <a:xfrm>
            <a:off x="2878089" y="3937084"/>
            <a:ext cx="0" cy="359291"/>
          </a:xfrm>
          <a:prstGeom prst="straightConnector1">
            <a:avLst/>
          </a:prstGeom>
          <a:ln w="34925">
            <a:solidFill>
              <a:schemeClr val="tx1"/>
            </a:solidFill>
            <a:prstDash val="sysDot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430D92ED-2A84-7E35-506B-2C2414B6BDD6}"/>
              </a:ext>
            </a:extLst>
          </p:cNvPr>
          <p:cNvCxnSpPr/>
          <p:nvPr/>
        </p:nvCxnSpPr>
        <p:spPr>
          <a:xfrm>
            <a:off x="2863824" y="4762212"/>
            <a:ext cx="1" cy="371147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CBE7501D-4CE8-FFB4-3AC6-25D945A33D89}"/>
              </a:ext>
            </a:extLst>
          </p:cNvPr>
          <p:cNvSpPr txBox="1"/>
          <p:nvPr/>
        </p:nvSpPr>
        <p:spPr>
          <a:xfrm>
            <a:off x="5254889" y="2924944"/>
            <a:ext cx="3781607" cy="178510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dirty="0">
                <a:latin typeface="Book Antiqua"/>
                <a:cs typeface="Book Antiqua"/>
              </a:rPr>
              <a:t>. Overlapping mechanism</a:t>
            </a:r>
          </a:p>
          <a:p>
            <a:pPr>
              <a:spcBef>
                <a:spcPts val="600"/>
              </a:spcBef>
            </a:pPr>
            <a:r>
              <a:rPr lang="en-US" dirty="0">
                <a:latin typeface="Book Antiqua"/>
                <a:cs typeface="Book Antiqua"/>
              </a:rPr>
              <a:t>. Energetic stress response</a:t>
            </a:r>
          </a:p>
          <a:p>
            <a:pPr>
              <a:spcBef>
                <a:spcPts val="600"/>
              </a:spcBef>
            </a:pPr>
            <a:r>
              <a:rPr lang="en-US" dirty="0">
                <a:latin typeface="Book Antiqua"/>
                <a:cs typeface="Book Antiqua"/>
              </a:rPr>
              <a:t>. Improved cognition</a:t>
            </a:r>
          </a:p>
          <a:p>
            <a:pPr>
              <a:spcBef>
                <a:spcPts val="600"/>
              </a:spcBef>
            </a:pPr>
            <a:r>
              <a:rPr lang="en-US" dirty="0">
                <a:latin typeface="Book Antiqua"/>
                <a:cs typeface="Book Antiqua"/>
              </a:rPr>
              <a:t>. Maintenance of mitochondria</a:t>
            </a:r>
          </a:p>
          <a:p>
            <a:pPr>
              <a:spcBef>
                <a:spcPts val="600"/>
              </a:spcBef>
            </a:pPr>
            <a:r>
              <a:rPr lang="en-US" dirty="0">
                <a:latin typeface="Book Antiqua"/>
                <a:cs typeface="Book Antiqua"/>
              </a:rPr>
              <a:t>. Prevention of aging markers</a:t>
            </a:r>
          </a:p>
        </p:txBody>
      </p:sp>
      <p:pic>
        <p:nvPicPr>
          <p:cNvPr id="82" name="Picture 81" descr="Screen Shot 2017-03-16 at 18.16.02 2.png">
            <a:extLst>
              <a:ext uri="{FF2B5EF4-FFF2-40B4-BE49-F238E27FC236}">
                <a16:creationId xmlns:a16="http://schemas.microsoft.com/office/drawing/2014/main" id="{6897C25C-626C-3F6D-D4E4-B5D7031D8B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5345" y="5371242"/>
            <a:ext cx="412664" cy="421734"/>
          </a:xfrm>
          <a:prstGeom prst="rect">
            <a:avLst/>
          </a:prstGeom>
        </p:spPr>
      </p:pic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3FE23AAE-3FFB-DADE-9C26-A2C4F7748926}"/>
              </a:ext>
            </a:extLst>
          </p:cNvPr>
          <p:cNvCxnSpPr/>
          <p:nvPr/>
        </p:nvCxnSpPr>
        <p:spPr>
          <a:xfrm>
            <a:off x="2421071" y="2987494"/>
            <a:ext cx="273621" cy="395998"/>
          </a:xfrm>
          <a:prstGeom prst="straightConnector1">
            <a:avLst/>
          </a:prstGeom>
          <a:ln w="34925">
            <a:solidFill>
              <a:schemeClr val="tx1"/>
            </a:solidFill>
            <a:prstDash val="sysDot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05C81CB-45CF-3B7B-4E88-76B083AEEB23}"/>
              </a:ext>
            </a:extLst>
          </p:cNvPr>
          <p:cNvCxnSpPr/>
          <p:nvPr/>
        </p:nvCxnSpPr>
        <p:spPr>
          <a:xfrm flipH="1">
            <a:off x="3053042" y="2996972"/>
            <a:ext cx="289722" cy="396000"/>
          </a:xfrm>
          <a:prstGeom prst="straightConnector1">
            <a:avLst/>
          </a:prstGeom>
          <a:ln w="34925">
            <a:solidFill>
              <a:schemeClr val="tx1"/>
            </a:solidFill>
            <a:prstDash val="sysDot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4" name="Group 93">
            <a:extLst>
              <a:ext uri="{FF2B5EF4-FFF2-40B4-BE49-F238E27FC236}">
                <a16:creationId xmlns:a16="http://schemas.microsoft.com/office/drawing/2014/main" id="{550A08A0-D48B-A154-64BF-40B4F34E5F94}"/>
              </a:ext>
            </a:extLst>
          </p:cNvPr>
          <p:cNvGrpSpPr/>
          <p:nvPr/>
        </p:nvGrpSpPr>
        <p:grpSpPr>
          <a:xfrm>
            <a:off x="3852481" y="5102946"/>
            <a:ext cx="1799634" cy="1096219"/>
            <a:chOff x="4374702" y="794645"/>
            <a:chExt cx="4670363" cy="2791526"/>
          </a:xfrm>
        </p:grpSpPr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30123BA1-07EC-D548-1176-E460359AAA32}"/>
                </a:ext>
              </a:extLst>
            </p:cNvPr>
            <p:cNvGrpSpPr/>
            <p:nvPr/>
          </p:nvGrpSpPr>
          <p:grpSpPr>
            <a:xfrm>
              <a:off x="4374702" y="794645"/>
              <a:ext cx="4670363" cy="2791526"/>
              <a:chOff x="4374702" y="794645"/>
              <a:chExt cx="4670363" cy="2791526"/>
            </a:xfrm>
          </p:grpSpPr>
          <p:pic>
            <p:nvPicPr>
              <p:cNvPr id="97" name="Picture 96">
                <a:extLst>
                  <a:ext uri="{FF2B5EF4-FFF2-40B4-BE49-F238E27FC236}">
                    <a16:creationId xmlns:a16="http://schemas.microsoft.com/office/drawing/2014/main" id="{B2ED0D90-99B5-F7E3-339C-76B9A7EAA3A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7433658" y="816918"/>
                <a:ext cx="1485874" cy="2703598"/>
              </a:xfrm>
              <a:prstGeom prst="rect">
                <a:avLst/>
              </a:prstGeom>
            </p:spPr>
          </p:pic>
          <p:pic>
            <p:nvPicPr>
              <p:cNvPr id="98" name="Picture 97">
                <a:extLst>
                  <a:ext uri="{FF2B5EF4-FFF2-40B4-BE49-F238E27FC236}">
                    <a16:creationId xmlns:a16="http://schemas.microsoft.com/office/drawing/2014/main" id="{E42B871A-CBC1-DF74-D671-FA186FB2656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451938" y="794645"/>
                <a:ext cx="3057667" cy="2791526"/>
              </a:xfrm>
              <a:prstGeom prst="rect">
                <a:avLst/>
              </a:prstGeom>
            </p:spPr>
          </p:pic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806A73B0-90AD-E3B2-76A0-68BCD207F5A6}"/>
                  </a:ext>
                </a:extLst>
              </p:cNvPr>
              <p:cNvSpPr/>
              <p:nvPr/>
            </p:nvSpPr>
            <p:spPr>
              <a:xfrm>
                <a:off x="4374702" y="2063407"/>
                <a:ext cx="459765" cy="2714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752B7706-E6A7-E341-4036-68BA69A5EF86}"/>
                  </a:ext>
                </a:extLst>
              </p:cNvPr>
              <p:cNvSpPr/>
              <p:nvPr/>
            </p:nvSpPr>
            <p:spPr>
              <a:xfrm>
                <a:off x="4669558" y="2624667"/>
                <a:ext cx="1993709" cy="85513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4B579FAD-21DE-E74F-E3AE-81AE716B2889}"/>
                  </a:ext>
                </a:extLst>
              </p:cNvPr>
              <p:cNvSpPr/>
              <p:nvPr/>
            </p:nvSpPr>
            <p:spPr>
              <a:xfrm>
                <a:off x="8586675" y="2400302"/>
                <a:ext cx="458390" cy="85513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7452E72E-4E01-2D3E-6BED-2BC8A6197372}"/>
                  </a:ext>
                </a:extLst>
              </p:cNvPr>
              <p:cNvSpPr/>
              <p:nvPr/>
            </p:nvSpPr>
            <p:spPr>
              <a:xfrm>
                <a:off x="5361557" y="2486736"/>
                <a:ext cx="459765" cy="2714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BB460F17-A527-001A-3B98-AA5251E904BE}"/>
                  </a:ext>
                </a:extLst>
              </p:cNvPr>
              <p:cNvSpPr/>
              <p:nvPr/>
            </p:nvSpPr>
            <p:spPr>
              <a:xfrm>
                <a:off x="5654313" y="2290231"/>
                <a:ext cx="156145" cy="27147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22905508-4F77-5E8C-7B5D-ADF889C34236}"/>
                </a:ext>
              </a:extLst>
            </p:cNvPr>
            <p:cNvSpPr/>
            <p:nvPr/>
          </p:nvSpPr>
          <p:spPr>
            <a:xfrm>
              <a:off x="6574560" y="794645"/>
              <a:ext cx="1045439" cy="2699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01D3B969-E4C2-774F-8C63-913E4DD6C572}"/>
              </a:ext>
            </a:extLst>
          </p:cNvPr>
          <p:cNvSpPr txBox="1"/>
          <p:nvPr/>
        </p:nvSpPr>
        <p:spPr>
          <a:xfrm>
            <a:off x="2797267" y="1919214"/>
            <a:ext cx="11564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>
                <a:solidFill>
                  <a:srgbClr val="DBA333"/>
                </a:solidFill>
                <a:latin typeface="Book Antiqua"/>
                <a:cs typeface="Book Antiqua"/>
              </a:rPr>
              <a:t>Curcumin</a:t>
            </a:r>
            <a:endParaRPr lang="en-US" sz="1400" b="1" dirty="0">
              <a:solidFill>
                <a:srgbClr val="DBA333"/>
              </a:solidFill>
              <a:latin typeface="Book Antiqua"/>
              <a:cs typeface="Book Antiqua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E674AD8-4494-E049-8F20-A7543E21A7F9}"/>
              </a:ext>
            </a:extLst>
          </p:cNvPr>
          <p:cNvSpPr txBox="1"/>
          <p:nvPr/>
        </p:nvSpPr>
        <p:spPr>
          <a:xfrm>
            <a:off x="1907704" y="1916478"/>
            <a:ext cx="8777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D92A29"/>
                </a:solidFill>
                <a:latin typeface="Book Antiqua"/>
                <a:cs typeface="Book Antiqua"/>
              </a:rPr>
              <a:t>Fisetin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3F9A790-D83E-7EA7-A8B5-A1B3C939AFF4}"/>
              </a:ext>
            </a:extLst>
          </p:cNvPr>
          <p:cNvSpPr/>
          <p:nvPr/>
        </p:nvSpPr>
        <p:spPr>
          <a:xfrm>
            <a:off x="2402977" y="3444829"/>
            <a:ext cx="921693" cy="417820"/>
          </a:xfrm>
          <a:prstGeom prst="ellipse">
            <a:avLst/>
          </a:prstGeom>
          <a:noFill/>
          <a:ln w="19050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A9F50130-E4E9-7FAB-31EE-2B3B478CEE0E}"/>
              </a:ext>
            </a:extLst>
          </p:cNvPr>
          <p:cNvGrpSpPr>
            <a:grpSpLocks/>
          </p:cNvGrpSpPr>
          <p:nvPr/>
        </p:nvGrpSpPr>
        <p:grpSpPr bwMode="auto">
          <a:xfrm>
            <a:off x="3769497" y="1556792"/>
            <a:ext cx="964838" cy="341714"/>
            <a:chOff x="407023" y="1385639"/>
            <a:chExt cx="3563238" cy="1305466"/>
          </a:xfrm>
        </p:grpSpPr>
        <p:pic>
          <p:nvPicPr>
            <p:cNvPr id="4" name="Picture 8" descr="File:Turmeric-powder.jpg">
              <a:extLst>
                <a:ext uri="{FF2B5EF4-FFF2-40B4-BE49-F238E27FC236}">
                  <a16:creationId xmlns:a16="http://schemas.microsoft.com/office/drawing/2014/main" id="{6D7F313A-93E5-8818-FFF5-61A65625C38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6018" y="1385639"/>
              <a:ext cx="1274243" cy="1305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10" descr="File:Turmericroot.jpg">
              <a:extLst>
                <a:ext uri="{FF2B5EF4-FFF2-40B4-BE49-F238E27FC236}">
                  <a16:creationId xmlns:a16="http://schemas.microsoft.com/office/drawing/2014/main" id="{F9ED1208-4131-A33F-8FBA-CEDC2C0BAFF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023" y="1385640"/>
              <a:ext cx="2288995" cy="1305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" name="Picture 5" descr="images.jpeg">
            <a:extLst>
              <a:ext uri="{FF2B5EF4-FFF2-40B4-BE49-F238E27FC236}">
                <a16:creationId xmlns:a16="http://schemas.microsoft.com/office/drawing/2014/main" id="{738BC430-2F7D-35BE-B3F4-66534BE1A63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8703" y="1650927"/>
            <a:ext cx="964945" cy="50102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DD19404-0249-5E87-B53C-32F55515084E}"/>
              </a:ext>
            </a:extLst>
          </p:cNvPr>
          <p:cNvSpPr txBox="1"/>
          <p:nvPr/>
        </p:nvSpPr>
        <p:spPr>
          <a:xfrm>
            <a:off x="2339752" y="6237312"/>
            <a:ext cx="1068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61F06"/>
                </a:solidFill>
                <a:latin typeface="Book Antiqua"/>
                <a:cs typeface="Book Antiqua"/>
              </a:rPr>
              <a:t>Aging</a:t>
            </a:r>
          </a:p>
        </p:txBody>
      </p:sp>
    </p:spTree>
    <p:extLst>
      <p:ext uri="{BB962C8B-B14F-4D97-AF65-F5344CB8AC3E}">
        <p14:creationId xmlns:p14="http://schemas.microsoft.com/office/powerpoint/2010/main" val="4217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" grpId="0"/>
      <p:bldP spid="71" grpId="0" animBg="1"/>
      <p:bldP spid="78" grpId="0" animBg="1"/>
      <p:bldP spid="81" grpId="0"/>
      <p:bldP spid="2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13" y="75668"/>
            <a:ext cx="4479050" cy="168632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690096" y="1415678"/>
            <a:ext cx="3996704" cy="135421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dirty="0">
                <a:latin typeface="Book Antiqua"/>
                <a:cs typeface="Book Antiqua"/>
              </a:rPr>
              <a:t>. Binds the </a:t>
            </a:r>
            <a:r>
              <a:rPr lang="en-US" b="1" dirty="0">
                <a:latin typeface="Lucida Grande"/>
                <a:ea typeface="Lucida Grande"/>
                <a:cs typeface="Lucida Grande"/>
              </a:rPr>
              <a:t>α</a:t>
            </a:r>
            <a:r>
              <a:rPr lang="en-US" b="1" dirty="0">
                <a:latin typeface="Book Antiqua"/>
                <a:cs typeface="Book Antiqua"/>
              </a:rPr>
              <a:t>-F1-ATPsyn</a:t>
            </a:r>
          </a:p>
          <a:p>
            <a:pPr>
              <a:spcBef>
                <a:spcPts val="600"/>
              </a:spcBef>
            </a:pPr>
            <a:r>
              <a:rPr lang="en-US" dirty="0">
                <a:latin typeface="Book Antiqua"/>
                <a:cs typeface="Book Antiqua"/>
              </a:rPr>
              <a:t>. J147 delays markers of aging in mice</a:t>
            </a:r>
          </a:p>
          <a:p>
            <a:pPr>
              <a:spcBef>
                <a:spcPts val="600"/>
              </a:spcBef>
            </a:pPr>
            <a:r>
              <a:rPr lang="en-US" dirty="0">
                <a:latin typeface="Book Antiqua"/>
                <a:cs typeface="Book Antiqua"/>
              </a:rPr>
              <a:t>. </a:t>
            </a:r>
            <a:r>
              <a:rPr lang="en-US" b="1" dirty="0">
                <a:latin typeface="Book Antiqua"/>
                <a:cs typeface="Book Antiqua"/>
              </a:rPr>
              <a:t>Extends lifespan </a:t>
            </a:r>
            <a:r>
              <a:rPr lang="en-US" dirty="0">
                <a:latin typeface="Book Antiqua"/>
                <a:cs typeface="Book Antiqua"/>
              </a:rPr>
              <a:t>in </a:t>
            </a:r>
            <a:r>
              <a:rPr lang="en-US" i="1" dirty="0">
                <a:latin typeface="Book Antiqua"/>
                <a:cs typeface="Book Antiqua"/>
              </a:rPr>
              <a:t>D. melanogaster, C. elegans </a:t>
            </a:r>
            <a:r>
              <a:rPr lang="en-US" dirty="0">
                <a:latin typeface="Book Antiqua"/>
                <a:cs typeface="Book Antiqua"/>
              </a:rPr>
              <a:t>and </a:t>
            </a:r>
            <a:r>
              <a:rPr lang="en-US" i="1" dirty="0">
                <a:latin typeface="Book Antiqua"/>
                <a:cs typeface="Book Antiqua"/>
              </a:rPr>
              <a:t>M. musculus</a:t>
            </a:r>
          </a:p>
        </p:txBody>
      </p:sp>
      <p:pic>
        <p:nvPicPr>
          <p:cNvPr id="30" name="Picture 29" descr="Screen Shot 2017-03-16 at 17.24.3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5855" y="1844824"/>
            <a:ext cx="2077972" cy="1785104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3255503" y="2112095"/>
            <a:ext cx="779507" cy="33855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latin typeface="Book Antiqua"/>
                <a:cs typeface="Book Antiqua"/>
              </a:rPr>
              <a:t>J147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7F731D-A627-1544-B675-C6B711CA9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>
                <a:solidFill>
                  <a:schemeClr val="bg1">
                    <a:lumMod val="50000"/>
                  </a:schemeClr>
                </a:solidFill>
              </a:rPr>
              <a:pPr/>
              <a:t>12</a:t>
            </a:fld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5A62171-1514-B547-C6F5-749EA116DF3B}"/>
              </a:ext>
            </a:extLst>
          </p:cNvPr>
          <p:cNvGrpSpPr/>
          <p:nvPr/>
        </p:nvGrpSpPr>
        <p:grpSpPr>
          <a:xfrm>
            <a:off x="3322668" y="2010625"/>
            <a:ext cx="565806" cy="498219"/>
            <a:chOff x="4314434" y="404664"/>
            <a:chExt cx="565806" cy="498219"/>
          </a:xfrm>
        </p:grpSpPr>
        <p:sp>
          <p:nvSpPr>
            <p:cNvPr id="25" name="Hexagon 24">
              <a:extLst>
                <a:ext uri="{FF2B5EF4-FFF2-40B4-BE49-F238E27FC236}">
                  <a16:creationId xmlns:a16="http://schemas.microsoft.com/office/drawing/2014/main" id="{13F26D80-2960-BB0C-079E-46786A7C42E9}"/>
                </a:ext>
              </a:extLst>
            </p:cNvPr>
            <p:cNvSpPr/>
            <p:nvPr/>
          </p:nvSpPr>
          <p:spPr>
            <a:xfrm>
              <a:off x="4314434" y="404664"/>
              <a:ext cx="565806" cy="498219"/>
            </a:xfrm>
            <a:prstGeom prst="hexagon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Book Antiqua"/>
                <a:cs typeface="Book Antiqua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FCE9D63-B030-7248-D332-598B1ACC55A0}"/>
                </a:ext>
              </a:extLst>
            </p:cNvPr>
            <p:cNvSpPr txBox="1"/>
            <p:nvPr/>
          </p:nvSpPr>
          <p:spPr>
            <a:xfrm>
              <a:off x="4344592" y="442493"/>
              <a:ext cx="5356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latin typeface="Book Antiqua"/>
                  <a:cs typeface="Book Antiqua"/>
                </a:rPr>
                <a:t>147</a:t>
              </a: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E07ADE14-450F-5644-D02E-B152AA951F8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9512" y="3861048"/>
            <a:ext cx="4359364" cy="1855118"/>
          </a:xfrm>
          <a:prstGeom prst="rect">
            <a:avLst/>
          </a:prstGeom>
        </p:spPr>
      </p:pic>
      <p:pic>
        <p:nvPicPr>
          <p:cNvPr id="47" name="Picture 46" descr="Figure_1 2.jpg">
            <a:extLst>
              <a:ext uri="{FF2B5EF4-FFF2-40B4-BE49-F238E27FC236}">
                <a16:creationId xmlns:a16="http://schemas.microsoft.com/office/drawing/2014/main" id="{14DB183B-33B6-CD0A-ED27-60674A4D59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1349" y="5373216"/>
            <a:ext cx="960611" cy="903814"/>
          </a:xfrm>
          <a:prstGeom prst="rect">
            <a:avLst/>
          </a:pr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6D17490E-53B7-2532-24C0-8B46F7DC078D}"/>
              </a:ext>
            </a:extLst>
          </p:cNvPr>
          <p:cNvGrpSpPr/>
          <p:nvPr/>
        </p:nvGrpSpPr>
        <p:grpSpPr>
          <a:xfrm>
            <a:off x="3621647" y="5874047"/>
            <a:ext cx="565806" cy="498219"/>
            <a:chOff x="3574146" y="404664"/>
            <a:chExt cx="565806" cy="498219"/>
          </a:xfrm>
        </p:grpSpPr>
        <p:sp>
          <p:nvSpPr>
            <p:cNvPr id="49" name="Hexagon 48">
              <a:extLst>
                <a:ext uri="{FF2B5EF4-FFF2-40B4-BE49-F238E27FC236}">
                  <a16:creationId xmlns:a16="http://schemas.microsoft.com/office/drawing/2014/main" id="{575A1958-2208-9940-EBA1-A097C05EB568}"/>
                </a:ext>
              </a:extLst>
            </p:cNvPr>
            <p:cNvSpPr/>
            <p:nvPr/>
          </p:nvSpPr>
          <p:spPr>
            <a:xfrm>
              <a:off x="3574146" y="404664"/>
              <a:ext cx="565806" cy="498219"/>
            </a:xfrm>
            <a:prstGeom prst="hexagon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Book Antiqua"/>
                <a:cs typeface="Book Antiqua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1F09613-D19E-3C82-B364-7924159FF65D}"/>
                </a:ext>
              </a:extLst>
            </p:cNvPr>
            <p:cNvSpPr txBox="1"/>
            <p:nvPr/>
          </p:nvSpPr>
          <p:spPr>
            <a:xfrm>
              <a:off x="3592979" y="445701"/>
              <a:ext cx="5356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>
                  <a:latin typeface="Book Antiqua"/>
                  <a:cs typeface="Book Antiqua"/>
                </a:rPr>
                <a:t>121</a:t>
              </a: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FF344EB6-D50C-B880-84D6-14D819CE5B6A}"/>
              </a:ext>
            </a:extLst>
          </p:cNvPr>
          <p:cNvSpPr txBox="1"/>
          <p:nvPr/>
        </p:nvSpPr>
        <p:spPr>
          <a:xfrm>
            <a:off x="4747549" y="4014063"/>
            <a:ext cx="3744416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dirty="0">
                <a:latin typeface="Book Antiqua" panose="02040602050305030304" pitchFamily="18" charset="0"/>
              </a:rPr>
              <a:t>. Inhibits </a:t>
            </a:r>
            <a:r>
              <a:rPr lang="en-GB" b="1" dirty="0">
                <a:latin typeface="Book Antiqua" panose="02040602050305030304" pitchFamily="18" charset="0"/>
              </a:rPr>
              <a:t>FAS</a:t>
            </a:r>
          </a:p>
          <a:p>
            <a:pPr>
              <a:spcBef>
                <a:spcPts val="600"/>
              </a:spcBef>
            </a:pPr>
            <a:r>
              <a:rPr lang="en-GB" dirty="0">
                <a:latin typeface="Book Antiqua" panose="02040602050305030304" pitchFamily="18" charset="0"/>
              </a:rPr>
              <a:t>. </a:t>
            </a:r>
            <a:r>
              <a:rPr lang="en-GB" b="1" dirty="0">
                <a:latin typeface="Book Antiqua" panose="02040602050305030304" pitchFamily="18" charset="0"/>
              </a:rPr>
              <a:t>Alleviates cognitive loss </a:t>
            </a:r>
            <a:r>
              <a:rPr lang="en-GB" dirty="0">
                <a:latin typeface="Book Antiqua" panose="02040602050305030304" pitchFamily="18" charset="0"/>
              </a:rPr>
              <a:t>in mice</a:t>
            </a:r>
          </a:p>
          <a:p>
            <a:pPr>
              <a:spcBef>
                <a:spcPts val="600"/>
              </a:spcBef>
            </a:pPr>
            <a:r>
              <a:rPr lang="en-GB" dirty="0">
                <a:latin typeface="Book Antiqua" panose="02040602050305030304" pitchFamily="18" charset="0"/>
              </a:rPr>
              <a:t>. </a:t>
            </a:r>
            <a:r>
              <a:rPr lang="en-GB" b="1" dirty="0">
                <a:latin typeface="Book Antiqua" panose="02040602050305030304" pitchFamily="18" charset="0"/>
              </a:rPr>
              <a:t>Reduces lipid peroxidation </a:t>
            </a:r>
            <a:r>
              <a:rPr lang="en-GB" dirty="0">
                <a:latin typeface="Book Antiqua" panose="02040602050305030304" pitchFamily="18" charset="0"/>
              </a:rPr>
              <a:t>and </a:t>
            </a:r>
            <a:r>
              <a:rPr lang="en-GB" b="1" dirty="0">
                <a:latin typeface="Book Antiqua" panose="02040602050305030304" pitchFamily="18" charset="0"/>
              </a:rPr>
              <a:t>inflammation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C99F4A-2D3D-9325-C9F6-C52567408C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5082" y="5733256"/>
            <a:ext cx="1157078" cy="848689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E4DDB034-A28D-7889-529D-B0267615601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4311241" y="5908802"/>
            <a:ext cx="452276" cy="457200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FF6B49F7-FC4D-F5C3-3154-D311BA1DA744}"/>
              </a:ext>
            </a:extLst>
          </p:cNvPr>
          <p:cNvSpPr txBox="1"/>
          <p:nvPr/>
        </p:nvSpPr>
        <p:spPr>
          <a:xfrm>
            <a:off x="5868144" y="6284342"/>
            <a:ext cx="22496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latin typeface="Book Antiqua" panose="02040602050305030304" pitchFamily="18" charset="0"/>
              </a:rPr>
              <a:t>Fatty acid synthase</a:t>
            </a:r>
            <a:endParaRPr lang="en-US" sz="14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BFAFDC4-4AFA-F7C4-6EA6-1D16AFBC56F5}"/>
              </a:ext>
            </a:extLst>
          </p:cNvPr>
          <p:cNvSpPr/>
          <p:nvPr/>
        </p:nvSpPr>
        <p:spPr>
          <a:xfrm>
            <a:off x="5868144" y="6277029"/>
            <a:ext cx="1728192" cy="304915"/>
          </a:xfrm>
          <a:prstGeom prst="rect">
            <a:avLst/>
          </a:prstGeom>
          <a:noFill/>
          <a:ln w="25400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AA90CE0-569B-BDB7-C87E-2C6937A3491B}"/>
              </a:ext>
            </a:extLst>
          </p:cNvPr>
          <p:cNvSpPr/>
          <p:nvPr/>
        </p:nvSpPr>
        <p:spPr>
          <a:xfrm>
            <a:off x="1475656" y="1781936"/>
            <a:ext cx="1080120" cy="286464"/>
          </a:xfrm>
          <a:prstGeom prst="rect">
            <a:avLst/>
          </a:prstGeom>
          <a:noFill/>
          <a:ln w="25400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20930359_10156447767888219_933280557_o copy.jpg">
            <a:extLst>
              <a:ext uri="{FF2B5EF4-FFF2-40B4-BE49-F238E27FC236}">
                <a16:creationId xmlns:a16="http://schemas.microsoft.com/office/drawing/2014/main" id="{7587CEE5-2777-C647-2ABE-820CE49D8D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988840"/>
            <a:ext cx="792088" cy="90242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DB5028F-46A8-C8F8-C3A5-8F238CF93137}"/>
              </a:ext>
            </a:extLst>
          </p:cNvPr>
          <p:cNvSpPr/>
          <p:nvPr/>
        </p:nvSpPr>
        <p:spPr>
          <a:xfrm>
            <a:off x="101798" y="2905780"/>
            <a:ext cx="10858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648F"/>
              </a:buClr>
              <a:defRPr/>
            </a:pPr>
            <a:r>
              <a:rPr lang="en-US" sz="1400" kern="0" dirty="0">
                <a:latin typeface="Book Antiqua"/>
                <a:cs typeface="Book Antiqua"/>
              </a:rPr>
              <a:t>Joshua Goldberg</a:t>
            </a:r>
            <a:endParaRPr lang="en-US" sz="1400" kern="0" dirty="0">
              <a:latin typeface="Book Antiqua"/>
              <a:ea typeface="Lucida Grande"/>
              <a:cs typeface="Book Antiqua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F31158-60A9-6A7A-5A9C-6B546303B9D4}"/>
              </a:ext>
            </a:extLst>
          </p:cNvPr>
          <p:cNvSpPr/>
          <p:nvPr/>
        </p:nvSpPr>
        <p:spPr>
          <a:xfrm>
            <a:off x="1125735" y="6093296"/>
            <a:ext cx="8203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648F"/>
              </a:buClr>
              <a:defRPr/>
            </a:pPr>
            <a:r>
              <a:rPr lang="en-US" sz="1400" kern="0" dirty="0">
                <a:latin typeface="Book Antiqua"/>
                <a:cs typeface="Book Antiqua"/>
              </a:rPr>
              <a:t>Gamze </a:t>
            </a:r>
            <a:r>
              <a:rPr lang="en-US" sz="1400" kern="0" dirty="0" err="1">
                <a:latin typeface="Book Antiqua"/>
                <a:cs typeface="Book Antiqua"/>
              </a:rPr>
              <a:t>Ates</a:t>
            </a:r>
            <a:endParaRPr lang="en-US" sz="1400" kern="0" dirty="0">
              <a:latin typeface="Book Antiqua"/>
              <a:ea typeface="Lucida Grande"/>
              <a:cs typeface="Book Antiqu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6A2513-C286-D6BA-BCDA-6D5A7F60D19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0932" y="5820816"/>
            <a:ext cx="746976" cy="927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25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3" grpId="0"/>
      <p:bldP spid="23" grpId="0" animBg="1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094C0C4-5129-DA40-B001-669DFD708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835" y="1523713"/>
            <a:ext cx="6158349" cy="3537916"/>
          </a:xfrm>
          <a:prstGeom prst="rect">
            <a:avLst/>
          </a:prstGeom>
        </p:spPr>
      </p:pic>
      <p:pic>
        <p:nvPicPr>
          <p:cNvPr id="11" name="Picture 10" descr="Figure_1 2.jpg">
            <a:extLst>
              <a:ext uri="{FF2B5EF4-FFF2-40B4-BE49-F238E27FC236}">
                <a16:creationId xmlns:a16="http://schemas.microsoft.com/office/drawing/2014/main" id="{7E905F0B-391C-C843-8787-1AC57E640F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496" y="2154584"/>
            <a:ext cx="994911" cy="936086"/>
          </a:xfrm>
          <a:prstGeom prst="rect">
            <a:avLst/>
          </a:prstGeom>
        </p:spPr>
      </p:pic>
      <p:pic>
        <p:nvPicPr>
          <p:cNvPr id="12" name="Picture 11" descr="Figure_1.jpg">
            <a:extLst>
              <a:ext uri="{FF2B5EF4-FFF2-40B4-BE49-F238E27FC236}">
                <a16:creationId xmlns:a16="http://schemas.microsoft.com/office/drawing/2014/main" id="{C48B7A09-A781-DC4B-BCA2-5455B89A41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588" y="1202365"/>
            <a:ext cx="1285475" cy="960694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6332A4A-D0D6-ED43-9C25-F53717D94679}"/>
              </a:ext>
            </a:extLst>
          </p:cNvPr>
          <p:cNvSpPr/>
          <p:nvPr/>
        </p:nvSpPr>
        <p:spPr>
          <a:xfrm>
            <a:off x="1967651" y="1952967"/>
            <a:ext cx="372701" cy="2736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E88C8BA-D9FE-E74E-80FF-8DF505D31748}"/>
              </a:ext>
            </a:extLst>
          </p:cNvPr>
          <p:cNvSpPr/>
          <p:nvPr/>
        </p:nvSpPr>
        <p:spPr>
          <a:xfrm>
            <a:off x="5263913" y="2766467"/>
            <a:ext cx="530699" cy="2736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4300EEC-A6E3-CD78-1184-FFAE9F925E35}"/>
              </a:ext>
            </a:extLst>
          </p:cNvPr>
          <p:cNvSpPr/>
          <p:nvPr/>
        </p:nvSpPr>
        <p:spPr>
          <a:xfrm>
            <a:off x="2856961" y="4078878"/>
            <a:ext cx="2168114" cy="8640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AEDC25B-396C-C3A0-21CD-87CAD7EBC7E6}"/>
              </a:ext>
            </a:extLst>
          </p:cNvPr>
          <p:cNvSpPr txBox="1"/>
          <p:nvPr/>
        </p:nvSpPr>
        <p:spPr>
          <a:xfrm>
            <a:off x="6645495" y="4242816"/>
            <a:ext cx="2297807" cy="116955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400" i="1" dirty="0">
                <a:latin typeface="Book Antiqua"/>
                <a:cs typeface="Book Antiqua"/>
              </a:rPr>
              <a:t>. J147</a:t>
            </a:r>
          </a:p>
          <a:p>
            <a:r>
              <a:rPr lang="en-US" sz="1400" i="1" dirty="0">
                <a:latin typeface="Book Antiqua"/>
                <a:cs typeface="Book Antiqua"/>
              </a:rPr>
              <a:t>. CMS121</a:t>
            </a:r>
          </a:p>
          <a:p>
            <a:r>
              <a:rPr lang="en-US" sz="1400" i="1" dirty="0">
                <a:latin typeface="Book Antiqua"/>
                <a:cs typeface="Book Antiqua"/>
              </a:rPr>
              <a:t>. ↓ genetic/chemical </a:t>
            </a:r>
            <a:r>
              <a:rPr lang="en-US" sz="1400" i="1" dirty="0" err="1">
                <a:latin typeface="Book Antiqua"/>
                <a:cs typeface="Book Antiqua"/>
              </a:rPr>
              <a:t>ATPsyn</a:t>
            </a:r>
            <a:endParaRPr lang="en-US" sz="1400" i="1" dirty="0">
              <a:latin typeface="Book Antiqua"/>
              <a:cs typeface="Book Antiqua"/>
            </a:endParaRPr>
          </a:p>
          <a:p>
            <a:r>
              <a:rPr lang="en-US" sz="1400" i="1" dirty="0">
                <a:latin typeface="Book Antiqua"/>
                <a:cs typeface="Book Antiqua"/>
              </a:rPr>
              <a:t>. ↓  genetic/chemical FAS</a:t>
            </a:r>
          </a:p>
          <a:p>
            <a:r>
              <a:rPr lang="en-US" sz="1400" i="1" dirty="0">
                <a:latin typeface="Book Antiqua"/>
                <a:cs typeface="Book Antiqua"/>
              </a:rPr>
              <a:t>. ↓ genetic/chemical ACC1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3737CD6-C2EA-0C4A-C56F-B91572F44507}"/>
              </a:ext>
            </a:extLst>
          </p:cNvPr>
          <p:cNvSpPr/>
          <p:nvPr/>
        </p:nvSpPr>
        <p:spPr>
          <a:xfrm>
            <a:off x="4881058" y="4548271"/>
            <a:ext cx="1403657" cy="7465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ABC9E09-F70D-EBE2-36C1-CF82D953B261}"/>
              </a:ext>
            </a:extLst>
          </p:cNvPr>
          <p:cNvSpPr txBox="1"/>
          <p:nvPr/>
        </p:nvSpPr>
        <p:spPr>
          <a:xfrm>
            <a:off x="4881059" y="4545957"/>
            <a:ext cx="1361336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Book Antiqua"/>
                <a:cs typeface="Book Antiqua"/>
              </a:rPr>
              <a:t>Oxytosis/</a:t>
            </a:r>
          </a:p>
          <a:p>
            <a:pPr algn="ctr"/>
            <a:r>
              <a:rPr lang="en-US" b="1" dirty="0">
                <a:solidFill>
                  <a:srgbClr val="FF0000"/>
                </a:solidFill>
                <a:latin typeface="Book Antiqua"/>
                <a:cs typeface="Book Antiqua"/>
              </a:rPr>
              <a:t>Ferroptosis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9771708-E3C8-2FF3-DED6-DEDD8095CE5D}"/>
              </a:ext>
            </a:extLst>
          </p:cNvPr>
          <p:cNvGrpSpPr/>
          <p:nvPr/>
        </p:nvGrpSpPr>
        <p:grpSpPr>
          <a:xfrm rot="5400000">
            <a:off x="6307072" y="4732517"/>
            <a:ext cx="352778" cy="251995"/>
            <a:chOff x="4449535" y="5319182"/>
            <a:chExt cx="352778" cy="25199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07C2FB37-E24A-7A1B-7EAE-80DD3A41374E}"/>
                </a:ext>
              </a:extLst>
            </p:cNvPr>
            <p:cNvCxnSpPr/>
            <p:nvPr/>
          </p:nvCxnSpPr>
          <p:spPr>
            <a:xfrm>
              <a:off x="4624026" y="5319182"/>
              <a:ext cx="0" cy="251995"/>
            </a:xfrm>
            <a:prstGeom prst="line">
              <a:avLst/>
            </a:prstGeom>
            <a:ln w="34925">
              <a:solidFill>
                <a:schemeClr val="tx1">
                  <a:lumMod val="95000"/>
                  <a:lumOff val="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16A3EA3-22C0-CFAD-ABD5-65B072BDE741}"/>
                </a:ext>
              </a:extLst>
            </p:cNvPr>
            <p:cNvCxnSpPr/>
            <p:nvPr/>
          </p:nvCxnSpPr>
          <p:spPr>
            <a:xfrm rot="16200000">
              <a:off x="4625924" y="5382232"/>
              <a:ext cx="0" cy="352778"/>
            </a:xfrm>
            <a:prstGeom prst="line">
              <a:avLst/>
            </a:prstGeom>
            <a:ln w="34925">
              <a:solidFill>
                <a:srgbClr val="0D0D0D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6A8FE914-456F-ED2D-8F96-BE9FF79B518B}"/>
              </a:ext>
            </a:extLst>
          </p:cNvPr>
          <p:cNvSpPr/>
          <p:nvPr/>
        </p:nvSpPr>
        <p:spPr>
          <a:xfrm>
            <a:off x="4643533" y="3554384"/>
            <a:ext cx="489794" cy="286464"/>
          </a:xfrm>
          <a:prstGeom prst="rect">
            <a:avLst/>
          </a:prstGeom>
          <a:noFill/>
          <a:ln w="25400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5D71124-CAA4-38A6-0BBE-243CA29C33B3}"/>
              </a:ext>
            </a:extLst>
          </p:cNvPr>
          <p:cNvSpPr/>
          <p:nvPr/>
        </p:nvSpPr>
        <p:spPr>
          <a:xfrm>
            <a:off x="395536" y="2400830"/>
            <a:ext cx="1211464" cy="286464"/>
          </a:xfrm>
          <a:prstGeom prst="rect">
            <a:avLst/>
          </a:prstGeom>
          <a:noFill/>
          <a:ln w="25400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BE3599-3217-F65E-0374-F65F28FFA7FA}"/>
              </a:ext>
            </a:extLst>
          </p:cNvPr>
          <p:cNvSpPr txBox="1"/>
          <p:nvPr/>
        </p:nvSpPr>
        <p:spPr>
          <a:xfrm>
            <a:off x="3445237" y="2730648"/>
            <a:ext cx="319938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1600" b="1" dirty="0">
                <a:latin typeface="Book Antiqua"/>
                <a:cs typeface="Book Antiqua"/>
              </a:rPr>
              <a:t>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763E2F-C536-3B4F-9B7B-8FDD33AEE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A2F855-3F5E-EC49-A9F8-389D0BC3A71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80932"/>
          <a:stretch/>
        </p:blipFill>
        <p:spPr>
          <a:xfrm>
            <a:off x="5445537" y="135488"/>
            <a:ext cx="3500683" cy="209560"/>
          </a:xfrm>
          <a:prstGeom prst="rect">
            <a:avLst/>
          </a:prstGeom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68747E14-3DDA-194F-BA97-2B86033FC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501" y="52514"/>
            <a:ext cx="284752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>
                <a:solidFill>
                  <a:srgbClr val="00648F"/>
                </a:solidFill>
                <a:latin typeface="Book Antiqua"/>
                <a:ea typeface="+mj-ea"/>
                <a:cs typeface="Book Antiqua"/>
              </a:rPr>
              <a:t>The mechanism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648F"/>
              </a:solidFill>
              <a:effectLst/>
              <a:uLnTx/>
              <a:uFillTx/>
              <a:latin typeface="Book Antiqua"/>
              <a:ea typeface="+mj-ea"/>
              <a:cs typeface="Book Antiqua"/>
            </a:endParaRPr>
          </a:p>
        </p:txBody>
      </p:sp>
      <p:sp>
        <p:nvSpPr>
          <p:cNvPr id="5" name="Down Arrow 4">
            <a:extLst>
              <a:ext uri="{FF2B5EF4-FFF2-40B4-BE49-F238E27FC236}">
                <a16:creationId xmlns:a16="http://schemas.microsoft.com/office/drawing/2014/main" id="{47C88614-E971-AFA9-A789-42B722A711AD}"/>
              </a:ext>
            </a:extLst>
          </p:cNvPr>
          <p:cNvSpPr/>
          <p:nvPr/>
        </p:nvSpPr>
        <p:spPr>
          <a:xfrm rot="16200000">
            <a:off x="5472120" y="5747692"/>
            <a:ext cx="218000" cy="323999"/>
          </a:xfrm>
          <a:prstGeom prst="downArrow">
            <a:avLst/>
          </a:prstGeom>
          <a:noFill/>
          <a:ln w="19050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BC40C7-519B-0D8D-A7D5-1721E8B565DA}"/>
              </a:ext>
            </a:extLst>
          </p:cNvPr>
          <p:cNvSpPr txBox="1"/>
          <p:nvPr/>
        </p:nvSpPr>
        <p:spPr>
          <a:xfrm>
            <a:off x="5761407" y="5691546"/>
            <a:ext cx="66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61F06"/>
                </a:solidFill>
                <a:latin typeface="Book Antiqua"/>
                <a:cs typeface="Book Antiqua"/>
              </a:rPr>
              <a:t>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EC2C73-C90B-559D-203C-2AAA9228822B}"/>
              </a:ext>
            </a:extLst>
          </p:cNvPr>
          <p:cNvSpPr txBox="1"/>
          <p:nvPr/>
        </p:nvSpPr>
        <p:spPr>
          <a:xfrm>
            <a:off x="4312257" y="5691856"/>
            <a:ext cx="1068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61F06"/>
                </a:solidFill>
                <a:latin typeface="Book Antiqua"/>
                <a:cs typeface="Book Antiqua"/>
              </a:rPr>
              <a:t>Aging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42BD179-FEAF-AE28-0A69-04BEF9AE3E62}"/>
              </a:ext>
            </a:extLst>
          </p:cNvPr>
          <p:cNvGrpSpPr/>
          <p:nvPr/>
        </p:nvGrpSpPr>
        <p:grpSpPr>
          <a:xfrm>
            <a:off x="5408629" y="5302270"/>
            <a:ext cx="324000" cy="251995"/>
            <a:chOff x="4449535" y="5319182"/>
            <a:chExt cx="352778" cy="251995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F35A633E-074E-30C7-F6EA-6CB52F02222B}"/>
                </a:ext>
              </a:extLst>
            </p:cNvPr>
            <p:cNvCxnSpPr/>
            <p:nvPr/>
          </p:nvCxnSpPr>
          <p:spPr>
            <a:xfrm>
              <a:off x="4624026" y="5319182"/>
              <a:ext cx="0" cy="251995"/>
            </a:xfrm>
            <a:prstGeom prst="line">
              <a:avLst/>
            </a:prstGeom>
            <a:ln w="34925">
              <a:solidFill>
                <a:schemeClr val="tx1">
                  <a:lumMod val="95000"/>
                  <a:lumOff val="5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64551D8-DA14-BCE1-0A8E-76DD78870BD2}"/>
                </a:ext>
              </a:extLst>
            </p:cNvPr>
            <p:cNvCxnSpPr/>
            <p:nvPr/>
          </p:nvCxnSpPr>
          <p:spPr>
            <a:xfrm rot="16200000">
              <a:off x="4625924" y="5382232"/>
              <a:ext cx="0" cy="352778"/>
            </a:xfrm>
            <a:prstGeom prst="line">
              <a:avLst/>
            </a:prstGeom>
            <a:ln w="34925">
              <a:solidFill>
                <a:srgbClr val="0D0D0D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Picture 17" descr="Graphical-abstract-300x260.jpg">
            <a:extLst>
              <a:ext uri="{FF2B5EF4-FFF2-40B4-BE49-F238E27FC236}">
                <a16:creationId xmlns:a16="http://schemas.microsoft.com/office/drawing/2014/main" id="{7336C036-AFDD-0066-B038-D2574D7B32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471" y="5610968"/>
            <a:ext cx="619090" cy="84236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741589E6-B828-EDD6-1694-9ACB1898BE6C}"/>
              </a:ext>
            </a:extLst>
          </p:cNvPr>
          <p:cNvSpPr/>
          <p:nvPr/>
        </p:nvSpPr>
        <p:spPr>
          <a:xfrm>
            <a:off x="1843832" y="2925970"/>
            <a:ext cx="606891" cy="286464"/>
          </a:xfrm>
          <a:prstGeom prst="rect">
            <a:avLst/>
          </a:prstGeom>
          <a:noFill/>
          <a:ln w="25400">
            <a:solidFill>
              <a:srgbClr val="7030A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9C25F31-13C3-5C46-AE98-3349420098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5934" r="15492"/>
          <a:stretch/>
        </p:blipFill>
        <p:spPr>
          <a:xfrm>
            <a:off x="5452903" y="430560"/>
            <a:ext cx="3521806" cy="8382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F52E5BF3-F437-BBDE-C532-5A7E1D0F4382}"/>
              </a:ext>
            </a:extLst>
          </p:cNvPr>
          <p:cNvSpPr txBox="1"/>
          <p:nvPr/>
        </p:nvSpPr>
        <p:spPr>
          <a:xfrm>
            <a:off x="2248970" y="5723964"/>
            <a:ext cx="196299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b="1" i="1" dirty="0">
                <a:latin typeface="Book Antiqua"/>
                <a:cs typeface="Book Antiqua"/>
              </a:rPr>
              <a:t>Geroprotection!!</a:t>
            </a:r>
          </a:p>
        </p:txBody>
      </p:sp>
    </p:spTree>
    <p:extLst>
      <p:ext uri="{BB962C8B-B14F-4D97-AF65-F5344CB8AC3E}">
        <p14:creationId xmlns:p14="http://schemas.microsoft.com/office/powerpoint/2010/main" val="1997269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5" grpId="0" animBg="1"/>
      <p:bldP spid="7" grpId="0"/>
      <p:bldP spid="8" grpId="0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3892860" y="246489"/>
            <a:ext cx="1429178" cy="798602"/>
          </a:xfrm>
          <a:prstGeom prst="roundRect">
            <a:avLst/>
          </a:prstGeom>
          <a:solidFill>
            <a:schemeClr val="accent2">
              <a:lumMod val="60000"/>
              <a:lumOff val="40000"/>
              <a:alpha val="2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Book Antiqua"/>
                <a:cs typeface="Book Antiqua"/>
              </a:rPr>
              <a:t>Natural compounds/extracts</a:t>
            </a:r>
          </a:p>
        </p:txBody>
      </p:sp>
      <p:sp>
        <p:nvSpPr>
          <p:cNvPr id="61" name="Rectangle 60"/>
          <p:cNvSpPr/>
          <p:nvPr/>
        </p:nvSpPr>
        <p:spPr>
          <a:xfrm>
            <a:off x="3779912" y="2564870"/>
            <a:ext cx="1656184" cy="648112"/>
          </a:xfrm>
          <a:prstGeom prst="rect">
            <a:avLst/>
          </a:prstGeom>
          <a:solidFill>
            <a:srgbClr val="008000">
              <a:alpha val="9000"/>
            </a:srgbClr>
          </a:solidFill>
          <a:ln w="15875">
            <a:solidFill>
              <a:srgbClr val="008000">
                <a:alpha val="22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pic>
        <p:nvPicPr>
          <p:cNvPr id="42" name="Picture 41" descr="346px-Fisetin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974542"/>
            <a:ext cx="707162" cy="38423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419872" y="4860448"/>
            <a:ext cx="23472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Book Antiqua"/>
                <a:cs typeface="Book Antiqua"/>
              </a:rPr>
              <a:t>Efficacy and mechanism of action</a:t>
            </a:r>
          </a:p>
        </p:txBody>
      </p:sp>
      <p:pic>
        <p:nvPicPr>
          <p:cNvPr id="26" name="Picture 5" descr="11099.jpg"/>
          <p:cNvPicPr>
            <a:picLocks noChangeAspect="1"/>
          </p:cNvPicPr>
          <p:nvPr/>
        </p:nvPicPr>
        <p:blipFill>
          <a:blip r:embed="rId3">
            <a:lum bright="-5000" contras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8748" y="710708"/>
            <a:ext cx="691524" cy="575143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</p:pic>
      <p:sp>
        <p:nvSpPr>
          <p:cNvPr id="39" name="Down Arrow 38"/>
          <p:cNvSpPr/>
          <p:nvPr/>
        </p:nvSpPr>
        <p:spPr>
          <a:xfrm>
            <a:off x="4501101" y="1142796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606282" y="2582622"/>
            <a:ext cx="1974731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Neuroprotective compounds</a:t>
            </a:r>
            <a:endParaRPr lang="en-US" dirty="0">
              <a:latin typeface="Book Antiqua"/>
              <a:cs typeface="Book Antiqua"/>
            </a:endParaRPr>
          </a:p>
        </p:txBody>
      </p:sp>
      <p:pic>
        <p:nvPicPr>
          <p:cNvPr id="43" name="Picture 42" descr="book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1210" y="422676"/>
            <a:ext cx="552634" cy="482185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1835696" y="2420894"/>
            <a:ext cx="134132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prstClr val="black"/>
                </a:solidFill>
                <a:latin typeface="Book Antiqua"/>
                <a:cs typeface="Book Antiqua"/>
              </a:rPr>
              <a:t>Chemical optimization for CNS drugs</a:t>
            </a:r>
            <a:endParaRPr lang="en-US" sz="1400" dirty="0">
              <a:latin typeface="Book Antiqua"/>
              <a:cs typeface="Book Antiqua"/>
            </a:endParaRPr>
          </a:p>
        </p:txBody>
      </p:sp>
      <p:pic>
        <p:nvPicPr>
          <p:cNvPr id="45" name="Picture 44" descr="96 well assay plat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3360" y="1565653"/>
            <a:ext cx="589226" cy="441199"/>
          </a:xfrm>
          <a:prstGeom prst="rect">
            <a:avLst/>
          </a:prstGeom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6" name="Picture 45" descr="chocellspositiv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2921" y="1899618"/>
            <a:ext cx="523972" cy="377260"/>
          </a:xfrm>
          <a:prstGeom prst="rect">
            <a:avLst/>
          </a:prstGeom>
          <a:ln>
            <a:noFill/>
          </a:ln>
        </p:spPr>
      </p:pic>
      <p:sp>
        <p:nvSpPr>
          <p:cNvPr id="40" name="Curved Right Arrow 39"/>
          <p:cNvSpPr/>
          <p:nvPr/>
        </p:nvSpPr>
        <p:spPr>
          <a:xfrm rot="19311003" flipV="1">
            <a:off x="3085559" y="2237991"/>
            <a:ext cx="389835" cy="654457"/>
          </a:xfrm>
          <a:prstGeom prst="curv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Book Antiqua"/>
              <a:cs typeface="Book Antiqua"/>
            </a:endParaRPr>
          </a:p>
        </p:txBody>
      </p:sp>
      <p:pic>
        <p:nvPicPr>
          <p:cNvPr id="48" name="Picture 47" descr="rm_mice_white1_0002_lres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6096" y="3789040"/>
            <a:ext cx="628582" cy="553425"/>
          </a:xfrm>
          <a:prstGeom prst="rect">
            <a:avLst/>
          </a:prstGeom>
        </p:spPr>
      </p:pic>
      <p:pic>
        <p:nvPicPr>
          <p:cNvPr id="49" name="Picture 48" descr="305N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5910" y="3861048"/>
            <a:ext cx="474002" cy="307063"/>
          </a:xfrm>
          <a:prstGeom prst="rect">
            <a:avLst/>
          </a:prstGeom>
        </p:spPr>
      </p:pic>
      <p:sp>
        <p:nvSpPr>
          <p:cNvPr id="53" name="Down Arrow 52"/>
          <p:cNvSpPr/>
          <p:nvPr/>
        </p:nvSpPr>
        <p:spPr>
          <a:xfrm>
            <a:off x="4499992" y="2132902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54" name="Down Arrow 53"/>
          <p:cNvSpPr/>
          <p:nvPr/>
        </p:nvSpPr>
        <p:spPr>
          <a:xfrm>
            <a:off x="4499992" y="3284990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55" name="Down Arrow 54"/>
          <p:cNvSpPr/>
          <p:nvPr/>
        </p:nvSpPr>
        <p:spPr>
          <a:xfrm>
            <a:off x="4501101" y="4509160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pic>
        <p:nvPicPr>
          <p:cNvPr id="47" name="Picture 46" descr="Unknown.jpe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2434" y="4322510"/>
            <a:ext cx="648072" cy="35956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3740552" y="5916489"/>
            <a:ext cx="1728000" cy="8248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187623" y="5779801"/>
            <a:ext cx="1898477" cy="82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206823" y="5769353"/>
            <a:ext cx="1821561" cy="82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228184" y="5769037"/>
            <a:ext cx="1800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Fundamental understanding of the disease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115616" y="5784361"/>
            <a:ext cx="2031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Drugs for treating  Alzheimer’s disease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06282" y="5906675"/>
            <a:ext cx="19930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Identification of novel therapeutic targets</a:t>
            </a:r>
          </a:p>
        </p:txBody>
      </p:sp>
      <p:sp>
        <p:nvSpPr>
          <p:cNvPr id="31" name="Down Arrow 30"/>
          <p:cNvSpPr/>
          <p:nvPr/>
        </p:nvSpPr>
        <p:spPr>
          <a:xfrm rot="2965172">
            <a:off x="3352822" y="5391056"/>
            <a:ext cx="214915" cy="467999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32" name="Down Arrow 31"/>
          <p:cNvSpPr/>
          <p:nvPr/>
        </p:nvSpPr>
        <p:spPr>
          <a:xfrm rot="18634828" flipH="1">
            <a:off x="5648271" y="5391056"/>
            <a:ext cx="214915" cy="467999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Book Antiqua"/>
              <a:cs typeface="Book Antiqua"/>
            </a:endParaRPr>
          </a:p>
        </p:txBody>
      </p:sp>
      <p:sp>
        <p:nvSpPr>
          <p:cNvPr id="33" name="Down Arrow 32"/>
          <p:cNvSpPr/>
          <p:nvPr/>
        </p:nvSpPr>
        <p:spPr>
          <a:xfrm>
            <a:off x="4491798" y="5445264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115616" y="5463230"/>
            <a:ext cx="2880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rgbClr val="D40000"/>
                </a:solidFill>
                <a:latin typeface="Book Antiqua"/>
                <a:cs typeface="Book Antiqua"/>
              </a:rPr>
              <a:t>1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635896" y="5610726"/>
            <a:ext cx="2880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rgbClr val="D40000"/>
                </a:solidFill>
                <a:latin typeface="Book Antiqua"/>
                <a:cs typeface="Book Antiqua"/>
              </a:rPr>
              <a:t>2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132799" y="5466710"/>
            <a:ext cx="2880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rgbClr val="D40000"/>
                </a:solidFill>
                <a:latin typeface="Book Antiqua"/>
                <a:cs typeface="Book Antiqua"/>
              </a:rPr>
              <a:t>3</a:t>
            </a:r>
          </a:p>
        </p:txBody>
      </p:sp>
      <p:sp>
        <p:nvSpPr>
          <p:cNvPr id="5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D72920E-3EC1-2141-818B-803ADA15CF9C}" type="slidenum">
              <a:rPr lang="en-US" smtClean="0">
                <a:solidFill>
                  <a:schemeClr val="bg1">
                    <a:lumMod val="50000"/>
                  </a:schemeClr>
                </a:solidFill>
              </a:rPr>
              <a:pPr/>
              <a:t>14</a:t>
            </a:fld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750444" y="3636606"/>
            <a:ext cx="17021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Testing in animal models</a:t>
            </a:r>
          </a:p>
          <a:p>
            <a:pPr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(multi-omics)</a:t>
            </a:r>
            <a:endParaRPr lang="en-US" dirty="0">
              <a:latin typeface="Book Antiqua"/>
              <a:cs typeface="Book Antiqua"/>
            </a:endParaRPr>
          </a:p>
        </p:txBody>
      </p:sp>
      <p:sp>
        <p:nvSpPr>
          <p:cNvPr id="57" name="Rectangle 2">
            <a:extLst>
              <a:ext uri="{FF2B5EF4-FFF2-40B4-BE49-F238E27FC236}">
                <a16:creationId xmlns:a16="http://schemas.microsoft.com/office/drawing/2014/main" id="{AB2F802B-6D9A-274D-A4D3-DCE9838E5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52514"/>
            <a:ext cx="216024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648F"/>
                </a:solidFill>
                <a:effectLst/>
                <a:uLnTx/>
                <a:uFillTx/>
                <a:latin typeface="Book Antiqua"/>
                <a:ea typeface="+mj-ea"/>
                <a:cs typeface="Book Antiqua"/>
              </a:rPr>
              <a:t>Workflow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9940B99-C0FF-5C87-4961-D58BE2DDF191}"/>
              </a:ext>
            </a:extLst>
          </p:cNvPr>
          <p:cNvSpPr/>
          <p:nvPr/>
        </p:nvSpPr>
        <p:spPr>
          <a:xfrm>
            <a:off x="897597" y="5392919"/>
            <a:ext cx="7418819" cy="1393734"/>
          </a:xfrm>
          <a:prstGeom prst="rect">
            <a:avLst/>
          </a:prstGeom>
          <a:noFill/>
          <a:ln w="31750">
            <a:solidFill>
              <a:srgbClr val="FF0000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1EDEA391-9BC6-4144-9A7B-36063584DBFB}"/>
              </a:ext>
            </a:extLst>
          </p:cNvPr>
          <p:cNvSpPr/>
          <p:nvPr/>
        </p:nvSpPr>
        <p:spPr>
          <a:xfrm>
            <a:off x="3851920" y="5178678"/>
            <a:ext cx="1584176" cy="584775"/>
          </a:xfrm>
          <a:prstGeom prst="rect">
            <a:avLst/>
          </a:prstGeom>
          <a:solidFill>
            <a:srgbClr val="FEFFB5"/>
          </a:solidFill>
          <a:ln w="19050">
            <a:solidFill>
              <a:srgbClr val="4F81BD"/>
            </a:solidFill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. ATP synthase</a:t>
            </a:r>
          </a:p>
          <a:p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. FAS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D87C7319-5870-7140-ADB1-AADE2EC0B0C5}"/>
              </a:ext>
            </a:extLst>
          </p:cNvPr>
          <p:cNvSpPr/>
          <p:nvPr/>
        </p:nvSpPr>
        <p:spPr>
          <a:xfrm>
            <a:off x="755576" y="4869160"/>
            <a:ext cx="2055958" cy="584775"/>
          </a:xfrm>
          <a:prstGeom prst="rect">
            <a:avLst/>
          </a:prstGeom>
          <a:solidFill>
            <a:srgbClr val="FEFFB5"/>
          </a:solidFill>
          <a:ln w="19050">
            <a:solidFill>
              <a:srgbClr val="4F81BD"/>
            </a:solidFill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. J147 -&gt; Phase I</a:t>
            </a:r>
          </a:p>
          <a:p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. CMS121 -&gt; Phase I</a:t>
            </a:r>
            <a:endParaRPr lang="en-US" sz="1600" dirty="0">
              <a:latin typeface="Book Antiqua"/>
              <a:cs typeface="Book Antiqua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18324BC-A29A-7E46-A389-361965068C56}"/>
              </a:ext>
            </a:extLst>
          </p:cNvPr>
          <p:cNvSpPr/>
          <p:nvPr/>
        </p:nvSpPr>
        <p:spPr>
          <a:xfrm>
            <a:off x="6372200" y="4872744"/>
            <a:ext cx="2133600" cy="584775"/>
          </a:xfrm>
          <a:prstGeom prst="rect">
            <a:avLst/>
          </a:prstGeom>
          <a:solidFill>
            <a:srgbClr val="FEFFB5"/>
          </a:solidFill>
          <a:ln w="19050">
            <a:solidFill>
              <a:srgbClr val="4F81BD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Oxytosis/ferroptosis in AD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0C06973B-E15C-6043-6EC6-6A3B6186E698}"/>
              </a:ext>
            </a:extLst>
          </p:cNvPr>
          <p:cNvSpPr/>
          <p:nvPr/>
        </p:nvSpPr>
        <p:spPr>
          <a:xfrm>
            <a:off x="3391486" y="1499180"/>
            <a:ext cx="24046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Book Antiqua"/>
                <a:cs typeface="Book Antiqua"/>
              </a:rPr>
              <a:t>Cell-based phenotypic screening assays</a:t>
            </a:r>
          </a:p>
        </p:txBody>
      </p:sp>
    </p:spTree>
    <p:extLst>
      <p:ext uri="{BB962C8B-B14F-4D97-AF65-F5344CB8AC3E}">
        <p14:creationId xmlns:p14="http://schemas.microsoft.com/office/powerpoint/2010/main" val="382016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6" grpId="0" animBg="1"/>
      <p:bldP spid="51" grpId="0" animBg="1"/>
      <p:bldP spid="5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6811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188856" y="1196752"/>
            <a:ext cx="359105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48F"/>
              </a:buClr>
              <a:buSzTx/>
              <a:buFont typeface="Arial" charset="0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ＭＳ Ｐゴシック" pitchFamily="34" charset="-128"/>
                <a:cs typeface="Book Antiqua"/>
              </a:rPr>
              <a:t>Cellular Neurobiology (Salk)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48F"/>
              </a:buClr>
              <a:buSzTx/>
              <a:buFont typeface="Arial" charset="0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ＭＳ Ｐゴシック" pitchFamily="34" charset="-128"/>
                <a:cs typeface="Book Antiqua"/>
              </a:rPr>
              <a:t>David Schubert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ＭＳ Ｐゴシック" pitchFamily="34" charset="-128"/>
                <a:cs typeface="Book Antiqua"/>
              </a:rPr>
              <a:t>(passed away)</a:t>
            </a:r>
            <a:endParaRPr kumimoji="0" lang="en-US" sz="1600" b="0" i="0" u="sng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ＭＳ Ｐゴシック" pitchFamily="34" charset="-128"/>
              <a:cs typeface="Book Antiqua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48F"/>
              </a:buClr>
              <a:buSzTx/>
              <a:buFont typeface="Arial" charset="0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ＭＳ Ｐゴシック" pitchFamily="34" charset="-128"/>
                <a:cs typeface="Book Antiqua"/>
              </a:rPr>
              <a:t>Pamela Maher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48F"/>
              </a:buClr>
              <a:buSzTx/>
              <a:buFont typeface="Arial" charset="0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ＭＳ Ｐゴシック" pitchFamily="34" charset="-128"/>
                <a:cs typeface="Book Antiqua"/>
              </a:rPr>
              <a:t>Wolfgang Fischer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48F"/>
              </a:buClr>
              <a:buSzTx/>
              <a:buFont typeface="Arial" charset="0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ＭＳ Ｐゴシック" pitchFamily="34" charset="-128"/>
                <a:cs typeface="Book Antiqua"/>
              </a:rPr>
              <a:t>Joshua Goldberg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48F"/>
              </a:buClr>
              <a:buSzTx/>
              <a:buFont typeface="Arial" charset="0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ＭＳ Ｐゴシック" pitchFamily="34" charset="-128"/>
                <a:cs typeface="Book Antiqua"/>
              </a:rPr>
              <a:t>Richard Dargusch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48F"/>
              </a:buClr>
              <a:buSzTx/>
              <a:buFont typeface="Arial" charset="0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ＭＳ Ｐゴシック" pitchFamily="34" charset="-128"/>
                <a:cs typeface="Book Antiqua"/>
              </a:rPr>
              <a:t>Gamze Ates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48F"/>
              </a:buClr>
              <a:buSzTx/>
              <a:buFont typeface="Arial" charset="0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ＭＳ Ｐゴシック" pitchFamily="34" charset="-128"/>
                <a:cs typeface="Book Antiqua"/>
              </a:rPr>
              <a:t>Liang Zhibin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48F"/>
              </a:buClr>
              <a:buSzTx/>
              <a:buFont typeface="Arial" charset="0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ＭＳ Ｐゴシック" pitchFamily="34" charset="-128"/>
                <a:cs typeface="Book Antiqua"/>
              </a:rPr>
              <a:t>Devin Kepchia</a:t>
            </a: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201488" y="5879013"/>
            <a:ext cx="8763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1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ＭＳ Ｐゴシック" pitchFamily="34" charset="-128"/>
                <a:cs typeface="Book Antiqua"/>
              </a:rPr>
              <a:t>Funding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Book Antiqua"/>
              </a:rPr>
              <a:t>Salk Institute, Shiley-Marcos Alzheimer’s Disease Research Center at UCSD, Glenn Foundation for Medical Research, Alzheimer’s Association and NIH.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ＭＳ Ｐゴシック" pitchFamily="34" charset="-128"/>
              <a:cs typeface="Book Antiqu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77432" y="1196752"/>
            <a:ext cx="3077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ＭＳ Ｐゴシック" pitchFamily="34" charset="-128"/>
                <a:cs typeface="Book Antiqua"/>
              </a:rPr>
              <a:t>Integrative Genomics and 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ＭＳ Ｐゴシック" pitchFamily="34" charset="-128"/>
                <a:cs typeface="Book Antiqua"/>
              </a:rPr>
              <a:t>Bioinformatics Core (Salk)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ＭＳ Ｐゴシック" pitchFamily="34" charset="-128"/>
                <a:cs typeface="Book Antiqua"/>
              </a:rPr>
              <a:t>Ling Huang</a:t>
            </a:r>
          </a:p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ＭＳ Ｐゴシック" pitchFamily="34" charset="-128"/>
                <a:cs typeface="Book Antiqua"/>
              </a:rPr>
              <a:t>Max Shokhirev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Book Antiqu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1520" y="5147900"/>
            <a:ext cx="21643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ＭＳ Ｐゴシック" pitchFamily="34" charset="-128"/>
                <a:cs typeface="Book Antiqua"/>
              </a:rPr>
              <a:t>Michael Petraschek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Book Antiqua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1828800" y="299120"/>
            <a:ext cx="5486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Book Antiqua"/>
                <a:ea typeface="+mn-ea"/>
                <a:cs typeface="Book Antiqua"/>
              </a:rPr>
              <a:t>Thank you!</a:t>
            </a:r>
          </a:p>
        </p:txBody>
      </p:sp>
      <p:pic>
        <p:nvPicPr>
          <p:cNvPr id="15" name="Picture 14" descr="CNB.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376" y="2004273"/>
            <a:ext cx="4517872" cy="3008903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DC7277-7C22-9247-A1ED-E601E560B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72920E-3EC1-2141-818B-803ADA15CF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404790-8703-324B-938B-C58C2056652F}"/>
              </a:ext>
            </a:extLst>
          </p:cNvPr>
          <p:cNvSpPr txBox="1"/>
          <p:nvPr/>
        </p:nvSpPr>
        <p:spPr>
          <a:xfrm>
            <a:off x="7407644" y="4571836"/>
            <a:ext cx="1426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ＭＳ Ｐゴシック" pitchFamily="34" charset="-128"/>
                <a:cs typeface="Book Antiqua"/>
              </a:rPr>
              <a:t>Jon Rebman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Book Antiqua"/>
            </a:endParaRPr>
          </a:p>
        </p:txBody>
      </p:sp>
      <p:pic>
        <p:nvPicPr>
          <p:cNvPr id="16" name="Picture 15" descr="Screenshot 2019-10-04 at 15.44.08.png">
            <a:extLst>
              <a:ext uri="{FF2B5EF4-FFF2-40B4-BE49-F238E27FC236}">
                <a16:creationId xmlns:a16="http://schemas.microsoft.com/office/drawing/2014/main" id="{2D85C184-CC04-744E-A39A-190669B6D2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285" y="4972229"/>
            <a:ext cx="1524187" cy="330720"/>
          </a:xfrm>
          <a:prstGeom prst="rect">
            <a:avLst/>
          </a:prstGeom>
        </p:spPr>
      </p:pic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553EDA6E-0680-EB47-88D3-A265EA7281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4725144"/>
            <a:ext cx="1022277" cy="41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755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A24883-C373-E740-7F35-2BEFB0A7D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034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ounded Rectangle 51"/>
          <p:cNvSpPr/>
          <p:nvPr/>
        </p:nvSpPr>
        <p:spPr>
          <a:xfrm>
            <a:off x="5436096" y="3284984"/>
            <a:ext cx="2304256" cy="1008112"/>
          </a:xfrm>
          <a:prstGeom prst="roundRect">
            <a:avLst/>
          </a:prstGeom>
          <a:solidFill>
            <a:srgbClr val="008000">
              <a:alpha val="1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CFFCC"/>
              </a:solidFill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1331640" y="3284984"/>
            <a:ext cx="2304256" cy="1008112"/>
          </a:xfrm>
          <a:prstGeom prst="roundRect">
            <a:avLst/>
          </a:prstGeom>
          <a:solidFill>
            <a:srgbClr val="008000">
              <a:alpha val="1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CFFCC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724128" y="3356992"/>
            <a:ext cx="1728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Drug Discovery</a:t>
            </a:r>
          </a:p>
        </p:txBody>
      </p:sp>
      <p:sp>
        <p:nvSpPr>
          <p:cNvPr id="40" name="Curved Right Arrow 39"/>
          <p:cNvSpPr/>
          <p:nvPr/>
        </p:nvSpPr>
        <p:spPr>
          <a:xfrm rot="5400000" flipV="1">
            <a:off x="4233097" y="1175616"/>
            <a:ext cx="679997" cy="2882510"/>
          </a:xfrm>
          <a:prstGeom prst="curvedRightArrow">
            <a:avLst/>
          </a:prstGeom>
          <a:solidFill>
            <a:srgbClr val="FF6600">
              <a:alpha val="28000"/>
            </a:srgb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Rectangle 2"/>
          <p:cNvSpPr txBox="1">
            <a:spLocks noChangeArrowheads="1"/>
          </p:cNvSpPr>
          <p:nvPr/>
        </p:nvSpPr>
        <p:spPr bwMode="auto">
          <a:xfrm>
            <a:off x="321337" y="52514"/>
            <a:ext cx="5834839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648F"/>
                </a:solidFill>
                <a:effectLst/>
                <a:uLnTx/>
                <a:uFillTx/>
                <a:latin typeface="Book Antiqua"/>
                <a:ea typeface="+mj-ea"/>
                <a:cs typeface="Book Antiqua"/>
              </a:rPr>
              <a:t>Research at the CNB: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403648" y="3356992"/>
            <a:ext cx="20882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Fundamental knowledge</a:t>
            </a:r>
          </a:p>
        </p:txBody>
      </p:sp>
      <p:sp>
        <p:nvSpPr>
          <p:cNvPr id="63" name="Curved Right Arrow 62"/>
          <p:cNvSpPr/>
          <p:nvPr/>
        </p:nvSpPr>
        <p:spPr>
          <a:xfrm rot="5400000" flipH="1">
            <a:off x="4161089" y="3447946"/>
            <a:ext cx="679997" cy="2882510"/>
          </a:xfrm>
          <a:prstGeom prst="curvedRightArrow">
            <a:avLst/>
          </a:prstGeom>
          <a:solidFill>
            <a:srgbClr val="FF6600">
              <a:alpha val="28000"/>
            </a:srgb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51AAEF-AED5-09D1-C908-4CF1C7852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817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6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Down Arrow 36"/>
          <p:cNvSpPr/>
          <p:nvPr/>
        </p:nvSpPr>
        <p:spPr>
          <a:xfrm rot="16200000">
            <a:off x="6012695" y="2140650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38" name="Title 3"/>
          <p:cNvSpPr txBox="1">
            <a:spLocks/>
          </p:cNvSpPr>
          <p:nvPr/>
        </p:nvSpPr>
        <p:spPr bwMode="auto">
          <a:xfrm>
            <a:off x="6300192" y="1963688"/>
            <a:ext cx="180694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/>
                <a:ea typeface="+mj-ea"/>
                <a:cs typeface="Book Antiqua"/>
              </a:rPr>
              <a:t>Limitations</a:t>
            </a:r>
            <a:r>
              <a:rPr kumimoji="0" lang="mr-IN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/>
                <a:ea typeface="+mj-ea"/>
                <a:cs typeface="Book Antiqua"/>
              </a:rPr>
              <a:t>…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ook Antiqua"/>
              <a:ea typeface="+mj-ea"/>
              <a:cs typeface="Book Antiqua"/>
            </a:endParaRPr>
          </a:p>
        </p:txBody>
      </p:sp>
      <p:sp>
        <p:nvSpPr>
          <p:cNvPr id="17" name="Explosion 1 16"/>
          <p:cNvSpPr/>
          <p:nvPr/>
        </p:nvSpPr>
        <p:spPr>
          <a:xfrm>
            <a:off x="3635896" y="1531640"/>
            <a:ext cx="1760984" cy="1512168"/>
          </a:xfrm>
          <a:prstGeom prst="irregularSeal1">
            <a:avLst/>
          </a:prstGeom>
          <a:solidFill>
            <a:srgbClr val="C0504D">
              <a:alpha val="3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18" name="Title 3"/>
          <p:cNvSpPr txBox="1">
            <a:spLocks/>
          </p:cNvSpPr>
          <p:nvPr/>
        </p:nvSpPr>
        <p:spPr bwMode="auto">
          <a:xfrm>
            <a:off x="2411760" y="764704"/>
            <a:ext cx="4287688" cy="553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ook Antiqua"/>
                <a:ea typeface="+mj-ea"/>
                <a:cs typeface="Book Antiqua"/>
              </a:rPr>
              <a:t>The Amyloid cascade</a:t>
            </a:r>
            <a:r>
              <a:rPr kumimoji="0" lang="en-US" sz="2000" b="1" i="0" strike="noStrike" kern="0" cap="none" spc="0" normalizeH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Book Antiqua"/>
                <a:ea typeface="+mj-ea"/>
                <a:cs typeface="Book Antiqua"/>
              </a:rPr>
              <a:t> hypothesis</a:t>
            </a:r>
            <a:endParaRPr kumimoji="0" lang="en-US" sz="2000" b="1" i="0" strike="noStrike" kern="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Book Antiqua"/>
              <a:ea typeface="+mj-ea"/>
              <a:cs typeface="Book Antiqua"/>
            </a:endParaRPr>
          </a:p>
        </p:txBody>
      </p:sp>
      <p:sp>
        <p:nvSpPr>
          <p:cNvPr id="19" name="Title 3"/>
          <p:cNvSpPr txBox="1">
            <a:spLocks/>
          </p:cNvSpPr>
          <p:nvPr/>
        </p:nvSpPr>
        <p:spPr bwMode="auto">
          <a:xfrm>
            <a:off x="3884712" y="1891680"/>
            <a:ext cx="1295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Book Antiqua"/>
                <a:ea typeface="+mj-ea"/>
                <a:cs typeface="Book Antiqua"/>
              </a:rPr>
              <a:t>A</a:t>
            </a: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Book Antiqua"/>
                <a:ea typeface="Lucida Grande"/>
                <a:cs typeface="Book Antiqua"/>
              </a:rPr>
              <a:t>β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Book Antiqua"/>
                <a:ea typeface="Lucida Grande"/>
                <a:cs typeface="Book Antiqua"/>
              </a:rPr>
              <a:t>deposits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Book Antiqua"/>
              <a:ea typeface="+mj-ea"/>
              <a:cs typeface="Book Antiqua"/>
            </a:endParaRPr>
          </a:p>
        </p:txBody>
      </p:sp>
      <p:sp>
        <p:nvSpPr>
          <p:cNvPr id="20" name="Title 3"/>
          <p:cNvSpPr txBox="1">
            <a:spLocks/>
          </p:cNvSpPr>
          <p:nvPr/>
        </p:nvSpPr>
        <p:spPr bwMode="auto">
          <a:xfrm>
            <a:off x="3970157" y="3331840"/>
            <a:ext cx="120995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Book Antiqua"/>
                <a:ea typeface="+mj-ea"/>
                <a:cs typeface="Book Antiqua"/>
              </a:rPr>
              <a:t>NFTs</a:t>
            </a:r>
          </a:p>
        </p:txBody>
      </p:sp>
      <p:sp>
        <p:nvSpPr>
          <p:cNvPr id="21" name="Title 3"/>
          <p:cNvSpPr txBox="1">
            <a:spLocks/>
          </p:cNvSpPr>
          <p:nvPr/>
        </p:nvSpPr>
        <p:spPr bwMode="auto">
          <a:xfrm>
            <a:off x="2915926" y="4349080"/>
            <a:ext cx="3312368" cy="494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Book Antiqua"/>
                <a:ea typeface="+mj-ea"/>
                <a:cs typeface="Book Antiqua"/>
              </a:rPr>
              <a:t>Neuronal cell </a:t>
            </a:r>
            <a:r>
              <a:rPr kumimoji="0" lang="en-US" b="1" i="0" u="none" strike="noStrike" kern="0" cap="none" spc="0" normalizeH="0" noProof="0" dirty="0">
                <a:ln>
                  <a:noFill/>
                </a:ln>
                <a:effectLst/>
                <a:uLnTx/>
                <a:uFillTx/>
                <a:latin typeface="Book Antiqua"/>
                <a:ea typeface="+mj-ea"/>
                <a:cs typeface="Book Antiqua"/>
              </a:rPr>
              <a:t>death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Book Antiqua"/>
              <a:ea typeface="+mj-ea"/>
              <a:cs typeface="Book Antiqua"/>
            </a:endParaRPr>
          </a:p>
        </p:txBody>
      </p:sp>
      <p:sp>
        <p:nvSpPr>
          <p:cNvPr id="23" name="Title 3"/>
          <p:cNvSpPr txBox="1">
            <a:spLocks/>
          </p:cNvSpPr>
          <p:nvPr/>
        </p:nvSpPr>
        <p:spPr bwMode="auto">
          <a:xfrm>
            <a:off x="3688666" y="5250904"/>
            <a:ext cx="170821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Book Antiqua"/>
                <a:ea typeface="+mj-ea"/>
                <a:cs typeface="Book Antiqua"/>
              </a:rPr>
              <a:t>Dementia</a:t>
            </a:r>
          </a:p>
        </p:txBody>
      </p:sp>
      <p:sp>
        <p:nvSpPr>
          <p:cNvPr id="24" name="Title 3"/>
          <p:cNvSpPr txBox="1">
            <a:spLocks/>
          </p:cNvSpPr>
          <p:nvPr/>
        </p:nvSpPr>
        <p:spPr bwMode="auto">
          <a:xfrm>
            <a:off x="382230" y="6093296"/>
            <a:ext cx="255307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Book Antiqua"/>
                <a:ea typeface="+mj-ea"/>
                <a:cs typeface="Book Antiqua"/>
              </a:rPr>
              <a:t>Hardy &amp; Higgins, 1992. Science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i="1" kern="0" dirty="0">
                <a:latin typeface="Book Antiqua"/>
                <a:cs typeface="Book Antiqua"/>
              </a:rPr>
              <a:t>Hardy &amp; </a:t>
            </a:r>
            <a:r>
              <a:rPr lang="en-US" sz="1200" i="1" kern="0" dirty="0" err="1">
                <a:latin typeface="Book Antiqua"/>
                <a:cs typeface="Book Antiqua"/>
              </a:rPr>
              <a:t>Selkoe</a:t>
            </a:r>
            <a:r>
              <a:rPr lang="en-US" sz="1200" i="1" kern="0" dirty="0">
                <a:latin typeface="Book Antiqua"/>
                <a:cs typeface="Book Antiqua"/>
              </a:rPr>
              <a:t>, 2002. Science</a:t>
            </a:r>
          </a:p>
        </p:txBody>
      </p:sp>
      <p:sp>
        <p:nvSpPr>
          <p:cNvPr id="28" name="Down Arrow 27"/>
          <p:cNvSpPr/>
          <p:nvPr/>
        </p:nvSpPr>
        <p:spPr>
          <a:xfrm flipH="1">
            <a:off x="4437129" y="4904183"/>
            <a:ext cx="281325" cy="371873"/>
          </a:xfrm>
          <a:prstGeom prst="downArrow">
            <a:avLst/>
          </a:prstGeom>
          <a:solidFill>
            <a:srgbClr val="FFFFFF">
              <a:alpha val="46000"/>
            </a:srgbClr>
          </a:solidFill>
          <a:ln w="25400" cap="flat" cmpd="sng" algn="ctr">
            <a:solidFill>
              <a:srgbClr val="66006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0000"/>
              </a:solidFill>
              <a:latin typeface="Book Antiqua"/>
              <a:cs typeface="Book Antiqua"/>
            </a:endParaRPr>
          </a:p>
        </p:txBody>
      </p:sp>
      <p:sp>
        <p:nvSpPr>
          <p:cNvPr id="49" name="Down Arrow 48"/>
          <p:cNvSpPr/>
          <p:nvPr/>
        </p:nvSpPr>
        <p:spPr>
          <a:xfrm rot="16200000">
            <a:off x="2628319" y="2132322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50" name="Title 3"/>
          <p:cNvSpPr txBox="1">
            <a:spLocks/>
          </p:cNvSpPr>
          <p:nvPr/>
        </p:nvSpPr>
        <p:spPr bwMode="auto">
          <a:xfrm>
            <a:off x="1691680" y="1891680"/>
            <a:ext cx="792127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ook Antiqua"/>
                <a:ea typeface="+mj-ea"/>
                <a:cs typeface="Book Antiqua"/>
              </a:rPr>
              <a:t>??</a:t>
            </a:r>
          </a:p>
        </p:txBody>
      </p:sp>
      <p:sp>
        <p:nvSpPr>
          <p:cNvPr id="34" name="Title 1"/>
          <p:cNvSpPr txBox="1">
            <a:spLocks/>
          </p:cNvSpPr>
          <p:nvPr/>
        </p:nvSpPr>
        <p:spPr bwMode="auto">
          <a:xfrm>
            <a:off x="395536" y="227112"/>
            <a:ext cx="263604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648F"/>
                </a:solidFill>
                <a:effectLst/>
                <a:uLnTx/>
                <a:uFillTx/>
                <a:latin typeface="Book Antiqua"/>
                <a:ea typeface="+mj-ea"/>
                <a:cs typeface="Book Antiqua"/>
              </a:rPr>
              <a:t>The Problem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648F"/>
              </a:solidFill>
              <a:effectLst/>
              <a:uLnTx/>
              <a:uFillTx/>
              <a:latin typeface="Book Antiqua"/>
              <a:ea typeface="+mj-ea"/>
              <a:cs typeface="Book Antiqua"/>
            </a:endParaRPr>
          </a:p>
        </p:txBody>
      </p:sp>
      <p:sp>
        <p:nvSpPr>
          <p:cNvPr id="22" name="Down Arrow 21"/>
          <p:cNvSpPr/>
          <p:nvPr/>
        </p:nvSpPr>
        <p:spPr>
          <a:xfrm flipH="1">
            <a:off x="4432410" y="3968079"/>
            <a:ext cx="281325" cy="371873"/>
          </a:xfrm>
          <a:prstGeom prst="downArrow">
            <a:avLst/>
          </a:prstGeom>
          <a:solidFill>
            <a:srgbClr val="FFFFFF">
              <a:alpha val="46000"/>
            </a:srgbClr>
          </a:solidFill>
          <a:ln w="25400" cap="flat" cmpd="sng" algn="ctr">
            <a:solidFill>
              <a:srgbClr val="66006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0000"/>
              </a:solidFill>
              <a:latin typeface="Book Antiqua"/>
              <a:cs typeface="Book Antiqua"/>
            </a:endParaRPr>
          </a:p>
        </p:txBody>
      </p:sp>
      <p:sp>
        <p:nvSpPr>
          <p:cNvPr id="25" name="Down Arrow 24"/>
          <p:cNvSpPr/>
          <p:nvPr/>
        </p:nvSpPr>
        <p:spPr>
          <a:xfrm flipH="1">
            <a:off x="4432410" y="3073895"/>
            <a:ext cx="281325" cy="371873"/>
          </a:xfrm>
          <a:prstGeom prst="downArrow">
            <a:avLst/>
          </a:prstGeom>
          <a:solidFill>
            <a:srgbClr val="FFFFFF">
              <a:alpha val="46000"/>
            </a:srgbClr>
          </a:solidFill>
          <a:ln w="25400" cap="flat" cmpd="sng" algn="ctr">
            <a:solidFill>
              <a:srgbClr val="66006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rgbClr val="FF0000"/>
              </a:solidFill>
              <a:latin typeface="Book Antiqua"/>
              <a:cs typeface="Book Antiqua"/>
            </a:endParaRPr>
          </a:p>
        </p:txBody>
      </p:sp>
      <p:pic>
        <p:nvPicPr>
          <p:cNvPr id="7" name="Picture 6" descr="Screenshot 2018-11-11 at 14.48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3248" y="5043764"/>
            <a:ext cx="1431000" cy="95237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4F888BF-CEB5-DA41-95D6-2EF9FE96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>
                <a:solidFill>
                  <a:schemeClr val="bg1">
                    <a:lumMod val="50000"/>
                  </a:schemeClr>
                </a:solidFill>
              </a:rPr>
              <a:pPr/>
              <a:t>3</a:t>
            </a:fld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580AF0-6BA2-649B-8A23-A6D529091E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617" y="3043808"/>
            <a:ext cx="1881125" cy="225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31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/>
      <p:bldP spid="49" grpId="0" animBg="1"/>
      <p:bldP spid="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99431" y="1120098"/>
            <a:ext cx="47486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 defTabSz="9144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648F"/>
              </a:buClr>
              <a:buFont typeface="Arial"/>
              <a:buChar char="•"/>
              <a:defRPr/>
            </a:pPr>
            <a:r>
              <a:rPr lang="en-US" b="1" kern="0" dirty="0">
                <a:latin typeface="Book Antiqua"/>
                <a:cs typeface="Book Antiqua"/>
              </a:rPr>
              <a:t>Aging </a:t>
            </a:r>
            <a:r>
              <a:rPr lang="en-US" kern="0" dirty="0">
                <a:latin typeface="Book Antiqua"/>
                <a:cs typeface="Book Antiqua"/>
              </a:rPr>
              <a:t>is the </a:t>
            </a:r>
            <a:r>
              <a:rPr lang="en-US" b="1" kern="0" dirty="0">
                <a:latin typeface="Book Antiqua"/>
                <a:cs typeface="Book Antiqua"/>
              </a:rPr>
              <a:t>biggest risk factor </a:t>
            </a:r>
            <a:r>
              <a:rPr lang="en-US" kern="0" dirty="0">
                <a:latin typeface="Book Antiqua"/>
                <a:cs typeface="Book Antiqua"/>
              </a:rPr>
              <a:t>for AD.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1772816"/>
            <a:ext cx="4032448" cy="4182089"/>
          </a:xfrm>
          <a:prstGeom prst="rect">
            <a:avLst/>
          </a:prstGeom>
        </p:spPr>
      </p:pic>
      <p:sp>
        <p:nvSpPr>
          <p:cNvPr id="11" name="Title 3"/>
          <p:cNvSpPr txBox="1">
            <a:spLocks/>
          </p:cNvSpPr>
          <p:nvPr/>
        </p:nvSpPr>
        <p:spPr bwMode="auto">
          <a:xfrm>
            <a:off x="2502289" y="6065779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i="1" kern="0" dirty="0" err="1">
                <a:latin typeface="Book Antiqua"/>
                <a:cs typeface="Book Antiqua"/>
              </a:rPr>
              <a:t>Guttmacher</a:t>
            </a:r>
            <a:r>
              <a:rPr lang="en-US" sz="1400" i="1" kern="0" dirty="0">
                <a:latin typeface="Book Antiqua"/>
                <a:cs typeface="Book Antiqua"/>
              </a:rPr>
              <a:t>, 2003. NEJM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i="1" kern="0" dirty="0">
                <a:latin typeface="Book Antiqua"/>
                <a:ea typeface="+mj-ea"/>
                <a:cs typeface="Book Antiqua"/>
              </a:rPr>
              <a:t> </a:t>
            </a:r>
            <a:endParaRPr kumimoji="0" lang="en-US" sz="1400" i="1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Book Antiqua"/>
              <a:ea typeface="+mj-ea"/>
              <a:cs typeface="Book Antiqua"/>
            </a:endParaRPr>
          </a:p>
        </p:txBody>
      </p:sp>
      <p:pic>
        <p:nvPicPr>
          <p:cNvPr id="7" name="Picture 6" descr="image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398046"/>
            <a:ext cx="1299617" cy="73022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3716A-B8F5-BD40-8A9A-54CA72EB3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51B5318-230F-0A15-CB9D-211A1C5B3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824" y="220216"/>
            <a:ext cx="4376192" cy="616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648F"/>
                </a:solidFill>
                <a:effectLst/>
                <a:uLnTx/>
                <a:uFillTx/>
                <a:latin typeface="Book Antiqua"/>
                <a:ea typeface="+mj-ea"/>
                <a:cs typeface="Book Antiqua"/>
              </a:rPr>
              <a:t>The aging brain and AD</a:t>
            </a:r>
          </a:p>
        </p:txBody>
      </p:sp>
    </p:spTree>
    <p:extLst>
      <p:ext uri="{BB962C8B-B14F-4D97-AF65-F5344CB8AC3E}">
        <p14:creationId xmlns:p14="http://schemas.microsoft.com/office/powerpoint/2010/main" val="385017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1-s2.0-S0092867413006454-gr1.jpg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243" b="89033" l="11258" r="88942">
                        <a14:foregroundMark x1="14024" y1="39634" x2="18293" y2="29726"/>
                        <a14:foregroundMark x1="18293" y1="29726" x2="28811" y2="33537"/>
                        <a14:foregroundMark x1="28811" y1="33537" x2="22409" y2="41921"/>
                        <a14:foregroundMark x1="22409" y1="41921" x2="12500" y2="38262"/>
                        <a14:foregroundMark x1="12500" y1="38262" x2="20427" y2="33537"/>
                        <a14:foregroundMark x1="40244" y1="15091" x2="30183" y2="19360"/>
                        <a14:foregroundMark x1="30183" y1="19360" x2="38720" y2="28049"/>
                        <a14:foregroundMark x1="38720" y1="28049" x2="44360" y2="16921"/>
                        <a14:foregroundMark x1="44360" y1="16921" x2="42683" y2="13262"/>
                        <a14:foregroundMark x1="53354" y1="23476" x2="64177" y2="19817"/>
                        <a14:foregroundMark x1="68445" y1="20579" x2="58537" y2="16463"/>
                        <a14:foregroundMark x1="58537" y1="16463" x2="59756" y2="26982"/>
                        <a14:foregroundMark x1="59756" y1="26982" x2="64787" y2="24695"/>
                        <a14:foregroundMark x1="56098" y1="13262" x2="56098" y2="13262"/>
                        <a14:foregroundMark x1="61890" y1="29268" x2="61890" y2="29268"/>
                        <a14:foregroundMark x1="60671" y1="31707" x2="60671" y2="31707"/>
                        <a14:foregroundMark x1="75305" y1="24695" x2="70427" y2="34299"/>
                        <a14:foregroundMark x1="70427" y1="34299" x2="78963" y2="40244"/>
                        <a14:foregroundMark x1="78963" y1="40244" x2="82012" y2="38262"/>
                        <a14:foregroundMark x1="82774" y1="34146" x2="76982" y2="39024"/>
                        <a14:foregroundMark x1="74390" y1="43293" x2="83537" y2="38110"/>
                        <a14:foregroundMark x1="83537" y1="38110" x2="81402" y2="30488"/>
                        <a14:foregroundMark x1="84909" y1="35671" x2="84909" y2="35671"/>
                        <a14:foregroundMark x1="85061" y1="36738" x2="85671" y2="36128"/>
                        <a14:foregroundMark x1="85823" y1="34756" x2="85823" y2="34756"/>
                        <a14:foregroundMark x1="85823" y1="35671" x2="84299" y2="34146"/>
                        <a14:foregroundMark x1="85366" y1="34146" x2="83689" y2="36890"/>
                        <a14:foregroundMark x1="69817" y1="39787" x2="70732" y2="43140"/>
                        <a14:foregroundMark x1="74085" y1="34299" x2="74085" y2="34299"/>
                        <a14:foregroundMark x1="77896" y1="41006" x2="79878" y2="42073"/>
                        <a14:foregroundMark x1="78963" y1="41311" x2="70274" y2="37805"/>
                        <a14:foregroundMark x1="81555" y1="41159" x2="77439" y2="30640"/>
                        <a14:foregroundMark x1="77439" y1="30640" x2="74543" y2="34909"/>
                        <a14:foregroundMark x1="70274" y1="35366" x2="70122" y2="39177"/>
                        <a14:foregroundMark x1="86433" y1="38567" x2="85213" y2="33537"/>
                        <a14:foregroundMark x1="85671" y1="34604" x2="85671" y2="34604"/>
                        <a14:foregroundMark x1="85366" y1="34604" x2="85366" y2="35366"/>
                        <a14:foregroundMark x1="85366" y1="34299" x2="84604" y2="35366"/>
                        <a14:foregroundMark x1="67226" y1="34756" x2="70122" y2="39939"/>
                        <a14:foregroundMark x1="55793" y1="11738" x2="54573" y2="16921"/>
                        <a14:foregroundMark x1="85213" y1="33994" x2="85671" y2="34604"/>
                        <a14:foregroundMark x1="86280" y1="34146" x2="85366" y2="34909"/>
                        <a14:foregroundMark x1="86280" y1="33689" x2="85061" y2="34451"/>
                        <a14:foregroundMark x1="46951" y1="21799" x2="42683" y2="25457"/>
                        <a14:foregroundMark x1="69970" y1="21799" x2="65701" y2="16616"/>
                        <a14:foregroundMark x1="84451" y1="48476" x2="75457" y2="54268"/>
                        <a14:foregroundMark x1="75457" y1="54268" x2="83841" y2="60518"/>
                        <a14:foregroundMark x1="83841" y1="60518" x2="84299" y2="63567"/>
                        <a14:foregroundMark x1="85976" y1="47256" x2="84756" y2="57470"/>
                        <a14:foregroundMark x1="13262" y1="48171" x2="15091" y2="59299"/>
                        <a14:foregroundMark x1="15091" y1="59299" x2="25610" y2="62348"/>
                        <a14:foregroundMark x1="25610" y1="62348" x2="26677" y2="60823"/>
                        <a14:foregroundMark x1="28963" y1="66006" x2="22409" y2="74238"/>
                        <a14:foregroundMark x1="22409" y1="74238" x2="23171" y2="76982"/>
                        <a14:foregroundMark x1="37500" y1="71951" x2="31402" y2="81402"/>
                        <a14:foregroundMark x1="31402" y1="81402" x2="28201" y2="80488"/>
                        <a14:foregroundMark x1="20884" y1="69512" x2="18598" y2="70884"/>
                        <a14:foregroundMark x1="30793" y1="63872" x2="37652" y2="73323"/>
                        <a14:foregroundMark x1="37652" y1="73323" x2="37957" y2="73171"/>
                        <a14:foregroundMark x1="37195" y1="71951" x2="27134" y2="75152"/>
                        <a14:foregroundMark x1="27134" y1="75152" x2="19360" y2="74085"/>
                        <a14:foregroundMark x1="22561" y1="76829" x2="34299" y2="84146"/>
                        <a14:foregroundMark x1="35976" y1="81098" x2="34909" y2="82927"/>
                        <a14:foregroundMark x1="36128" y1="78963" x2="35061" y2="81555"/>
                        <a14:foregroundMark x1="33994" y1="85366" x2="24085" y2="78354"/>
                        <a14:foregroundMark x1="24085" y1="78354" x2="18750" y2="70274"/>
                        <a14:foregroundMark x1="21341" y1="69665" x2="27591" y2="76829"/>
                        <a14:foregroundMark x1="38415" y1="70732" x2="28506" y2="64939"/>
                        <a14:foregroundMark x1="28506" y1="64939" x2="29726" y2="64634"/>
                        <a14:foregroundMark x1="38567" y1="70884" x2="37043" y2="69360"/>
                        <a14:foregroundMark x1="37957" y1="69817" x2="37957" y2="69817"/>
                        <a14:foregroundMark x1="38110" y1="69207" x2="37348" y2="71037"/>
                        <a14:foregroundMark x1="38415" y1="69360" x2="38262" y2="71494"/>
                        <a14:foregroundMark x1="38720" y1="69055" x2="36280" y2="71494"/>
                        <a14:foregroundMark x1="77896" y1="49390" x2="70427" y2="57012"/>
                        <a14:foregroundMark x1="70427" y1="57012" x2="75915" y2="59909"/>
                        <a14:foregroundMark x1="79268" y1="73018" x2="66006" y2="79573"/>
                        <a14:foregroundMark x1="69207" y1="64634" x2="63110" y2="73476"/>
                        <a14:foregroundMark x1="63110" y1="73476" x2="67530" y2="83079"/>
                        <a14:foregroundMark x1="67530" y1="83079" x2="67683" y2="82774"/>
                        <a14:foregroundMark x1="70122" y1="70884" x2="73171" y2="73476"/>
                        <a14:foregroundMark x1="54726" y1="75152" x2="44360" y2="74848"/>
                        <a14:foregroundMark x1="44360" y1="74848" x2="47104" y2="85213"/>
                        <a14:foregroundMark x1="47104" y1="85213" x2="57470" y2="87195"/>
                        <a14:foregroundMark x1="57470" y1="87195" x2="57927" y2="86738"/>
                        <a14:foregroundMark x1="56402" y1="76524" x2="52591" y2="85061"/>
                        <a14:foregroundMark x1="56250" y1="85366" x2="55183" y2="76829"/>
                        <a14:foregroundMark x1="60671" y1="87348" x2="47713" y2="87805"/>
                        <a14:foregroundMark x1="47713" y1="87805" x2="42226" y2="77744"/>
                        <a14:foregroundMark x1="42226" y1="77744" x2="55030" y2="72866"/>
                        <a14:foregroundMark x1="42683" y1="78506" x2="42683" y2="78811"/>
                        <a14:foregroundMark x1="41311" y1="84451" x2="41311" y2="83232"/>
                        <a14:foregroundMark x1="42683" y1="82927" x2="46646" y2="86890"/>
                        <a14:foregroundMark x1="44817" y1="85213" x2="38567" y2="87043"/>
                        <a14:foregroundMark x1="21189" y1="76982" x2="17530" y2="71189"/>
                        <a14:foregroundMark x1="18598" y1="71494" x2="18750" y2="72713"/>
                        <a14:foregroundMark x1="20579" y1="75000" x2="21189" y2="77134"/>
                        <a14:foregroundMark x1="21341" y1="76982" x2="21341" y2="76982"/>
                        <a14:foregroundMark x1="18140" y1="71494" x2="18750" y2="72256"/>
                        <a14:foregroundMark x1="28811" y1="64177" x2="28811" y2="64177"/>
                        <a14:foregroundMark x1="30183" y1="64634" x2="28506" y2="63720"/>
                        <a14:foregroundMark x1="33994" y1="68445" x2="39177" y2="69055"/>
                        <a14:foregroundMark x1="34299" y1="83841" x2="33384" y2="85823"/>
                        <a14:foregroundMark x1="33841" y1="85213" x2="26220" y2="81098"/>
                        <a14:foregroundMark x1="85061" y1="35823" x2="86128" y2="33994"/>
                        <a14:foregroundMark x1="85671" y1="33841" x2="86890" y2="36738"/>
                        <a14:foregroundMark x1="86128" y1="33689" x2="86433" y2="36738"/>
                        <a14:foregroundMark x1="85671" y1="34146" x2="86128" y2="33841"/>
                        <a14:foregroundMark x1="86128" y1="33994" x2="86128" y2="33994"/>
                        <a14:foregroundMark x1="85823" y1="34146" x2="85823" y2="34146"/>
                        <a14:foregroundMark x1="85671" y1="34146" x2="85671" y2="34146"/>
                        <a14:foregroundMark x1="85823" y1="33841" x2="85823" y2="33841"/>
                        <a14:foregroundMark x1="85976" y1="33841" x2="85976" y2="33841"/>
                        <a14:foregroundMark x1="86128" y1="34146" x2="85976" y2="34604"/>
                        <a14:foregroundMark x1="85823" y1="33689" x2="86128" y2="34604"/>
                        <a14:foregroundMark x1="85976" y1="33232" x2="85976" y2="34756"/>
                        <a14:backgroundMark x1="32705" y1="86324" x2="32012" y2="87348"/>
                        <a14:backgroundMark x1="20926" y1="77498" x2="19665" y2="78963"/>
                        <a14:backgroundMark x1="19665" y1="78963" x2="21282" y2="78062"/>
                        <a14:backgroundMark x1="26051" y1="81986" x2="23933" y2="87957"/>
                        <a14:backgroundMark x1="23933" y1="87957" x2="27896" y2="83726"/>
                        <a14:backgroundMark x1="31015" y1="85411" x2="30945" y2="85671"/>
                        <a14:backgroundMark x1="22023" y1="79475" x2="8841" y2="88262"/>
                        <a14:backgroundMark x1="8841" y1="88262" x2="7012" y2="77439"/>
                        <a14:backgroundMark x1="7012" y1="77439" x2="17530" y2="85366"/>
                        <a14:backgroundMark x1="17530" y1="85366" x2="14787" y2="75762"/>
                        <a14:backgroundMark x1="20122" y1="81860" x2="12348" y2="75000"/>
                        <a14:backgroundMark x1="12348" y1="75000" x2="15549" y2="77287"/>
                        <a14:backgroundMark x1="10976" y1="79421" x2="10976" y2="79421"/>
                        <a14:backgroundMark x1="28370" y1="83982" x2="26982" y2="84451"/>
                        <a14:backgroundMark x1="40506" y1="66902" x2="59756" y2="41921"/>
                        <a14:backgroundMark x1="26982" y1="84451" x2="27963" y2="83178"/>
                        <a14:backgroundMark x1="59756" y1="41921" x2="49085" y2="50762"/>
                        <a14:backgroundMark x1="49085" y1="50762" x2="61738" y2="47866"/>
                        <a14:backgroundMark x1="61738" y1="47866" x2="67589" y2="41471"/>
                        <a14:backgroundMark x1="86808" y1="33232" x2="90854" y2="29268"/>
                        <a14:backgroundMark x1="90854" y1="29268" x2="90854" y2="28354"/>
                        <a14:backgroundMark x1="18124" y1="75842" x2="11585" y2="70427"/>
                        <a14:backgroundMark x1="21102" y1="78308" x2="20063" y2="77447"/>
                        <a14:backgroundMark x1="11585" y1="70427" x2="11585" y2="70122"/>
                        <a14:backgroundMark x1="17073" y1="16768" x2="16159" y2="18140"/>
                      </a14:backgroundRemoval>
                    </a14:imgEffect>
                    <a14:imgEffect>
                      <a14:brightnessContrast bright="12000" contras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548" t="1519" r="1348" b="1243"/>
          <a:stretch/>
        </p:blipFill>
        <p:spPr>
          <a:xfrm>
            <a:off x="1253457" y="1112497"/>
            <a:ext cx="4458331" cy="446449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itle 3"/>
          <p:cNvSpPr txBox="1">
            <a:spLocks/>
          </p:cNvSpPr>
          <p:nvPr/>
        </p:nvSpPr>
        <p:spPr bwMode="auto">
          <a:xfrm>
            <a:off x="245156" y="6453336"/>
            <a:ext cx="2310620" cy="24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Book Antiqua"/>
                <a:ea typeface="+mj-ea"/>
                <a:cs typeface="Book Antiqua"/>
              </a:rPr>
              <a:t>Lopez-</a:t>
            </a:r>
            <a:r>
              <a:rPr kumimoji="0" lang="en-US" sz="1200" i="1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Book Antiqua"/>
                <a:ea typeface="+mj-ea"/>
                <a:cs typeface="Book Antiqua"/>
              </a:rPr>
              <a:t>Otin</a:t>
            </a:r>
            <a:r>
              <a:rPr kumimoji="0" lang="en-US" sz="1200" i="1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Book Antiqua"/>
                <a:ea typeface="+mj-ea"/>
                <a:cs typeface="Book Antiqua"/>
              </a:rPr>
              <a:t>, et al, 2013. Cell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686855" y="2831978"/>
            <a:ext cx="1584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Book Antiqua"/>
                <a:cs typeface="Book Antiqua"/>
              </a:rPr>
              <a:t>The Hallmarks of Aging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3716A-B8F5-BD40-8A9A-54CA72EB3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b="1" smtClean="0">
                <a:solidFill>
                  <a:schemeClr val="tx1"/>
                </a:solidFill>
              </a:rPr>
              <a:pPr/>
              <a:t>5</a:t>
            </a:fld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984BCF13-F2B6-4F4E-B31E-65B78E5DAE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19" y="260648"/>
            <a:ext cx="2736303" cy="386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R="0" lvl="0" indent="0" defTabSz="9144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 kumimoji="0" sz="2800" b="1" i="0" u="none" strike="noStrike" kern="0" cap="none" spc="0" normalizeH="0" baseline="0">
                <a:ln>
                  <a:noFill/>
                </a:ln>
                <a:solidFill>
                  <a:srgbClr val="00648F"/>
                </a:solidFill>
                <a:effectLst/>
                <a:uLnTx/>
                <a:uFillTx/>
                <a:latin typeface="Book Antiqua"/>
                <a:ea typeface="+mj-ea"/>
                <a:cs typeface="Book Antiqua"/>
              </a:defRPr>
            </a:lvl1pPr>
          </a:lstStyle>
          <a:p>
            <a:r>
              <a:rPr lang="en-US" dirty="0"/>
              <a:t>What is aging?</a:t>
            </a: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C88A9F62-C834-004E-8CC6-6A7B6A95DA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3716" y="1943113"/>
            <a:ext cx="1152128" cy="609544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kumimoji="0" lang="en-US" sz="1400" b="1" i="0" u="none" strike="noStrike" kern="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halkboard" panose="03050602040202020205" pitchFamily="66" charset="77"/>
                <a:cs typeface="Book Antiqua"/>
              </a:rPr>
              <a:t>Telomere attrition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halkboard" panose="03050602040202020205" pitchFamily="66" charset="77"/>
              <a:cs typeface="Book Antiqua"/>
            </a:endParaRPr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A69C435D-FA4A-AB47-AF68-331A8F339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3756" y="3416753"/>
            <a:ext cx="1152128" cy="609545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kumimoji="0" lang="en-US" sz="1400" b="1" i="0" u="none" strike="noStrike" kern="0" cap="none" spc="0" normalizeH="0" noProof="0" dirty="0">
                <a:ln>
                  <a:noFill/>
                </a:ln>
                <a:solidFill>
                  <a:srgbClr val="399266"/>
                </a:solidFill>
                <a:effectLst/>
                <a:uLnTx/>
                <a:uFillTx/>
                <a:latin typeface="Chalkboard" panose="03050602040202020205" pitchFamily="66" charset="77"/>
                <a:cs typeface="Book Antiqua"/>
              </a:rPr>
              <a:t>Epigenetic alterations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399266"/>
              </a:solidFill>
              <a:effectLst/>
              <a:uLnTx/>
              <a:uFillTx/>
              <a:latin typeface="Chalkboard" panose="03050602040202020205" pitchFamily="66" charset="77"/>
              <a:cs typeface="Book Antiqua"/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51F8A8A0-E90F-1A41-A26A-25A16A3493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1668" y="4640889"/>
            <a:ext cx="1286886" cy="551154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kumimoji="0" lang="en-US" sz="1400" b="1" i="0" u="none" strike="noStrike" kern="0" cap="none" spc="0" normalizeH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halkboard" panose="03050602040202020205" pitchFamily="66" charset="77"/>
                <a:cs typeface="Book Antiqua"/>
              </a:rPr>
              <a:t>Loss of proteostasis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halkboard" panose="03050602040202020205" pitchFamily="66" charset="77"/>
              <a:cs typeface="Book Antiqua"/>
            </a:endParaRP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018D28EE-598B-0344-A601-2D48AA00A7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7452" y="5243613"/>
            <a:ext cx="1557536" cy="549404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kumimoji="0" lang="en-US" sz="1400" b="1" i="0" u="none" strike="noStrike" kern="0" cap="none" spc="0" normalizeH="0" noProof="0" dirty="0">
                <a:ln>
                  <a:noFill/>
                </a:ln>
                <a:solidFill>
                  <a:srgbClr val="009CD7"/>
                </a:solidFill>
                <a:effectLst/>
                <a:uLnTx/>
                <a:uFillTx/>
                <a:latin typeface="Chalkboard" panose="03050602040202020205" pitchFamily="66" charset="77"/>
                <a:cs typeface="Book Antiqua"/>
              </a:rPr>
              <a:t>Deregulated nutrient sensing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9CD7"/>
              </a:solidFill>
              <a:effectLst/>
              <a:uLnTx/>
              <a:uFillTx/>
              <a:latin typeface="Chalkboard" panose="03050602040202020205" pitchFamily="66" charset="77"/>
              <a:cs typeface="Book Antiqua"/>
            </a:endParaRPr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C190876A-559F-4341-AA36-0CAB35A8C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9220" y="4640889"/>
            <a:ext cx="1512168" cy="551154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kumimoji="0" lang="en-US" sz="1400" b="1" i="0" u="none" strike="noStrike" kern="0" cap="none" spc="0" normalizeH="0" noProof="0" dirty="0">
                <a:ln>
                  <a:noFill/>
                </a:ln>
                <a:solidFill>
                  <a:srgbClr val="DD6C03"/>
                </a:solidFill>
                <a:effectLst/>
                <a:uLnTx/>
                <a:uFillTx/>
                <a:latin typeface="Chalkboard" panose="03050602040202020205" pitchFamily="66" charset="77"/>
                <a:cs typeface="Book Antiqua"/>
              </a:rPr>
              <a:t>Mitochondrial dysfunction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DD6C03"/>
              </a:solidFill>
              <a:effectLst/>
              <a:uLnTx/>
              <a:uFillTx/>
              <a:latin typeface="Chalkboard" panose="03050602040202020205" pitchFamily="66" charset="77"/>
              <a:cs typeface="Book Antiqua"/>
            </a:endParaRPr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699A4D79-1629-3E45-B835-026FB313C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3416753"/>
            <a:ext cx="1283804" cy="551155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kumimoji="0" lang="en-US" sz="1400" b="1" i="0" u="none" strike="noStrike" kern="0" cap="none" spc="0" normalizeH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halkboard" panose="03050602040202020205" pitchFamily="66" charset="77"/>
                <a:cs typeface="Book Antiqua"/>
              </a:rPr>
              <a:t>Cellular senescence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halkboard" panose="03050602040202020205" pitchFamily="66" charset="77"/>
              <a:cs typeface="Book Antiqua"/>
            </a:endParaRPr>
          </a:p>
        </p:txBody>
      </p:sp>
      <p:sp>
        <p:nvSpPr>
          <p:cNvPr id="27" name="Rectangle 5">
            <a:extLst>
              <a:ext uri="{FF2B5EF4-FFF2-40B4-BE49-F238E27FC236}">
                <a16:creationId xmlns:a16="http://schemas.microsoft.com/office/drawing/2014/main" id="{C6391E49-7CDE-A84D-8520-FA174092F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1943113"/>
            <a:ext cx="1283804" cy="526161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kumimoji="0" lang="en-US" sz="1400" b="1" i="0" u="none" strike="noStrike" kern="0" cap="none" spc="0" normalizeH="0" noProof="0" dirty="0">
                <a:ln>
                  <a:noFill/>
                </a:ln>
                <a:solidFill>
                  <a:srgbClr val="CE3742"/>
                </a:solidFill>
                <a:effectLst/>
                <a:uLnTx/>
                <a:uFillTx/>
                <a:latin typeface="Chalkboard" panose="03050602040202020205" pitchFamily="66" charset="77"/>
                <a:cs typeface="Book Antiqua"/>
              </a:rPr>
              <a:t>Stem cell exhaustion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CE3742"/>
              </a:solidFill>
              <a:effectLst/>
              <a:uLnTx/>
              <a:uFillTx/>
              <a:latin typeface="Chalkboard" panose="03050602040202020205" pitchFamily="66" charset="77"/>
              <a:cs typeface="Book Antiqua"/>
            </a:endParaRPr>
          </a:p>
        </p:txBody>
      </p:sp>
      <p:sp>
        <p:nvSpPr>
          <p:cNvPr id="28" name="Rectangle 5">
            <a:extLst>
              <a:ext uri="{FF2B5EF4-FFF2-40B4-BE49-F238E27FC236}">
                <a16:creationId xmlns:a16="http://schemas.microsoft.com/office/drawing/2014/main" id="{5A98FE96-D734-FE45-B0C4-AAF15998FB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3276" y="1061723"/>
            <a:ext cx="2075892" cy="472222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kumimoji="0" lang="en-US" sz="1400" b="1" i="0" u="none" strike="noStrike" kern="0" cap="none" spc="0" normalizeH="0" noProof="0" dirty="0">
                <a:ln>
                  <a:noFill/>
                </a:ln>
                <a:solidFill>
                  <a:srgbClr val="7EB14A"/>
                </a:solidFill>
                <a:effectLst/>
                <a:uLnTx/>
                <a:uFillTx/>
                <a:latin typeface="Chalkboard" panose="03050602040202020205" pitchFamily="66" charset="77"/>
                <a:cs typeface="Book Antiqua"/>
              </a:rPr>
              <a:t>Altered intercellular communication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7EB14A"/>
              </a:solidFill>
              <a:effectLst/>
              <a:uLnTx/>
              <a:uFillTx/>
              <a:latin typeface="Chalkboard" panose="03050602040202020205" pitchFamily="66" charset="77"/>
              <a:cs typeface="Book Antiqua"/>
            </a:endParaRPr>
          </a:p>
        </p:txBody>
      </p:sp>
      <p:sp>
        <p:nvSpPr>
          <p:cNvPr id="29" name="Rectangle 5">
            <a:extLst>
              <a:ext uri="{FF2B5EF4-FFF2-40B4-BE49-F238E27FC236}">
                <a16:creationId xmlns:a16="http://schemas.microsoft.com/office/drawing/2014/main" id="{F225FA5D-9159-D04D-863F-E29F038AC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3596" y="1065400"/>
            <a:ext cx="1286886" cy="55115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eaLnBrk="0" hangingPunct="0">
              <a:spcBef>
                <a:spcPts val="12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kumimoji="0" lang="en-US" sz="1400" b="1" i="0" u="none" strike="noStrike" kern="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halkboard" panose="03050602040202020205" pitchFamily="66" charset="77"/>
                <a:cs typeface="Book Antiqua"/>
              </a:rPr>
              <a:t>Genomic instability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halkboard" panose="03050602040202020205" pitchFamily="66" charset="77"/>
              <a:cs typeface="Book Antiqua"/>
            </a:endParaRPr>
          </a:p>
        </p:txBody>
      </p:sp>
      <p:pic>
        <p:nvPicPr>
          <p:cNvPr id="30" name="Picture 29" descr="1-s2.0-S0092867413006454-gr1.jpg">
            <a:extLst>
              <a:ext uri="{FF2B5EF4-FFF2-40B4-BE49-F238E27FC236}">
                <a16:creationId xmlns:a16="http://schemas.microsoft.com/office/drawing/2014/main" id="{247C1A39-2E94-7C40-8B06-8E492E9688C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49" b="89474" l="4049" r="96356">
                        <a14:foregroundMark x1="51012" y1="33333" x2="51012" y2="45614"/>
                        <a14:foregroundMark x1="37652" y1="54386" x2="36032" y2="69298"/>
                        <a14:foregroundMark x1="20243" y1="77193" x2="23077" y2="76316"/>
                        <a14:foregroundMark x1="4453" y1="77193" x2="6073" y2="82456"/>
                        <a14:foregroundMark x1="6883" y1="79825" x2="4049" y2="78070"/>
                        <a14:foregroundMark x1="6478" y1="78947" x2="6073" y2="71930"/>
                        <a14:foregroundMark x1="85020" y1="44737" x2="87045" y2="67544"/>
                        <a14:foregroundMark x1="95142" y1="81579" x2="96761" y2="87719"/>
                        <a14:foregroundMark x1="91093" y1="64912" x2="93927" y2="76316"/>
                        <a14:foregroundMark x1="93522" y1="74561" x2="93522" y2="75439"/>
                        <a14:foregroundMark x1="88664" y1="56140" x2="91903" y2="67544"/>
                        <a14:backgroundMark x1="90283" y1="78070" x2="90688" y2="83333"/>
                        <a14:backgroundMark x1="91093" y1="79825" x2="91498" y2="71930"/>
                        <a14:backgroundMark x1="92713" y1="80702" x2="91093" y2="67544"/>
                        <a14:backgroundMark x1="92713" y1="76316" x2="91903" y2="66667"/>
                        <a14:backgroundMark x1="95142" y1="90351" x2="91498" y2="631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5464" y="3416753"/>
            <a:ext cx="1368152" cy="633258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BEE26368-C632-EE4F-A1F1-448A370E3FBE}"/>
              </a:ext>
            </a:extLst>
          </p:cNvPr>
          <p:cNvSpPr/>
          <p:nvPr/>
        </p:nvSpPr>
        <p:spPr>
          <a:xfrm>
            <a:off x="5004048" y="5495314"/>
            <a:ext cx="3722379" cy="584775"/>
          </a:xfrm>
          <a:prstGeom prst="rect">
            <a:avLst/>
          </a:prstGeom>
          <a:solidFill>
            <a:srgbClr val="F9FF62">
              <a:alpha val="52000"/>
            </a:srgbClr>
          </a:solidFill>
          <a:ln w="12700" cmpd="sng">
            <a:solidFill>
              <a:srgbClr val="E46C0A"/>
            </a:solidFill>
          </a:ln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648F"/>
              </a:buClr>
              <a:defRPr/>
            </a:pPr>
            <a:r>
              <a:rPr lang="en-US" sz="1600" b="1" i="1" kern="0" dirty="0">
                <a:latin typeface="Book Antiqua"/>
                <a:cs typeface="Book Antiqua"/>
              </a:rPr>
              <a:t>Hypothesis: </a:t>
            </a:r>
            <a:r>
              <a:rPr lang="en-US" sz="1600" b="1" kern="0" dirty="0">
                <a:latin typeface="Book Antiqua"/>
                <a:cs typeface="Book Antiqua"/>
              </a:rPr>
              <a:t>Targeting aging processes to prevent early events in AD! </a:t>
            </a:r>
            <a:endParaRPr lang="en-US" sz="1600" kern="0" dirty="0">
              <a:latin typeface="Book Antiqua"/>
              <a:cs typeface="Book Antiqua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0B15239-B79C-3D4A-A0C9-FBDBDB1AE071}"/>
              </a:ext>
            </a:extLst>
          </p:cNvPr>
          <p:cNvSpPr/>
          <p:nvPr/>
        </p:nvSpPr>
        <p:spPr>
          <a:xfrm>
            <a:off x="5004048" y="6186790"/>
            <a:ext cx="923764" cy="338554"/>
          </a:xfrm>
          <a:prstGeom prst="rect">
            <a:avLst/>
          </a:prstGeom>
          <a:noFill/>
          <a:ln w="12700" cmpd="sng">
            <a:noFill/>
          </a:ln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648F"/>
              </a:buClr>
              <a:defRPr/>
            </a:pPr>
            <a:r>
              <a:rPr lang="en-US" sz="1600" b="1" i="1" kern="0" dirty="0">
                <a:solidFill>
                  <a:srgbClr val="FF0000"/>
                </a:solidFill>
                <a:latin typeface="Book Antiqua"/>
                <a:cs typeface="Book Antiqua"/>
              </a:rPr>
              <a:t>How??</a:t>
            </a:r>
            <a:endParaRPr lang="en-US" sz="1600" kern="0" dirty="0">
              <a:solidFill>
                <a:srgbClr val="FF0000"/>
              </a:solidFill>
              <a:latin typeface="Book Antiqua"/>
              <a:cs typeface="Book Antiqu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BE946F-DC3F-CB25-BE9A-A12A982BB3FB}"/>
              </a:ext>
            </a:extLst>
          </p:cNvPr>
          <p:cNvSpPr txBox="1"/>
          <p:nvPr/>
        </p:nvSpPr>
        <p:spPr>
          <a:xfrm>
            <a:off x="7142518" y="4685074"/>
            <a:ext cx="1068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A61F06"/>
                </a:solidFill>
                <a:latin typeface="Book Antiqua"/>
                <a:cs typeface="Book Antiqua"/>
              </a:rPr>
              <a:t>Aging</a:t>
            </a:r>
          </a:p>
        </p:txBody>
      </p:sp>
      <p:pic>
        <p:nvPicPr>
          <p:cNvPr id="3" name="Picture 2" descr="Graphical-abstract-300x260.jpg">
            <a:extLst>
              <a:ext uri="{FF2B5EF4-FFF2-40B4-BE49-F238E27FC236}">
                <a16:creationId xmlns:a16="http://schemas.microsoft.com/office/drawing/2014/main" id="{88D98CDF-04CE-4924-1E6C-4C5DE14130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518" y="3284984"/>
            <a:ext cx="1008112" cy="1371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54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3" grpId="0"/>
      <p:bldP spid="14" grpId="0"/>
      <p:bldP spid="15" grpId="0"/>
      <p:bldP spid="16" grpId="0"/>
      <p:bldP spid="17" grpId="0"/>
      <p:bldP spid="19" grpId="0"/>
      <p:bldP spid="27" grpId="0"/>
      <p:bldP spid="28" grpId="0"/>
      <p:bldP spid="29" grpId="0"/>
      <p:bldP spid="31" grpId="0" animBg="1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3892860" y="246489"/>
            <a:ext cx="1429178" cy="798602"/>
          </a:xfrm>
          <a:prstGeom prst="roundRect">
            <a:avLst/>
          </a:prstGeom>
          <a:solidFill>
            <a:schemeClr val="accent2">
              <a:lumMod val="60000"/>
              <a:lumOff val="40000"/>
              <a:alpha val="2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Book Antiqua"/>
                <a:cs typeface="Book Antiqua"/>
              </a:rPr>
              <a:t>Natural compounds/extracts</a:t>
            </a:r>
          </a:p>
        </p:txBody>
      </p:sp>
      <p:sp>
        <p:nvSpPr>
          <p:cNvPr id="61" name="Rectangle 60"/>
          <p:cNvSpPr/>
          <p:nvPr/>
        </p:nvSpPr>
        <p:spPr>
          <a:xfrm>
            <a:off x="3779912" y="2564870"/>
            <a:ext cx="1656184" cy="648112"/>
          </a:xfrm>
          <a:prstGeom prst="rect">
            <a:avLst/>
          </a:prstGeom>
          <a:solidFill>
            <a:srgbClr val="008000">
              <a:alpha val="9000"/>
            </a:srgbClr>
          </a:solidFill>
          <a:ln w="15875">
            <a:solidFill>
              <a:srgbClr val="008000">
                <a:alpha val="22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pic>
        <p:nvPicPr>
          <p:cNvPr id="42" name="Picture 41" descr="346px-Fisetin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974542"/>
            <a:ext cx="707162" cy="38423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554208" y="4860448"/>
            <a:ext cx="2169920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Book Antiqua"/>
                <a:cs typeface="Book Antiqua"/>
              </a:rPr>
              <a:t>Efficacy and mechanism of action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3391486" y="1499180"/>
            <a:ext cx="24046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Book Antiqua"/>
                <a:cs typeface="Book Antiqua"/>
              </a:rPr>
              <a:t>Cell-based phenotypic screening assays</a:t>
            </a:r>
          </a:p>
        </p:txBody>
      </p:sp>
      <p:pic>
        <p:nvPicPr>
          <p:cNvPr id="26" name="Picture 5" descr="11099.jpg"/>
          <p:cNvPicPr>
            <a:picLocks noChangeAspect="1"/>
          </p:cNvPicPr>
          <p:nvPr/>
        </p:nvPicPr>
        <p:blipFill>
          <a:blip r:embed="rId3">
            <a:lum bright="-5000" contras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8748" y="710708"/>
            <a:ext cx="691524" cy="575143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</p:pic>
      <p:sp>
        <p:nvSpPr>
          <p:cNvPr id="39" name="Down Arrow 38"/>
          <p:cNvSpPr/>
          <p:nvPr/>
        </p:nvSpPr>
        <p:spPr>
          <a:xfrm>
            <a:off x="4501101" y="1142796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606282" y="2582622"/>
            <a:ext cx="1974731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Neuroprotective compounds</a:t>
            </a:r>
            <a:endParaRPr lang="en-US" dirty="0">
              <a:latin typeface="Book Antiqua"/>
              <a:cs typeface="Book Antiqua"/>
            </a:endParaRPr>
          </a:p>
        </p:txBody>
      </p:sp>
      <p:pic>
        <p:nvPicPr>
          <p:cNvPr id="43" name="Picture 42" descr="book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1210" y="422676"/>
            <a:ext cx="552634" cy="482185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1835696" y="2420894"/>
            <a:ext cx="134132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prstClr val="black"/>
                </a:solidFill>
                <a:latin typeface="Book Antiqua"/>
                <a:cs typeface="Book Antiqua"/>
              </a:rPr>
              <a:t>Chemical optimization for CNS drugs</a:t>
            </a:r>
            <a:endParaRPr lang="en-US" sz="1400" dirty="0">
              <a:latin typeface="Book Antiqua"/>
              <a:cs typeface="Book Antiqua"/>
            </a:endParaRPr>
          </a:p>
        </p:txBody>
      </p:sp>
      <p:pic>
        <p:nvPicPr>
          <p:cNvPr id="45" name="Picture 44" descr="96 well assay plat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3360" y="1565653"/>
            <a:ext cx="589226" cy="441199"/>
          </a:xfrm>
          <a:prstGeom prst="rect">
            <a:avLst/>
          </a:prstGeom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6" name="Picture 45" descr="chocellspositiv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2921" y="1899618"/>
            <a:ext cx="523972" cy="377260"/>
          </a:xfrm>
          <a:prstGeom prst="rect">
            <a:avLst/>
          </a:prstGeom>
          <a:ln>
            <a:noFill/>
          </a:ln>
        </p:spPr>
      </p:pic>
      <p:sp>
        <p:nvSpPr>
          <p:cNvPr id="40" name="Curved Right Arrow 39"/>
          <p:cNvSpPr/>
          <p:nvPr/>
        </p:nvSpPr>
        <p:spPr>
          <a:xfrm rot="19311003" flipV="1">
            <a:off x="3085559" y="2237991"/>
            <a:ext cx="389835" cy="654457"/>
          </a:xfrm>
          <a:prstGeom prst="curv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Book Antiqua"/>
              <a:cs typeface="Book Antiqua"/>
            </a:endParaRPr>
          </a:p>
        </p:txBody>
      </p:sp>
      <p:pic>
        <p:nvPicPr>
          <p:cNvPr id="48" name="Picture 47" descr="rm_mice_white1_0002_lres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6096" y="3789040"/>
            <a:ext cx="628582" cy="553425"/>
          </a:xfrm>
          <a:prstGeom prst="rect">
            <a:avLst/>
          </a:prstGeom>
        </p:spPr>
      </p:pic>
      <p:pic>
        <p:nvPicPr>
          <p:cNvPr id="49" name="Picture 48" descr="305N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5910" y="3861048"/>
            <a:ext cx="474002" cy="307063"/>
          </a:xfrm>
          <a:prstGeom prst="rect">
            <a:avLst/>
          </a:prstGeom>
        </p:spPr>
      </p:pic>
      <p:sp>
        <p:nvSpPr>
          <p:cNvPr id="53" name="Down Arrow 52"/>
          <p:cNvSpPr/>
          <p:nvPr/>
        </p:nvSpPr>
        <p:spPr>
          <a:xfrm>
            <a:off x="4499992" y="2132902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54" name="Down Arrow 53"/>
          <p:cNvSpPr/>
          <p:nvPr/>
        </p:nvSpPr>
        <p:spPr>
          <a:xfrm>
            <a:off x="4499992" y="3284990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55" name="Down Arrow 54"/>
          <p:cNvSpPr/>
          <p:nvPr/>
        </p:nvSpPr>
        <p:spPr>
          <a:xfrm>
            <a:off x="4501101" y="4509160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pic>
        <p:nvPicPr>
          <p:cNvPr id="47" name="Picture 46" descr="Unknown.jpe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2434" y="4322510"/>
            <a:ext cx="648072" cy="35956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3740552" y="5916489"/>
            <a:ext cx="1728000" cy="8248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187623" y="5779801"/>
            <a:ext cx="1898477" cy="82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206823" y="5769353"/>
            <a:ext cx="1821561" cy="82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228184" y="5769037"/>
            <a:ext cx="1800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Fundamental understanding of the disease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115616" y="5784361"/>
            <a:ext cx="2031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Drugs for treating  Alzheimer’s disease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06282" y="5906675"/>
            <a:ext cx="19930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Identification of novel therapeutic targets</a:t>
            </a:r>
          </a:p>
        </p:txBody>
      </p:sp>
      <p:sp>
        <p:nvSpPr>
          <p:cNvPr id="31" name="Down Arrow 30"/>
          <p:cNvSpPr/>
          <p:nvPr/>
        </p:nvSpPr>
        <p:spPr>
          <a:xfrm rot="2965172">
            <a:off x="3352822" y="5391056"/>
            <a:ext cx="214915" cy="467999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32" name="Down Arrow 31"/>
          <p:cNvSpPr/>
          <p:nvPr/>
        </p:nvSpPr>
        <p:spPr>
          <a:xfrm rot="18634828" flipH="1">
            <a:off x="5648271" y="5391056"/>
            <a:ext cx="214915" cy="467999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Book Antiqua"/>
              <a:cs typeface="Book Antiqua"/>
            </a:endParaRPr>
          </a:p>
        </p:txBody>
      </p:sp>
      <p:sp>
        <p:nvSpPr>
          <p:cNvPr id="33" name="Down Arrow 32"/>
          <p:cNvSpPr/>
          <p:nvPr/>
        </p:nvSpPr>
        <p:spPr>
          <a:xfrm>
            <a:off x="4491798" y="5445264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115616" y="5463230"/>
            <a:ext cx="2880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rgbClr val="D40000"/>
                </a:solidFill>
                <a:latin typeface="Book Antiqua"/>
                <a:cs typeface="Book Antiqua"/>
              </a:rPr>
              <a:t>1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635896" y="5610726"/>
            <a:ext cx="2880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rgbClr val="D40000"/>
                </a:solidFill>
                <a:latin typeface="Book Antiqua"/>
                <a:cs typeface="Book Antiqua"/>
              </a:rPr>
              <a:t>2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132799" y="5466710"/>
            <a:ext cx="2880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rgbClr val="D40000"/>
                </a:solidFill>
                <a:latin typeface="Book Antiqua"/>
                <a:cs typeface="Book Antiqua"/>
              </a:rPr>
              <a:t>3</a:t>
            </a:r>
          </a:p>
        </p:txBody>
      </p:sp>
      <p:sp>
        <p:nvSpPr>
          <p:cNvPr id="5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D72920E-3EC1-2141-818B-803ADA15CF9C}" type="slidenum">
              <a:rPr lang="en-US" smtClean="0">
                <a:solidFill>
                  <a:schemeClr val="bg1">
                    <a:lumMod val="50000"/>
                  </a:schemeClr>
                </a:solidFill>
              </a:rPr>
              <a:pPr/>
              <a:t>6</a:t>
            </a:fld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3750444" y="3636606"/>
            <a:ext cx="17021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Testing in animal models</a:t>
            </a:r>
          </a:p>
          <a:p>
            <a:pPr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(multi-omics)</a:t>
            </a:r>
            <a:endParaRPr lang="en-US" dirty="0">
              <a:latin typeface="Book Antiqua"/>
              <a:cs typeface="Book Antiqua"/>
            </a:endParaRPr>
          </a:p>
        </p:txBody>
      </p:sp>
      <p:sp>
        <p:nvSpPr>
          <p:cNvPr id="57" name="Rectangle 2">
            <a:extLst>
              <a:ext uri="{FF2B5EF4-FFF2-40B4-BE49-F238E27FC236}">
                <a16:creationId xmlns:a16="http://schemas.microsoft.com/office/drawing/2014/main" id="{AB2F802B-6D9A-274D-A4D3-DCE9838E5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52514"/>
            <a:ext cx="216024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648F"/>
                </a:solidFill>
                <a:effectLst/>
                <a:uLnTx/>
                <a:uFillTx/>
                <a:latin typeface="Book Antiqua"/>
                <a:ea typeface="+mj-ea"/>
                <a:cs typeface="Book Antiqua"/>
              </a:rPr>
              <a:t>Workflow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7A1ABD-8299-6476-11B5-A681F2852912}"/>
              </a:ext>
            </a:extLst>
          </p:cNvPr>
          <p:cNvSpPr/>
          <p:nvPr/>
        </p:nvSpPr>
        <p:spPr>
          <a:xfrm>
            <a:off x="1864082" y="188640"/>
            <a:ext cx="5516230" cy="3135925"/>
          </a:xfrm>
          <a:prstGeom prst="rect">
            <a:avLst/>
          </a:prstGeom>
          <a:noFill/>
          <a:ln w="31750">
            <a:solidFill>
              <a:srgbClr val="FF0000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828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54" grpId="0" animBg="1"/>
      <p:bldP spid="55" grpId="0" animBg="1"/>
      <p:bldP spid="23" grpId="0" animBg="1"/>
      <p:bldP spid="24" grpId="0" animBg="1"/>
      <p:bldP spid="25" grpId="0" animBg="1"/>
      <p:bldP spid="27" grpId="0"/>
      <p:bldP spid="28" grpId="0"/>
      <p:bldP spid="29" grpId="0"/>
      <p:bldP spid="31" grpId="0" animBg="1"/>
      <p:bldP spid="32" grpId="0" animBg="1"/>
      <p:bldP spid="33" grpId="0" animBg="1"/>
      <p:bldP spid="34" grpId="0"/>
      <p:bldP spid="35" grpId="0"/>
      <p:bldP spid="37" grpId="0"/>
      <p:bldP spid="36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7AC26D9D-A038-1849-89D8-F11D48C5C47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995"/>
          <a:stretch/>
        </p:blipFill>
        <p:spPr>
          <a:xfrm>
            <a:off x="534242" y="4580319"/>
            <a:ext cx="3677718" cy="1344855"/>
          </a:xfrm>
          <a:prstGeom prst="rect">
            <a:avLst/>
          </a:prstGeom>
        </p:spPr>
      </p:pic>
      <p:pic>
        <p:nvPicPr>
          <p:cNvPr id="41" name="Picture 40" descr="herbarium-specimen-sheets-montage-header-600x450.jpg">
            <a:extLst>
              <a:ext uri="{FF2B5EF4-FFF2-40B4-BE49-F238E27FC236}">
                <a16:creationId xmlns:a16="http://schemas.microsoft.com/office/drawing/2014/main" id="{5342EA72-FDB6-2547-9690-428B2B0111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804" y="5515858"/>
            <a:ext cx="1123036" cy="734812"/>
          </a:xfrm>
          <a:prstGeom prst="rect">
            <a:avLst/>
          </a:prstGeom>
        </p:spPr>
      </p:pic>
      <p:pic>
        <p:nvPicPr>
          <p:cNvPr id="18" name="Picture 17" descr="346px-Fisetin.svg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1960" y="1892634"/>
            <a:ext cx="707162" cy="384238"/>
          </a:xfrm>
          <a:prstGeom prst="rect">
            <a:avLst/>
          </a:prstGeom>
        </p:spPr>
      </p:pic>
      <p:pic>
        <p:nvPicPr>
          <p:cNvPr id="20" name="Picture 19" descr="book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082" y="1340768"/>
            <a:ext cx="552634" cy="482185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23132" y="2442374"/>
            <a:ext cx="59084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Book Antiqua"/>
                <a:cs typeface="Book Antiqua"/>
              </a:rPr>
              <a:t>2) </a:t>
            </a:r>
            <a:r>
              <a:rPr lang="en-US" sz="1600" b="1" dirty="0">
                <a:solidFill>
                  <a:srgbClr val="000090"/>
                </a:solidFill>
                <a:latin typeface="Book Antiqua"/>
                <a:cs typeface="Book Antiqua"/>
              </a:rPr>
              <a:t>Libraries of plant extracts with pharmacological relevance</a:t>
            </a:r>
            <a:endParaRPr lang="en-US" b="1" dirty="0">
              <a:solidFill>
                <a:srgbClr val="000090"/>
              </a:solidFill>
              <a:latin typeface="Book Antiqua"/>
              <a:cs typeface="Book Antiqua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45222" y="746654"/>
            <a:ext cx="38164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latin typeface="Book Antiqua"/>
                <a:cs typeface="Book Antiqua"/>
              </a:rPr>
              <a:t>1) </a:t>
            </a:r>
            <a:r>
              <a:rPr lang="en-US" sz="1600" b="1" dirty="0">
                <a:solidFill>
                  <a:srgbClr val="000090"/>
                </a:solidFill>
                <a:latin typeface="Book Antiqua"/>
                <a:cs typeface="Book Antiqua"/>
              </a:rPr>
              <a:t>Libraries of natural compounds</a:t>
            </a:r>
            <a:endParaRPr lang="en-US" b="1" dirty="0">
              <a:solidFill>
                <a:srgbClr val="000090"/>
              </a:solidFill>
              <a:latin typeface="Book Antiqua"/>
              <a:cs typeface="Book Antiqua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19054" y="4242574"/>
            <a:ext cx="61824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0000"/>
                </a:solidFill>
                <a:latin typeface="Book Antiqua"/>
                <a:cs typeface="Book Antiqua"/>
              </a:rPr>
              <a:t>3) </a:t>
            </a:r>
            <a:r>
              <a:rPr lang="en-US" sz="1600" b="1" dirty="0">
                <a:solidFill>
                  <a:srgbClr val="000090"/>
                </a:solidFill>
                <a:latin typeface="Book Antiqua"/>
                <a:cs typeface="Book Antiqua"/>
              </a:rPr>
              <a:t>Collaborations with ethnopharmacological/plant groups</a:t>
            </a:r>
            <a:endParaRPr lang="en-US" b="1" dirty="0">
              <a:solidFill>
                <a:srgbClr val="000090"/>
              </a:solidFill>
              <a:latin typeface="Book Antiqua"/>
              <a:cs typeface="Book Antiqua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21FA9A-D140-F047-A955-B92579E14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24" name="Picture 23" descr="Screen Shot 2017-03-11 at 19.45.44.png">
            <a:extLst>
              <a:ext uri="{FF2B5EF4-FFF2-40B4-BE49-F238E27FC236}">
                <a16:creationId xmlns:a16="http://schemas.microsoft.com/office/drawing/2014/main" id="{6FA9EB25-3F8F-8846-BFA1-4DB5EC348A1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16919" y="5908405"/>
            <a:ext cx="1095041" cy="832963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A0CA036-45E3-094C-8CFD-28C01CAB5FC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6120" y="3284984"/>
            <a:ext cx="2028088" cy="365826"/>
          </a:xfrm>
          <a:prstGeom prst="rect">
            <a:avLst/>
          </a:prstGeom>
        </p:spPr>
      </p:pic>
      <p:pic>
        <p:nvPicPr>
          <p:cNvPr id="10" name="Picture 9" descr="A screenshot of a cell phone&#10;&#10;Description automatically generated">
            <a:extLst>
              <a:ext uri="{FF2B5EF4-FFF2-40B4-BE49-F238E27FC236}">
                <a16:creationId xmlns:a16="http://schemas.microsoft.com/office/drawing/2014/main" id="{D660A665-7268-2C41-BB09-8D7454C70532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6598"/>
          <a:stretch/>
        </p:blipFill>
        <p:spPr>
          <a:xfrm>
            <a:off x="490374" y="2756212"/>
            <a:ext cx="3577570" cy="1392868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8D9EC994-6A76-E848-B06F-926EB308DA94}"/>
              </a:ext>
            </a:extLst>
          </p:cNvPr>
          <p:cNvSpPr/>
          <p:nvPr/>
        </p:nvSpPr>
        <p:spPr>
          <a:xfrm>
            <a:off x="5035361" y="1753071"/>
            <a:ext cx="19195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prstClr val="black"/>
                </a:solidFill>
                <a:latin typeface="Book Antiqua"/>
                <a:cs typeface="Book Antiqua"/>
              </a:rPr>
              <a:t>(&gt; 1000s compounds)</a:t>
            </a:r>
            <a:endParaRPr lang="en-US" sz="1400" b="1" dirty="0">
              <a:latin typeface="Book Antiqua"/>
              <a:cs typeface="Book Antiqua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09CAFBA-ED5C-6749-8916-010C30EF9AA8}"/>
              </a:ext>
            </a:extLst>
          </p:cNvPr>
          <p:cNvSpPr/>
          <p:nvPr/>
        </p:nvSpPr>
        <p:spPr>
          <a:xfrm>
            <a:off x="4440764" y="3630343"/>
            <a:ext cx="19195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prstClr val="black"/>
                </a:solidFill>
                <a:latin typeface="Book Antiqua"/>
                <a:cs typeface="Book Antiqua"/>
              </a:rPr>
              <a:t>(&gt; 100s plants)</a:t>
            </a:r>
            <a:endParaRPr lang="en-US" sz="1400" b="1" dirty="0">
              <a:latin typeface="Book Antiqua"/>
              <a:cs typeface="Book Antiqua"/>
            </a:endParaRPr>
          </a:p>
        </p:txBody>
      </p:sp>
      <p:pic>
        <p:nvPicPr>
          <p:cNvPr id="30" name="Picture 29" descr="A picture containing clock&#10;&#10;Description automatically generated">
            <a:extLst>
              <a:ext uri="{FF2B5EF4-FFF2-40B4-BE49-F238E27FC236}">
                <a16:creationId xmlns:a16="http://schemas.microsoft.com/office/drawing/2014/main" id="{F46C5B02-AAFC-5A48-844E-A4C4850803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01151" y="2608188"/>
            <a:ext cx="1192063" cy="742815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44B89D7E-C444-4E4D-A2DA-37DCE070B53C}"/>
              </a:ext>
            </a:extLst>
          </p:cNvPr>
          <p:cNvSpPr/>
          <p:nvPr/>
        </p:nvSpPr>
        <p:spPr>
          <a:xfrm>
            <a:off x="6372200" y="2536180"/>
            <a:ext cx="9603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latin typeface="Book Antiqua"/>
                <a:cs typeface="Book Antiqua"/>
              </a:rPr>
              <a:t>Sterubin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26A68F1-6C07-C746-90BA-02EFD38655A6}"/>
              </a:ext>
            </a:extLst>
          </p:cNvPr>
          <p:cNvSpPr/>
          <p:nvPr/>
        </p:nvSpPr>
        <p:spPr>
          <a:xfrm>
            <a:off x="7145111" y="3861048"/>
            <a:ext cx="181937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648F"/>
              </a:buClr>
              <a:defRPr/>
            </a:pPr>
            <a:r>
              <a:rPr lang="en-US" sz="1200" i="1" kern="0" dirty="0" err="1">
                <a:latin typeface="Book Antiqua"/>
                <a:cs typeface="Book Antiqua"/>
              </a:rPr>
              <a:t>Eriodictyon</a:t>
            </a:r>
            <a:r>
              <a:rPr lang="en-US" sz="1200" i="1" kern="0" dirty="0">
                <a:latin typeface="Book Antiqua"/>
                <a:cs typeface="Book Antiqua"/>
              </a:rPr>
              <a:t> </a:t>
            </a:r>
            <a:r>
              <a:rPr lang="en-US" sz="1200" i="1" kern="0" dirty="0" err="1">
                <a:latin typeface="Book Antiqua"/>
                <a:cs typeface="Book Antiqua"/>
              </a:rPr>
              <a:t>californicum</a:t>
            </a:r>
            <a:endParaRPr lang="en-US" sz="1200" i="1" kern="0" dirty="0">
              <a:latin typeface="Book Antiqua"/>
              <a:ea typeface="Lucida Grande"/>
              <a:cs typeface="Book Antiqua"/>
            </a:endParaRPr>
          </a:p>
        </p:txBody>
      </p:sp>
      <p:pic>
        <p:nvPicPr>
          <p:cNvPr id="33" name="Picture 32" descr="Yerba-Santa.jpg">
            <a:extLst>
              <a:ext uri="{FF2B5EF4-FFF2-40B4-BE49-F238E27FC236}">
                <a16:creationId xmlns:a16="http://schemas.microsoft.com/office/drawing/2014/main" id="{AC87D522-6D58-1940-BB14-4F047301E83D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82000"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2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3140968"/>
            <a:ext cx="995689" cy="742815"/>
          </a:xfrm>
          <a:prstGeom prst="rect">
            <a:avLst/>
          </a:prstGeom>
        </p:spPr>
      </p:pic>
      <p:pic>
        <p:nvPicPr>
          <p:cNvPr id="35" name="Picture 34" descr="A drawing of a face&#10;&#10;Description automatically generated">
            <a:extLst>
              <a:ext uri="{FF2B5EF4-FFF2-40B4-BE49-F238E27FC236}">
                <a16:creationId xmlns:a16="http://schemas.microsoft.com/office/drawing/2014/main" id="{27AED39E-D2B9-1F41-9A50-5593BFD5581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79520" y="6055346"/>
            <a:ext cx="1037284" cy="685213"/>
          </a:xfrm>
          <a:prstGeom prst="rect">
            <a:avLst/>
          </a:prstGeom>
        </p:spPr>
      </p:pic>
      <p:pic>
        <p:nvPicPr>
          <p:cNvPr id="37" name="Picture 36" descr="A close up of a logo&#10;&#10;Description automatically generated">
            <a:extLst>
              <a:ext uri="{FF2B5EF4-FFF2-40B4-BE49-F238E27FC236}">
                <a16:creationId xmlns:a16="http://schemas.microsoft.com/office/drawing/2014/main" id="{839CC6E2-DD40-5040-BB10-0FCCBC18AB2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788024" y="5128085"/>
            <a:ext cx="1092365" cy="338554"/>
          </a:xfrm>
          <a:prstGeom prst="rect">
            <a:avLst/>
          </a:prstGeom>
        </p:spPr>
      </p:pic>
      <p:pic>
        <p:nvPicPr>
          <p:cNvPr id="39" name="Picture 38" descr="A picture containing knife&#10;&#10;Description automatically generated">
            <a:extLst>
              <a:ext uri="{FF2B5EF4-FFF2-40B4-BE49-F238E27FC236}">
                <a16:creationId xmlns:a16="http://schemas.microsoft.com/office/drawing/2014/main" id="{99149EFA-DA33-9546-A152-7C82A8CEC9D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831168" y="5520718"/>
            <a:ext cx="2442017" cy="788602"/>
          </a:xfrm>
          <a:prstGeom prst="rect">
            <a:avLst/>
          </a:prstGeom>
        </p:spPr>
      </p:pic>
      <p:pic>
        <p:nvPicPr>
          <p:cNvPr id="40" name="Picture 39" descr="Screenshot 2019-10-04 at 15.44.08.png">
            <a:extLst>
              <a:ext uri="{FF2B5EF4-FFF2-40B4-BE49-F238E27FC236}">
                <a16:creationId xmlns:a16="http://schemas.microsoft.com/office/drawing/2014/main" id="{29BFFA52-9D68-DB41-87FA-AE161B29944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4332" y="4895496"/>
            <a:ext cx="2133600" cy="462951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A7A5B2B0-0E9C-AF41-902B-9A213F02BA2F}"/>
              </a:ext>
            </a:extLst>
          </p:cNvPr>
          <p:cNvSpPr/>
          <p:nvPr/>
        </p:nvSpPr>
        <p:spPr>
          <a:xfrm>
            <a:off x="1221209" y="5856718"/>
            <a:ext cx="1135970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latin typeface="Book Antiqua"/>
                <a:cs typeface="Book Antiqua"/>
              </a:rPr>
              <a:t>Voacamine</a:t>
            </a:r>
            <a:endParaRPr lang="en-US" sz="1400" b="1" dirty="0">
              <a:latin typeface="Book Antiqua"/>
              <a:cs typeface="Book Antiqua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57363EE-99A1-A2C7-C21C-B52D80FCE1C0}"/>
              </a:ext>
            </a:extLst>
          </p:cNvPr>
          <p:cNvSpPr txBox="1">
            <a:spLocks/>
          </p:cNvSpPr>
          <p:nvPr/>
        </p:nvSpPr>
        <p:spPr bwMode="auto">
          <a:xfrm>
            <a:off x="323528" y="0"/>
            <a:ext cx="4680520" cy="882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>
                <a:solidFill>
                  <a:srgbClr val="00648F"/>
                </a:solidFill>
                <a:latin typeface="Book Antiqua"/>
                <a:ea typeface="+mj-ea"/>
                <a:cs typeface="Book Antiqua"/>
              </a:rPr>
              <a:t>Sources of natural compounds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648F"/>
              </a:solidFill>
              <a:effectLst/>
              <a:uLnTx/>
              <a:uFillTx/>
              <a:latin typeface="Book Antiqua"/>
              <a:ea typeface="+mj-ea"/>
              <a:cs typeface="Book Antiqua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6D81B9-B502-6E45-C4CA-08155A9BBC8F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9921"/>
          <a:stretch/>
        </p:blipFill>
        <p:spPr>
          <a:xfrm>
            <a:off x="508037" y="1052736"/>
            <a:ext cx="3559907" cy="1270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77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2" grpId="0"/>
      <p:bldP spid="28" grpId="0"/>
      <p:bldP spid="31" grpId="0"/>
      <p:bldP spid="32" grpId="0"/>
      <p:bldP spid="4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06307" y="1639828"/>
            <a:ext cx="4941957" cy="4093428"/>
          </a:xfrm>
          <a:prstGeom prst="rect">
            <a:avLst/>
          </a:prstGeom>
          <a:solidFill>
            <a:srgbClr val="C3FFD8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marL="185738" lvl="0" indent="-185738" defTabSz="9144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648F"/>
              </a:buClr>
              <a:buFontTx/>
              <a:buChar char="-"/>
              <a:defRPr/>
            </a:pPr>
            <a:r>
              <a:rPr lang="en-US" b="1" kern="0" dirty="0">
                <a:solidFill>
                  <a:schemeClr val="accent1">
                    <a:lumMod val="75000"/>
                  </a:schemeClr>
                </a:solidFill>
                <a:latin typeface="Book Antiqua"/>
                <a:cs typeface="Book Antiqua"/>
              </a:rPr>
              <a:t>Growth factor loss </a:t>
            </a:r>
            <a:r>
              <a:rPr lang="en-US" kern="0" dirty="0">
                <a:latin typeface="Book Antiqua"/>
                <a:cs typeface="Book Antiqua"/>
              </a:rPr>
              <a:t>(primary neurons)</a:t>
            </a:r>
          </a:p>
          <a:p>
            <a:pPr marL="185738" lvl="0" indent="-185738" defTabSz="9144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648F"/>
              </a:buClr>
              <a:buFontTx/>
              <a:buChar char="-"/>
              <a:defRPr/>
            </a:pPr>
            <a:r>
              <a:rPr lang="en-US" b="1" kern="0" dirty="0">
                <a:solidFill>
                  <a:schemeClr val="accent2">
                    <a:lumMod val="75000"/>
                  </a:schemeClr>
                </a:solidFill>
                <a:latin typeface="Book Antiqua"/>
                <a:cs typeface="Book Antiqua"/>
              </a:rPr>
              <a:t>Oxytosis/ferroptosis</a:t>
            </a:r>
            <a:r>
              <a:rPr lang="en-US" kern="0" dirty="0">
                <a:latin typeface="Book Antiqua"/>
                <a:cs typeface="Book Antiqua"/>
              </a:rPr>
              <a:t> (HT22)  </a:t>
            </a:r>
          </a:p>
          <a:p>
            <a:pPr marL="185738" lvl="0" indent="-185738" defTabSz="9144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648F"/>
              </a:buClr>
              <a:buFontTx/>
              <a:buChar char="-"/>
              <a:defRPr/>
            </a:pPr>
            <a:r>
              <a:rPr lang="en-US" b="1" kern="0" dirty="0">
                <a:solidFill>
                  <a:srgbClr val="DBA333"/>
                </a:solidFill>
                <a:latin typeface="Book Antiqua"/>
                <a:cs typeface="Book Antiqua"/>
              </a:rPr>
              <a:t>Energy loss</a:t>
            </a:r>
            <a:r>
              <a:rPr lang="en-US" kern="0" dirty="0">
                <a:latin typeface="Book Antiqua"/>
                <a:cs typeface="Book Antiqua"/>
              </a:rPr>
              <a:t> (in </a:t>
            </a:r>
            <a:r>
              <a:rPr lang="en-US" i="1" kern="0" dirty="0">
                <a:latin typeface="Book Antiqua"/>
                <a:cs typeface="Book Antiqua"/>
              </a:rPr>
              <a:t>vitro</a:t>
            </a:r>
            <a:r>
              <a:rPr lang="en-US" kern="0" dirty="0">
                <a:latin typeface="Book Antiqua"/>
                <a:cs typeface="Book Antiqua"/>
              </a:rPr>
              <a:t> ischemia, HT22)   </a:t>
            </a:r>
          </a:p>
          <a:p>
            <a:pPr marL="185738" indent="-185738" defTabSz="9144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648F"/>
              </a:buClr>
              <a:buFontTx/>
              <a:buChar char="-"/>
              <a:defRPr/>
            </a:pPr>
            <a:r>
              <a:rPr lang="en-US" b="1" kern="0" dirty="0">
                <a:solidFill>
                  <a:schemeClr val="accent4">
                    <a:lumMod val="75000"/>
                  </a:schemeClr>
                </a:solidFill>
                <a:latin typeface="Book Antiqua"/>
                <a:cs typeface="Book Antiqua"/>
              </a:rPr>
              <a:t>A</a:t>
            </a:r>
            <a:r>
              <a:rPr lang="el-GR" b="1" kern="0" dirty="0">
                <a:solidFill>
                  <a:schemeClr val="accent4">
                    <a:lumMod val="75000"/>
                  </a:schemeClr>
                </a:solidFill>
                <a:latin typeface="Book Antiqua"/>
                <a:cs typeface="Book Antiqua"/>
              </a:rPr>
              <a:t>β</a:t>
            </a:r>
            <a:r>
              <a:rPr lang="en-US" b="1" kern="0" dirty="0">
                <a:solidFill>
                  <a:schemeClr val="accent4">
                    <a:lumMod val="75000"/>
                  </a:schemeClr>
                </a:solidFill>
                <a:latin typeface="Book Antiqua"/>
                <a:cs typeface="Book Antiqua"/>
              </a:rPr>
              <a:t> toxicity</a:t>
            </a:r>
            <a:r>
              <a:rPr lang="en-US" kern="0" dirty="0">
                <a:latin typeface="Book Antiqua"/>
                <a:cs typeface="Book Antiqua"/>
              </a:rPr>
              <a:t>, extracellular (MC65) and intracellular (primary neurons)</a:t>
            </a:r>
          </a:p>
          <a:p>
            <a:pPr marL="185738" lvl="0" indent="-185738" defTabSz="9144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648F"/>
              </a:buClr>
              <a:buFontTx/>
              <a:buChar char="-"/>
              <a:defRPr/>
            </a:pPr>
            <a:r>
              <a:rPr lang="en-US" b="1" kern="0" dirty="0">
                <a:solidFill>
                  <a:srgbClr val="D92A29"/>
                </a:solidFill>
                <a:latin typeface="Book Antiqua"/>
                <a:cs typeface="Book Antiqua"/>
              </a:rPr>
              <a:t>Inflammation </a:t>
            </a:r>
            <a:r>
              <a:rPr lang="en-US" kern="0" dirty="0">
                <a:latin typeface="Book Antiqua"/>
                <a:cs typeface="Book Antiqua"/>
              </a:rPr>
              <a:t>(microglia)</a:t>
            </a:r>
          </a:p>
          <a:p>
            <a:pPr marL="185738" lvl="0" indent="-185738" defTabSz="9144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648F"/>
              </a:buClr>
              <a:buFontTx/>
              <a:buChar char="-"/>
              <a:defRPr/>
            </a:pPr>
            <a:r>
              <a:rPr lang="en-US" b="1" kern="0" dirty="0">
                <a:solidFill>
                  <a:srgbClr val="002060"/>
                </a:solidFill>
                <a:latin typeface="Book Antiqua"/>
                <a:cs typeface="Book Antiqua"/>
              </a:rPr>
              <a:t>Nerve cell differentiation </a:t>
            </a:r>
            <a:r>
              <a:rPr lang="en-US" kern="0" dirty="0">
                <a:latin typeface="Book Antiqua"/>
                <a:cs typeface="Book Antiqua"/>
              </a:rPr>
              <a:t>(PC12)</a:t>
            </a:r>
          </a:p>
          <a:p>
            <a:pPr marL="185738" lvl="0" indent="-185738" defTabSz="9144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648F"/>
              </a:buClr>
              <a:buFontTx/>
              <a:buChar char="-"/>
              <a:defRPr/>
            </a:pPr>
            <a:r>
              <a:rPr lang="en-US" kern="0" dirty="0">
                <a:latin typeface="Book Antiqua"/>
                <a:cs typeface="Book Antiqua"/>
              </a:rPr>
              <a:t>Others:</a:t>
            </a:r>
          </a:p>
          <a:p>
            <a:pPr lvl="0" defTabSz="9144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648F"/>
              </a:buClr>
              <a:defRPr/>
            </a:pPr>
            <a:r>
              <a:rPr lang="en-US" kern="0" dirty="0">
                <a:latin typeface="Book Antiqua"/>
                <a:cs typeface="Book Antiqua"/>
              </a:rPr>
              <a:t>   </a:t>
            </a:r>
            <a:r>
              <a:rPr lang="en-US" b="1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Book Antiqua"/>
                <a:cs typeface="Book Antiqua"/>
              </a:rPr>
              <a:t>Replicative senescence/SASP</a:t>
            </a:r>
            <a:r>
              <a:rPr lang="en-US" kern="0" dirty="0">
                <a:latin typeface="Book Antiqua"/>
                <a:cs typeface="Book Antiqua"/>
              </a:rPr>
              <a:t> (fibroblasts)</a:t>
            </a:r>
          </a:p>
          <a:p>
            <a:pPr lvl="0" defTabSz="914400" eaLnBrk="0" fontAlgn="base" hangingPunct="0">
              <a:spcBef>
                <a:spcPts val="1200"/>
              </a:spcBef>
              <a:spcAft>
                <a:spcPct val="0"/>
              </a:spcAft>
              <a:buClr>
                <a:srgbClr val="00648F"/>
              </a:buClr>
              <a:defRPr/>
            </a:pPr>
            <a:r>
              <a:rPr lang="en-US" kern="0" dirty="0">
                <a:latin typeface="Book Antiqua"/>
                <a:cs typeface="Book Antiqua"/>
              </a:rPr>
              <a:t>   iNs from old human fibroblasts</a:t>
            </a:r>
          </a:p>
        </p:txBody>
      </p:sp>
      <p:sp>
        <p:nvSpPr>
          <p:cNvPr id="9" name="Content Placeholder 7"/>
          <p:cNvSpPr txBox="1">
            <a:spLocks/>
          </p:cNvSpPr>
          <p:nvPr/>
        </p:nvSpPr>
        <p:spPr bwMode="auto">
          <a:xfrm>
            <a:off x="395536" y="5839975"/>
            <a:ext cx="8280920" cy="757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48F"/>
              </a:buClr>
              <a:buSzTx/>
              <a:buFont typeface="Arial"/>
              <a:buChar char="•"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/>
                <a:ea typeface="+mn-ea"/>
                <a:cs typeface="Book Antiqua"/>
              </a:rPr>
              <a:t>Candidate compounds</a:t>
            </a:r>
            <a:r>
              <a:rPr kumimoji="0" lang="en-US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/>
                <a:ea typeface="+mn-ea"/>
                <a:cs typeface="Book Antiqua"/>
              </a:rPr>
              <a:t> 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/>
                <a:ea typeface="+mn-ea"/>
                <a:cs typeface="Book Antiqua"/>
              </a:rPr>
              <a:t>must show </a:t>
            </a: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/>
                <a:ea typeface="+mn-ea"/>
                <a:cs typeface="Book Antiqua"/>
              </a:rPr>
              <a:t>efficacy in assays 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/>
                <a:ea typeface="+mn-ea"/>
                <a:cs typeface="Book Antiqua"/>
              </a:rPr>
              <a:t>before testing in animal</a:t>
            </a:r>
            <a:r>
              <a:rPr kumimoji="0" lang="en-US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/>
                <a:ea typeface="+mn-ea"/>
                <a:cs typeface="Book Antiqua"/>
              </a:rPr>
              <a:t> models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/>
                <a:ea typeface="+mn-ea"/>
                <a:cs typeface="Book Antiqua"/>
              </a:rPr>
              <a:t>. </a:t>
            </a: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394320" y="44624"/>
            <a:ext cx="3889648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648F"/>
                </a:solidFill>
                <a:effectLst/>
                <a:uLnTx/>
                <a:uFillTx/>
                <a:latin typeface="Book Antiqua"/>
                <a:ea typeface="+mj-ea"/>
                <a:cs typeface="Book Antiqua"/>
              </a:rPr>
              <a:t>Phenotypic screening</a:t>
            </a:r>
          </a:p>
        </p:txBody>
      </p:sp>
      <p:pic>
        <p:nvPicPr>
          <p:cNvPr id="26" name="Picture 25" descr="96 well assay pla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0565" y="2118165"/>
            <a:ext cx="1255810" cy="940322"/>
          </a:xfrm>
          <a:prstGeom prst="rect">
            <a:avLst/>
          </a:prstGeom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27" name="Picture 26" descr="chocellspositiv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2511" y="3162626"/>
            <a:ext cx="1306002" cy="940322"/>
          </a:xfrm>
          <a:prstGeom prst="rect">
            <a:avLst/>
          </a:prstGeom>
          <a:ln>
            <a:noFill/>
          </a:ln>
        </p:spPr>
      </p:pic>
      <p:sp>
        <p:nvSpPr>
          <p:cNvPr id="23" name="Content Placeholder 7"/>
          <p:cNvSpPr txBox="1">
            <a:spLocks/>
          </p:cNvSpPr>
          <p:nvPr/>
        </p:nvSpPr>
        <p:spPr bwMode="auto">
          <a:xfrm>
            <a:off x="395536" y="836712"/>
            <a:ext cx="8280920" cy="707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00648F"/>
              </a:buClr>
              <a:buSzTx/>
              <a:buFont typeface="Arial"/>
              <a:buChar char="•"/>
              <a:tabLst/>
              <a:defRPr/>
            </a:pPr>
            <a:r>
              <a:rPr lang="en-US" kern="0" dirty="0">
                <a:latin typeface="Book Antiqua"/>
                <a:cs typeface="Book Antiqua"/>
              </a:rPr>
              <a:t>A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/>
                <a:cs typeface="Book Antiqua"/>
              </a:rPr>
              <a:t>ssays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/>
                <a:cs typeface="Book Antiqua"/>
              </a:rPr>
              <a:t> </a:t>
            </a:r>
            <a:r>
              <a:rPr lang="en-US" kern="0" dirty="0">
                <a:latin typeface="Book Antiqua"/>
                <a:cs typeface="Book Antiqua"/>
              </a:rPr>
              <a:t>that m</a:t>
            </a:r>
            <a:r>
              <a:rPr kumimoji="0" lang="en-US" b="0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/>
                <a:cs typeface="Book Antiqua"/>
              </a:rPr>
              <a:t>imic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/>
                <a:cs typeface="Book Antiqua"/>
              </a:rPr>
              <a:t> </a:t>
            </a:r>
            <a:r>
              <a:rPr kumimoji="0" lang="en-US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/>
                <a:cs typeface="Book Antiqua"/>
              </a:rPr>
              <a:t>distinct</a:t>
            </a: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/>
                <a:cs typeface="Book Antiqua"/>
              </a:rPr>
              <a:t> neurotoxicity pathways 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/>
                <a:cs typeface="Book Antiqua"/>
              </a:rPr>
              <a:t>associated with both </a:t>
            </a: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/>
                <a:cs typeface="Book Antiqua"/>
              </a:rPr>
              <a:t>aging</a:t>
            </a: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/>
                <a:cs typeface="Book Antiqua"/>
              </a:rPr>
              <a:t> and </a:t>
            </a: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/>
                <a:cs typeface="Book Antiqua"/>
              </a:rPr>
              <a:t>AD</a:t>
            </a:r>
            <a:r>
              <a:rPr kumimoji="0" lang="en-US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/>
                <a:cs typeface="Book Antiqua"/>
              </a:rPr>
              <a:t>:</a:t>
            </a:r>
          </a:p>
        </p:txBody>
      </p:sp>
      <p:pic>
        <p:nvPicPr>
          <p:cNvPr id="25" name="Picture 24" descr="Graphical-abstract-300x260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682" y="2679046"/>
            <a:ext cx="804118" cy="10941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1668927">
            <a:off x="171779" y="2717618"/>
            <a:ext cx="353934" cy="357787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4171321">
            <a:off x="446857" y="2299995"/>
            <a:ext cx="353934" cy="35778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7663945">
            <a:off x="1087829" y="2294965"/>
            <a:ext cx="353934" cy="357787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0615023">
            <a:off x="1438418" y="2721767"/>
            <a:ext cx="353934" cy="35778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5BF6EC-9C21-9245-B419-6EA8563CA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72920E-3EC1-2141-818B-803ADA15CF9C}" type="slidenum">
              <a:rPr lang="en-US" smtClean="0">
                <a:solidFill>
                  <a:schemeClr val="bg1">
                    <a:lumMod val="50000"/>
                  </a:schemeClr>
                </a:solidFill>
              </a:rPr>
              <a:pPr/>
              <a:t>8</a:t>
            </a:fld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Picture 2" descr="A graph with lines and numbers&#10;&#10;Description automatically generated">
            <a:extLst>
              <a:ext uri="{FF2B5EF4-FFF2-40B4-BE49-F238E27FC236}">
                <a16:creationId xmlns:a16="http://schemas.microsoft.com/office/drawing/2014/main" id="{F97AAA4A-9332-68B2-3E12-666B0FB155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97096" y="4465296"/>
            <a:ext cx="1080909" cy="94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505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ounded Rectangle 37"/>
          <p:cNvSpPr/>
          <p:nvPr/>
        </p:nvSpPr>
        <p:spPr>
          <a:xfrm>
            <a:off x="3892860" y="246489"/>
            <a:ext cx="1429178" cy="798602"/>
          </a:xfrm>
          <a:prstGeom prst="roundRect">
            <a:avLst/>
          </a:prstGeom>
          <a:solidFill>
            <a:schemeClr val="accent2">
              <a:lumMod val="60000"/>
              <a:lumOff val="40000"/>
              <a:alpha val="2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Book Antiqua"/>
                <a:cs typeface="Book Antiqua"/>
              </a:rPr>
              <a:t>Natural compounds/extracts</a:t>
            </a:r>
          </a:p>
        </p:txBody>
      </p:sp>
      <p:sp>
        <p:nvSpPr>
          <p:cNvPr id="61" name="Rectangle 60"/>
          <p:cNvSpPr/>
          <p:nvPr/>
        </p:nvSpPr>
        <p:spPr>
          <a:xfrm>
            <a:off x="3779912" y="2564870"/>
            <a:ext cx="1656184" cy="648112"/>
          </a:xfrm>
          <a:prstGeom prst="rect">
            <a:avLst/>
          </a:prstGeom>
          <a:solidFill>
            <a:srgbClr val="008000">
              <a:alpha val="9000"/>
            </a:srgbClr>
          </a:solidFill>
          <a:ln w="15875">
            <a:solidFill>
              <a:srgbClr val="008000">
                <a:alpha val="22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pic>
        <p:nvPicPr>
          <p:cNvPr id="42" name="Picture 41" descr="346px-Fisetin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4088" y="974542"/>
            <a:ext cx="707162" cy="384238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3538072" y="4860448"/>
            <a:ext cx="211404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Book Antiqua"/>
                <a:cs typeface="Book Antiqua"/>
              </a:rPr>
              <a:t>Efficacy and mechanism of action</a:t>
            </a:r>
          </a:p>
        </p:txBody>
      </p:sp>
      <p:pic>
        <p:nvPicPr>
          <p:cNvPr id="26" name="Picture 5" descr="11099.jpg"/>
          <p:cNvPicPr>
            <a:picLocks noChangeAspect="1"/>
          </p:cNvPicPr>
          <p:nvPr/>
        </p:nvPicPr>
        <p:blipFill>
          <a:blip r:embed="rId3">
            <a:lum bright="-5000" contras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8748" y="710708"/>
            <a:ext cx="691524" cy="575143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</p:spPr>
      </p:pic>
      <p:sp>
        <p:nvSpPr>
          <p:cNvPr id="39" name="Down Arrow 38"/>
          <p:cNvSpPr/>
          <p:nvPr/>
        </p:nvSpPr>
        <p:spPr>
          <a:xfrm>
            <a:off x="4501101" y="1142796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606282" y="2582622"/>
            <a:ext cx="1974731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Neuroprotective compounds</a:t>
            </a:r>
            <a:endParaRPr lang="en-US" dirty="0">
              <a:latin typeface="Book Antiqua"/>
              <a:cs typeface="Book Antiqua"/>
            </a:endParaRPr>
          </a:p>
        </p:txBody>
      </p:sp>
      <p:pic>
        <p:nvPicPr>
          <p:cNvPr id="43" name="Picture 42" descr="book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1210" y="422676"/>
            <a:ext cx="552634" cy="482185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1835696" y="2420894"/>
            <a:ext cx="134132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prstClr val="black"/>
                </a:solidFill>
                <a:latin typeface="Book Antiqua"/>
                <a:cs typeface="Book Antiqua"/>
              </a:rPr>
              <a:t>Chemical optimization for CNS drugs</a:t>
            </a:r>
            <a:endParaRPr lang="en-US" sz="1400" dirty="0">
              <a:latin typeface="Book Antiqua"/>
              <a:cs typeface="Book Antiqua"/>
            </a:endParaRPr>
          </a:p>
        </p:txBody>
      </p:sp>
      <p:pic>
        <p:nvPicPr>
          <p:cNvPr id="45" name="Picture 44" descr="96 well assay plate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3360" y="1565653"/>
            <a:ext cx="589226" cy="441199"/>
          </a:xfrm>
          <a:prstGeom prst="rect">
            <a:avLst/>
          </a:prstGeom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6" name="Picture 45" descr="chocellspositiv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12921" y="1899618"/>
            <a:ext cx="523972" cy="377260"/>
          </a:xfrm>
          <a:prstGeom prst="rect">
            <a:avLst/>
          </a:prstGeom>
          <a:ln>
            <a:noFill/>
          </a:ln>
        </p:spPr>
      </p:pic>
      <p:sp>
        <p:nvSpPr>
          <p:cNvPr id="40" name="Curved Right Arrow 39"/>
          <p:cNvSpPr/>
          <p:nvPr/>
        </p:nvSpPr>
        <p:spPr>
          <a:xfrm rot="19311003" flipV="1">
            <a:off x="3085559" y="2237991"/>
            <a:ext cx="389835" cy="654457"/>
          </a:xfrm>
          <a:prstGeom prst="curved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  <a:latin typeface="Book Antiqua"/>
              <a:cs typeface="Book Antiqua"/>
            </a:endParaRPr>
          </a:p>
        </p:txBody>
      </p:sp>
      <p:pic>
        <p:nvPicPr>
          <p:cNvPr id="48" name="Picture 47" descr="rm_mice_white1_0002_lres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6096" y="3789040"/>
            <a:ext cx="628582" cy="553425"/>
          </a:xfrm>
          <a:prstGeom prst="rect">
            <a:avLst/>
          </a:prstGeom>
        </p:spPr>
      </p:pic>
      <p:pic>
        <p:nvPicPr>
          <p:cNvPr id="49" name="Picture 48" descr="305N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05910" y="3861048"/>
            <a:ext cx="474002" cy="307063"/>
          </a:xfrm>
          <a:prstGeom prst="rect">
            <a:avLst/>
          </a:prstGeom>
        </p:spPr>
      </p:pic>
      <p:sp>
        <p:nvSpPr>
          <p:cNvPr id="53" name="Down Arrow 52"/>
          <p:cNvSpPr/>
          <p:nvPr/>
        </p:nvSpPr>
        <p:spPr>
          <a:xfrm>
            <a:off x="4499992" y="2132902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54" name="Down Arrow 53"/>
          <p:cNvSpPr/>
          <p:nvPr/>
        </p:nvSpPr>
        <p:spPr>
          <a:xfrm>
            <a:off x="4499992" y="3284990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55" name="Down Arrow 54"/>
          <p:cNvSpPr/>
          <p:nvPr/>
        </p:nvSpPr>
        <p:spPr>
          <a:xfrm>
            <a:off x="4501101" y="4509160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pic>
        <p:nvPicPr>
          <p:cNvPr id="47" name="Picture 46" descr="Unknown.jpe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32434" y="4322510"/>
            <a:ext cx="648072" cy="35956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3740552" y="5916489"/>
            <a:ext cx="1728000" cy="82487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187623" y="5779801"/>
            <a:ext cx="1898477" cy="82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206823" y="5769353"/>
            <a:ext cx="1821561" cy="827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5875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228184" y="5769037"/>
            <a:ext cx="1800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Fundamental understanding of the disease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115616" y="5784361"/>
            <a:ext cx="2031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Drugs for treating  Alzheimer’s disease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606282" y="5906675"/>
            <a:ext cx="199309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Identification of novel therapeutic targets</a:t>
            </a:r>
          </a:p>
        </p:txBody>
      </p:sp>
      <p:sp>
        <p:nvSpPr>
          <p:cNvPr id="31" name="Down Arrow 30"/>
          <p:cNvSpPr/>
          <p:nvPr/>
        </p:nvSpPr>
        <p:spPr>
          <a:xfrm rot="2965172">
            <a:off x="3352822" y="5391056"/>
            <a:ext cx="214915" cy="467999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32" name="Down Arrow 31"/>
          <p:cNvSpPr/>
          <p:nvPr/>
        </p:nvSpPr>
        <p:spPr>
          <a:xfrm rot="18634828" flipH="1">
            <a:off x="5648271" y="5391056"/>
            <a:ext cx="214915" cy="467999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Book Antiqua"/>
              <a:cs typeface="Book Antiqua"/>
            </a:endParaRPr>
          </a:p>
        </p:txBody>
      </p:sp>
      <p:sp>
        <p:nvSpPr>
          <p:cNvPr id="33" name="Down Arrow 32"/>
          <p:cNvSpPr/>
          <p:nvPr/>
        </p:nvSpPr>
        <p:spPr>
          <a:xfrm>
            <a:off x="4491798" y="5445264"/>
            <a:ext cx="214915" cy="36000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Book Antiqua"/>
              <a:cs typeface="Book Antiqua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115616" y="5463230"/>
            <a:ext cx="2880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rgbClr val="D40000"/>
                </a:solidFill>
                <a:latin typeface="Book Antiqua"/>
                <a:cs typeface="Book Antiqua"/>
              </a:rPr>
              <a:t>1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635896" y="5610726"/>
            <a:ext cx="2880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rgbClr val="D40000"/>
                </a:solidFill>
                <a:latin typeface="Book Antiqua"/>
                <a:cs typeface="Book Antiqua"/>
              </a:rPr>
              <a:t>2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132799" y="5466710"/>
            <a:ext cx="2880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rgbClr val="D40000"/>
                </a:solidFill>
                <a:latin typeface="Book Antiqua"/>
                <a:cs typeface="Book Antiqua"/>
              </a:rPr>
              <a:t>3</a:t>
            </a:r>
          </a:p>
        </p:txBody>
      </p:sp>
      <p:sp>
        <p:nvSpPr>
          <p:cNvPr id="50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4D72920E-3EC1-2141-818B-803ADA15CF9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3750444" y="3636606"/>
            <a:ext cx="170217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Testing in animal models</a:t>
            </a:r>
          </a:p>
          <a:p>
            <a:pPr algn="ctr"/>
            <a:r>
              <a:rPr lang="en-US" sz="1600" b="1" dirty="0">
                <a:solidFill>
                  <a:prstClr val="black"/>
                </a:solidFill>
                <a:latin typeface="Book Antiqua"/>
                <a:cs typeface="Book Antiqua"/>
              </a:rPr>
              <a:t>(multi-omics)</a:t>
            </a:r>
            <a:endParaRPr lang="en-US" dirty="0">
              <a:latin typeface="Book Antiqua"/>
              <a:cs typeface="Book Antiqua"/>
            </a:endParaRPr>
          </a:p>
        </p:txBody>
      </p:sp>
      <p:sp>
        <p:nvSpPr>
          <p:cNvPr id="57" name="Rectangle 2">
            <a:extLst>
              <a:ext uri="{FF2B5EF4-FFF2-40B4-BE49-F238E27FC236}">
                <a16:creationId xmlns:a16="http://schemas.microsoft.com/office/drawing/2014/main" id="{AB2F802B-6D9A-274D-A4D3-DCE9838E55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52514"/>
            <a:ext cx="216024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648F"/>
                </a:solidFill>
                <a:effectLst/>
                <a:uLnTx/>
                <a:uFillTx/>
                <a:latin typeface="Book Antiqua"/>
                <a:ea typeface="+mj-ea"/>
                <a:cs typeface="Book Antiqua"/>
              </a:rPr>
              <a:t>Workflow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7A1ABD-8299-6476-11B5-A681F2852912}"/>
              </a:ext>
            </a:extLst>
          </p:cNvPr>
          <p:cNvSpPr/>
          <p:nvPr/>
        </p:nvSpPr>
        <p:spPr>
          <a:xfrm>
            <a:off x="2843808" y="3237980"/>
            <a:ext cx="3503449" cy="2271335"/>
          </a:xfrm>
          <a:prstGeom prst="rect">
            <a:avLst/>
          </a:prstGeom>
          <a:noFill/>
          <a:ln w="31750">
            <a:solidFill>
              <a:srgbClr val="FF0000"/>
            </a:solidFill>
            <a:prstDash val="sys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2ADDEBD-5FBC-6DA9-137D-15CC66C33438}"/>
              </a:ext>
            </a:extLst>
          </p:cNvPr>
          <p:cNvSpPr/>
          <p:nvPr/>
        </p:nvSpPr>
        <p:spPr>
          <a:xfrm>
            <a:off x="3391486" y="1499180"/>
            <a:ext cx="24046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latin typeface="Book Antiqua"/>
                <a:cs typeface="Book Antiqua"/>
              </a:rPr>
              <a:t>Cell-based phenotypic screening assays</a:t>
            </a:r>
          </a:p>
        </p:txBody>
      </p:sp>
    </p:spTree>
    <p:extLst>
      <p:ext uri="{BB962C8B-B14F-4D97-AF65-F5344CB8AC3E}">
        <p14:creationId xmlns:p14="http://schemas.microsoft.com/office/powerpoint/2010/main" val="2052461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33346</TotalTime>
  <Words>670</Words>
  <Application>Microsoft Macintosh PowerPoint</Application>
  <PresentationFormat>On-screen Show (4:3)</PresentationFormat>
  <Paragraphs>192</Paragraphs>
  <Slides>16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Book Antiqua</vt:lpstr>
      <vt:lpstr>Calibri</vt:lpstr>
      <vt:lpstr>Chalkboard</vt:lpstr>
      <vt:lpstr>Lucida Grande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...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</dc:creator>
  <cp:lastModifiedBy>Antonio Currais</cp:lastModifiedBy>
  <cp:revision>2309</cp:revision>
  <cp:lastPrinted>2018-10-08T20:02:08Z</cp:lastPrinted>
  <dcterms:created xsi:type="dcterms:W3CDTF">2015-09-14T19:29:44Z</dcterms:created>
  <dcterms:modified xsi:type="dcterms:W3CDTF">2024-08-12T12:08:01Z</dcterms:modified>
</cp:coreProperties>
</file>