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lb" ContentType="model/gltf.binary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tmp" ContentType="image/png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914" r:id="rId5"/>
    <p:sldId id="955" r:id="rId6"/>
    <p:sldId id="956" r:id="rId7"/>
    <p:sldId id="915" r:id="rId8"/>
    <p:sldId id="916" r:id="rId9"/>
    <p:sldId id="962" r:id="rId10"/>
    <p:sldId id="965" r:id="rId11"/>
    <p:sldId id="964" r:id="rId12"/>
    <p:sldId id="917" r:id="rId13"/>
    <p:sldId id="918" r:id="rId14"/>
    <p:sldId id="935" r:id="rId15"/>
    <p:sldId id="922" r:id="rId16"/>
    <p:sldId id="923" r:id="rId17"/>
    <p:sldId id="967" r:id="rId18"/>
    <p:sldId id="969" r:id="rId19"/>
    <p:sldId id="927" r:id="rId20"/>
    <p:sldId id="937" r:id="rId21"/>
    <p:sldId id="970" r:id="rId22"/>
    <p:sldId id="96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wton, Michele (NIH/NCI) [C]" initials="NM([" lastIdx="1" clrIdx="0">
    <p:extLst>
      <p:ext uri="{19B8F6BF-5375-455C-9EA6-DF929625EA0E}">
        <p15:presenceInfo xmlns:p15="http://schemas.microsoft.com/office/powerpoint/2012/main" userId="S::newtonml@nih.gov::5ab76bb9-e1b4-47f5-a5c3-41d0cbbc6ea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50DB"/>
    <a:srgbClr val="3383ED"/>
    <a:srgbClr val="BC00BC"/>
    <a:srgbClr val="DA00DA"/>
    <a:srgbClr val="FF00FF"/>
    <a:srgbClr val="2530BD"/>
    <a:srgbClr val="3E6DE2"/>
    <a:srgbClr val="2E7896"/>
    <a:srgbClr val="9933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1" autoAdjust="0"/>
    <p:restoredTop sz="93772" autoAdjust="0"/>
  </p:normalViewPr>
  <p:slideViewPr>
    <p:cSldViewPr snapToGrid="0">
      <p:cViewPr varScale="1">
        <p:scale>
          <a:sx n="104" d="100"/>
          <a:sy n="104" d="100"/>
        </p:scale>
        <p:origin x="288" y="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rkovict\Downloads\PubMedstats,1993-2018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rkovict\Desktop\JMI%20Screening%20summary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HTS + NP</c:v>
          </c:tx>
          <c:spPr>
            <a:solidFill>
              <a:srgbClr val="FF0000"/>
            </a:solidFill>
            <a:ln>
              <a:solidFill>
                <a:schemeClr val="bg1"/>
              </a:solidFill>
            </a:ln>
          </c:spPr>
          <c:invertIfNegative val="0"/>
          <c:cat>
            <c:numRef>
              <c:f>'timeline-5'!$K$5:$K$27</c:f>
              <c:numCache>
                <c:formatCode>General</c:formatCode>
                <c:ptCount val="23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</c:numCache>
            </c:numRef>
          </c:cat>
          <c:val>
            <c:numRef>
              <c:f>'timeline-5'!$B$5:$B$27</c:f>
              <c:numCache>
                <c:formatCode>General</c:formatCode>
                <c:ptCount val="23"/>
                <c:pt idx="0">
                  <c:v>2</c:v>
                </c:pt>
                <c:pt idx="1">
                  <c:v>4</c:v>
                </c:pt>
                <c:pt idx="2">
                  <c:v>3</c:v>
                </c:pt>
                <c:pt idx="3">
                  <c:v>5</c:v>
                </c:pt>
                <c:pt idx="4">
                  <c:v>8</c:v>
                </c:pt>
                <c:pt idx="5">
                  <c:v>2</c:v>
                </c:pt>
                <c:pt idx="6">
                  <c:v>11</c:v>
                </c:pt>
                <c:pt idx="7">
                  <c:v>5</c:v>
                </c:pt>
                <c:pt idx="8">
                  <c:v>8</c:v>
                </c:pt>
                <c:pt idx="9">
                  <c:v>14</c:v>
                </c:pt>
                <c:pt idx="10">
                  <c:v>8</c:v>
                </c:pt>
                <c:pt idx="11">
                  <c:v>17</c:v>
                </c:pt>
                <c:pt idx="12">
                  <c:v>22</c:v>
                </c:pt>
                <c:pt idx="13">
                  <c:v>22</c:v>
                </c:pt>
                <c:pt idx="14">
                  <c:v>18</c:v>
                </c:pt>
                <c:pt idx="15">
                  <c:v>30</c:v>
                </c:pt>
                <c:pt idx="16">
                  <c:v>27</c:v>
                </c:pt>
                <c:pt idx="17">
                  <c:v>31</c:v>
                </c:pt>
                <c:pt idx="18">
                  <c:v>35</c:v>
                </c:pt>
                <c:pt idx="19">
                  <c:v>41</c:v>
                </c:pt>
                <c:pt idx="20">
                  <c:v>46</c:v>
                </c:pt>
                <c:pt idx="21">
                  <c:v>48</c:v>
                </c:pt>
                <c:pt idx="22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0C-4B2C-BE9E-7520669164F6}"/>
            </c:ext>
          </c:extLst>
        </c:ser>
        <c:ser>
          <c:idx val="1"/>
          <c:order val="1"/>
          <c:tx>
            <c:v>HTS (total)</c:v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</c:spPr>
          <c:invertIfNegative val="0"/>
          <c:cat>
            <c:numRef>
              <c:f>'timeline-5'!$K$5:$K$27</c:f>
              <c:numCache>
                <c:formatCode>General</c:formatCode>
                <c:ptCount val="23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</c:numCache>
            </c:numRef>
          </c:cat>
          <c:val>
            <c:numRef>
              <c:f>'timeline-5'!$L$5:$L$27</c:f>
              <c:numCache>
                <c:formatCode>General</c:formatCode>
                <c:ptCount val="23"/>
                <c:pt idx="0">
                  <c:v>44</c:v>
                </c:pt>
                <c:pt idx="1">
                  <c:v>61</c:v>
                </c:pt>
                <c:pt idx="2">
                  <c:v>103</c:v>
                </c:pt>
                <c:pt idx="3">
                  <c:v>180</c:v>
                </c:pt>
                <c:pt idx="4">
                  <c:v>230</c:v>
                </c:pt>
                <c:pt idx="5">
                  <c:v>258</c:v>
                </c:pt>
                <c:pt idx="6">
                  <c:v>380</c:v>
                </c:pt>
                <c:pt idx="7">
                  <c:v>416</c:v>
                </c:pt>
                <c:pt idx="8">
                  <c:v>450</c:v>
                </c:pt>
                <c:pt idx="9">
                  <c:v>561</c:v>
                </c:pt>
                <c:pt idx="10">
                  <c:v>608</c:v>
                </c:pt>
                <c:pt idx="11">
                  <c:v>672</c:v>
                </c:pt>
                <c:pt idx="12">
                  <c:v>745</c:v>
                </c:pt>
                <c:pt idx="13">
                  <c:v>979</c:v>
                </c:pt>
                <c:pt idx="14">
                  <c:v>1458</c:v>
                </c:pt>
                <c:pt idx="15">
                  <c:v>1779</c:v>
                </c:pt>
                <c:pt idx="16">
                  <c:v>1834</c:v>
                </c:pt>
                <c:pt idx="17">
                  <c:v>2067</c:v>
                </c:pt>
                <c:pt idx="18">
                  <c:v>2040</c:v>
                </c:pt>
                <c:pt idx="19">
                  <c:v>2135</c:v>
                </c:pt>
                <c:pt idx="20">
                  <c:v>2200</c:v>
                </c:pt>
                <c:pt idx="21">
                  <c:v>2143</c:v>
                </c:pt>
                <c:pt idx="22">
                  <c:v>2128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0C-4B2C-BE9E-7520669164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4011904"/>
        <c:axId val="214013824"/>
      </c:barChart>
      <c:catAx>
        <c:axId val="2140119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 rot="-5400000" vert="horz"/>
          <a:lstStyle/>
          <a:p>
            <a:pPr>
              <a:defRPr/>
            </a:pPr>
            <a:endParaRPr lang="en-US"/>
          </a:p>
        </c:txPr>
        <c:crossAx val="214013824"/>
        <c:crosses val="autoZero"/>
        <c:auto val="1"/>
        <c:lblAlgn val="ctr"/>
        <c:lblOffset val="100"/>
        <c:noMultiLvlLbl val="0"/>
      </c:catAx>
      <c:valAx>
        <c:axId val="214013824"/>
        <c:scaling>
          <c:orientation val="minMax"/>
          <c:max val="225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papers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crossAx val="214011904"/>
        <c:crosses val="autoZero"/>
        <c:crossBetween val="between"/>
        <c:majorUnit val="500"/>
      </c:valAx>
    </c:plotArea>
    <c:legend>
      <c:legendPos val="r"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2179725620511808"/>
          <c:w val="0.89699842953940534"/>
          <c:h val="0.8086043116776715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Hit Fractions</c:v>
                </c:pt>
              </c:strCache>
            </c:strRef>
          </c:tx>
          <c:spPr>
            <a:ln>
              <a:solidFill>
                <a:srgbClr val="000000"/>
              </a:solidFill>
            </a:ln>
          </c:spPr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rgbClr val="000000"/>
                </a:solidFill>
              </a:ln>
              <a:effectLst/>
              <a:sp3d contourW="25400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1FD-4021-8B84-BC0A2F55A387}"/>
              </c:ext>
            </c:extLst>
          </c:dPt>
          <c:dPt>
            <c:idx val="1"/>
            <c:bubble3D val="0"/>
            <c:spPr>
              <a:solidFill>
                <a:srgbClr val="CC6600"/>
              </a:solidFill>
              <a:ln w="25400">
                <a:solidFill>
                  <a:srgbClr val="000000"/>
                </a:solidFill>
              </a:ln>
              <a:effectLst/>
              <a:sp3d contourW="25400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1FD-4021-8B84-BC0A2F55A387}"/>
              </c:ext>
            </c:extLst>
          </c:dPt>
          <c:dPt>
            <c:idx val="2"/>
            <c:bubble3D val="0"/>
            <c:spPr>
              <a:solidFill>
                <a:srgbClr val="828040"/>
              </a:solidFill>
              <a:ln w="25400">
                <a:solidFill>
                  <a:srgbClr val="000000"/>
                </a:solidFill>
              </a:ln>
              <a:effectLst/>
              <a:sp3d contourW="25400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1FD-4021-8B84-BC0A2F55A387}"/>
              </c:ext>
            </c:extLst>
          </c:dPt>
          <c:dPt>
            <c:idx val="3"/>
            <c:bubble3D val="0"/>
            <c:spPr>
              <a:solidFill>
                <a:schemeClr val="accent2">
                  <a:lumMod val="50000"/>
                </a:schemeClr>
              </a:solidFill>
              <a:ln w="25400">
                <a:solidFill>
                  <a:srgbClr val="000000"/>
                </a:solidFill>
              </a:ln>
              <a:effectLst/>
              <a:sp3d contourW="25400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1FD-4021-8B84-BC0A2F55A387}"/>
              </c:ext>
            </c:extLst>
          </c:dPt>
          <c:cat>
            <c:strRef>
              <c:f>Sheet1!$A$2:$A$5</c:f>
              <c:strCache>
                <c:ptCount val="4"/>
                <c:pt idx="0">
                  <c:v>C. albicans</c:v>
                </c:pt>
                <c:pt idx="1">
                  <c:v>E. coli (wild type)</c:v>
                </c:pt>
                <c:pt idx="2">
                  <c:v>E. coli (tolC)</c:v>
                </c:pt>
                <c:pt idx="3">
                  <c:v>S. aureus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 formatCode="#,##0">
                  <c:v>2590</c:v>
                </c:pt>
                <c:pt idx="1">
                  <c:v>140</c:v>
                </c:pt>
                <c:pt idx="2">
                  <c:v>682</c:v>
                </c:pt>
                <c:pt idx="3">
                  <c:v>734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1FD-4021-8B84-BC0A2F55A3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4546081307182175E-2"/>
          <c:y val="6.6861075893782304E-2"/>
          <c:w val="0.93090783738563565"/>
          <c:h val="0.86627784821243536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0.34938</cdr:x>
      <cdr:y>0.12101</cdr:y>
    </cdr:from>
    <cdr:to>
      <cdr:x>0.47969</cdr:x>
      <cdr:y>0.12101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1CFBBD83-FFAD-4A40-8D46-D889E72E0428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947714" y="204742"/>
          <a:ext cx="353476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C934D-AB7C-4008-9CBC-FF8747614076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C474FA-4B95-4266-BAF8-4B8DA0EE5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547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474FA-4B95-4266-BAF8-4B8DA0EE541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69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F9F69-8750-4A1D-B43F-DF4930567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084078-179E-4337-ACFB-05B5112B46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484CB-D4A4-4499-A5FA-89C818D08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F68D-1101-430F-B35E-794B33A2AB28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0593A-C157-4121-89AC-540395319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AEED3-BD02-466E-95BA-10FB4B4D3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CEE05-6FE7-412E-BC9A-C18B6CD0AB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276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B96C4-DDDC-4E74-8E0B-F92E02E38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E261D1-4B42-4F3E-A3F8-9C2984648D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73351-2053-4ACB-89E8-8971FEFF0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F68D-1101-430F-B35E-794B33A2AB28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853B3-4DD7-4E5D-9DEC-519CAA028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C568AB-2B76-45A6-A3AF-DBF161841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CEE05-6FE7-412E-BC9A-C18B6CD0AB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17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02611B-022A-4D25-86F9-7C4FE1726F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C57298-F99B-47EC-961F-9E5967BF5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04D80-E1AD-4DFB-9420-CCED1DABF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F68D-1101-430F-B35E-794B33A2AB28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6391A-C17E-4B50-BFE0-2A3346D37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DEE40-19FD-456C-8871-2E9EA0581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CEE05-6FE7-412E-BC9A-C18B6CD0AB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8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ACF8-B31F-4E1D-81E6-BE096B9D3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7B9C6-1B54-4EAA-9C41-E30FAD6DF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E1CD5-D990-4629-8AF6-1499FF48F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F68D-1101-430F-B35E-794B33A2AB28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71DC1-249D-4BEA-85F6-12097DA3C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FEE4B-3DFF-470E-85D8-62EDE050E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CEE05-6FE7-412E-BC9A-C18B6CD0AB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261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35640-1827-45CB-8C30-9315166E7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A908AF-1DF9-4F00-8FF8-853992E0B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6E5E5-CDB0-4D9E-8C80-C7D8F558D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F68D-1101-430F-B35E-794B33A2AB28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91AB5-942B-4A06-BAF4-1DCFC7921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2D7ED-F585-4C5D-B574-03D848E93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CEE05-6FE7-412E-BC9A-C18B6CD0AB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774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BDCF4-6A3C-48D3-BF78-5120BE29C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9D7F4-D86A-424A-968D-538EA003EA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FE663F-C57C-4D82-832F-673666AE2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62C95B-C48D-4CC4-AA15-94B09C0BF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F68D-1101-430F-B35E-794B33A2AB28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AD1AEE-4D86-4000-BEA3-F96523F70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2D7872-DAB0-4E37-960F-4CBCD9F98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CEE05-6FE7-412E-BC9A-C18B6CD0AB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884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EFDCA-432D-4745-8062-009C1A8AD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0D2FF-56AD-4A9B-B0C8-58F247114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D3D6EE-6BE2-44F2-8545-850E59937E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1938F1-2645-4F4E-B583-BC590C9B69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7FC1B8-2E6C-4840-8245-E2304D26D4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A4C909-6896-4835-B767-037E8FD5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F68D-1101-430F-B35E-794B33A2AB28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736D91-1691-423B-B438-5F8641E86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923689-E466-49D2-9BA2-092156519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CEE05-6FE7-412E-BC9A-C18B6CD0AB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26957-6D16-4632-9187-1236E8204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62A690-6B82-41E1-BE32-4DE28EF10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F68D-1101-430F-B35E-794B33A2AB28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A44843-BEEC-4D5C-8B40-ED5512E4A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C6E501-9A35-425F-97E6-196EFB76B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CEE05-6FE7-412E-BC9A-C18B6CD0AB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071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20BB62-F1C7-465C-BA3C-105F14D38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F68D-1101-430F-B35E-794B33A2AB28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D8391F-252E-4311-8A7C-EA190163F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77E44-E2CE-43F0-82E4-A9EBD8E85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CEE05-6FE7-412E-BC9A-C18B6CD0AB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337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D7F5-3E21-4FB8-A742-EA2B0C53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F6AC8-5D2F-41F4-A154-A2BE8AB1D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292784-3530-4245-BCF7-E2ED880490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15AA0A-F770-44EF-BCCE-9EE8AD815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F68D-1101-430F-B35E-794B33A2AB28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D075EB-CFCF-4AD6-99EB-94279D682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766173-DB39-4C12-97CA-1058B9674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CEE05-6FE7-412E-BC9A-C18B6CD0AB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071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F2C5C-4CE9-4C38-A06E-EFA6D57BB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8F2D00-3CCD-4CD8-828A-2EDCE7118E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782FF7-2B7C-4A00-8459-D57DE28869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2D4AF4-7085-474D-A680-CDC7EEE1B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F68D-1101-430F-B35E-794B33A2AB28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4E2AB7-E7DA-41FF-A45D-654A4DA17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6350ED-64C6-4379-816B-43570C122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CEE05-6FE7-412E-BC9A-C18B6CD0AB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579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9F5E0A-0EB3-4960-8D9F-09400705F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F17929-649A-4F23-B902-529482C98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7F3689-2D2D-4D7A-9AEF-214E2116C5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BF68D-1101-430F-B35E-794B33A2AB28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9F19F-D943-4C2C-A6E8-8509A1C574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DF3E7-2F33-4332-94DA-5C6F66F24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CEE05-6FE7-412E-BC9A-C18B6CD0AB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97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12" Type="http://schemas.openxmlformats.org/officeDocument/2006/relationships/image" Target="../media/image31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jpe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chart" Target="../charts/chart3.xml"/><Relationship Id="rId7" Type="http://schemas.openxmlformats.org/officeDocument/2006/relationships/image" Target="../media/image3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chart" Target="../charts/chart4.xml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46.emf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1.png"/><Relationship Id="rId7" Type="http://schemas.openxmlformats.org/officeDocument/2006/relationships/image" Target="../media/image51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0.emf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okefeba@nih.gov" TargetMode="External"/><Relationship Id="rId5" Type="http://schemas.openxmlformats.org/officeDocument/2006/relationships/hyperlink" Target="mailto:NCINatProdRep@mail.nih.gov" TargetMode="Externa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3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mp"/><Relationship Id="rId4" Type="http://schemas.openxmlformats.org/officeDocument/2006/relationships/image" Target="../media/image8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tp.cancer.gov/organization/npb/npnpd_prefractionated_library.htm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tmp"/><Relationship Id="rId11" Type="http://schemas.microsoft.com/office/2007/relationships/hdphoto" Target="../media/hdphoto2.wdp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.png"/><Relationship Id="rId9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3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4BCA26-61C3-0A21-985C-4A6E1809D38C}"/>
              </a:ext>
            </a:extLst>
          </p:cNvPr>
          <p:cNvSpPr/>
          <p:nvPr/>
        </p:nvSpPr>
        <p:spPr>
          <a:xfrm>
            <a:off x="0" y="6348248"/>
            <a:ext cx="12192000" cy="509752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285420-6530-05FD-C74F-2D3452D83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01270" cy="8287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CD3860-87ED-428C-34EA-0D71C10DFC59}"/>
              </a:ext>
            </a:extLst>
          </p:cNvPr>
          <p:cNvSpPr txBox="1"/>
          <p:nvPr/>
        </p:nvSpPr>
        <p:spPr>
          <a:xfrm>
            <a:off x="1" y="1198043"/>
            <a:ext cx="12192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Cancer Institute’s Program for Natural Product Discovery</a:t>
            </a:r>
            <a:endParaRPr lang="en-US" sz="2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0DABCA-840F-0286-355D-D015EA591CFE}"/>
              </a:ext>
            </a:extLst>
          </p:cNvPr>
          <p:cNvSpPr txBox="1"/>
          <p:nvPr/>
        </p:nvSpPr>
        <p:spPr>
          <a:xfrm>
            <a:off x="443345" y="1659708"/>
            <a:ext cx="504402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Health, Biodiversity, and Therapeutics Hybrid Seminar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 Rica, 20</a:t>
            </a:r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August 2024</a:t>
            </a:r>
          </a:p>
          <a:p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Tanja Grkovic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 Products Branch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Developmental Therapeutics Program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Cancer Treatment and Diagnosis</a:t>
            </a: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Molecular Targets Program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 for Cancer Research</a:t>
            </a: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Cancer Institute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5F8244F-C433-9C9E-AE65-001EFE018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7367" y="2210862"/>
            <a:ext cx="6177161" cy="344909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963283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D3860-87ED-428C-34EA-0D71C10DFC59}"/>
              </a:ext>
            </a:extLst>
          </p:cNvPr>
          <p:cNvSpPr txBox="1"/>
          <p:nvPr/>
        </p:nvSpPr>
        <p:spPr>
          <a:xfrm>
            <a:off x="285690" y="184325"/>
            <a:ext cx="11221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NPNPD Progress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AF53D0-32A6-C0E6-452F-1C7310C72856}"/>
              </a:ext>
            </a:extLst>
          </p:cNvPr>
          <p:cNvSpPr txBox="1"/>
          <p:nvPr/>
        </p:nvSpPr>
        <p:spPr>
          <a:xfrm>
            <a:off x="469289" y="1054784"/>
            <a:ext cx="11810297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Prefractionated library of 500,000 natural product samples publicly released.</a:t>
            </a:r>
          </a:p>
          <a:p>
            <a:pPr marL="285750" indent="-285750">
              <a:spcAft>
                <a:spcPts val="18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9,000,000 wells shipped to screening centers worldwide. </a:t>
            </a:r>
          </a:p>
          <a:p>
            <a:pPr marL="285750" indent="-285750">
              <a:spcAft>
                <a:spcPts val="18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 transfer of methods and automated systems to groups worldwide.</a:t>
            </a:r>
          </a:p>
          <a:p>
            <a:pPr marL="285750" indent="-285750">
              <a:spcAft>
                <a:spcPts val="18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70 MTAs signed with industrial, government, and academic screening centers.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00CE35-B6AA-8F21-4D37-6961B51F0E29}"/>
              </a:ext>
            </a:extLst>
          </p:cNvPr>
          <p:cNvSpPr/>
          <p:nvPr/>
        </p:nvSpPr>
        <p:spPr>
          <a:xfrm>
            <a:off x="1774718" y="5811936"/>
            <a:ext cx="3240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Shipping Locations North America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1B9CFD-8CC4-7092-8C98-7CAFA1187C4B}"/>
              </a:ext>
            </a:extLst>
          </p:cNvPr>
          <p:cNvSpPr/>
          <p:nvPr/>
        </p:nvSpPr>
        <p:spPr>
          <a:xfrm>
            <a:off x="6601842" y="5811936"/>
            <a:ext cx="3240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Executed MTAs Worldwide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2FE76B-D546-2FE1-0095-3C57E41ED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888" y="3450925"/>
            <a:ext cx="3744002" cy="2515426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D79612-3634-2F8A-7A85-E113EB2F0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128" y="3450925"/>
            <a:ext cx="3916262" cy="2515426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6F0EABB-A1A0-C9D7-7F7A-F7FBEA1B81B9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7F25AA2-9F4B-6215-318A-87D7AFCA9908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F3C4716-EFE1-D424-9932-5BEAF2B73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F975A98-9ED1-07F8-BBB8-98B4E5804B63}"/>
              </a:ext>
            </a:extLst>
          </p:cNvPr>
          <p:cNvSpPr txBox="1"/>
          <p:nvPr/>
        </p:nvSpPr>
        <p:spPr>
          <a:xfrm>
            <a:off x="6095999" y="6498166"/>
            <a:ext cx="60172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https://dtp.cancer.gov/organization/npb/npnpd_prefractionated_library.htm</a:t>
            </a:r>
          </a:p>
        </p:txBody>
      </p:sp>
    </p:spTree>
    <p:extLst>
      <p:ext uri="{BB962C8B-B14F-4D97-AF65-F5344CB8AC3E}">
        <p14:creationId xmlns:p14="http://schemas.microsoft.com/office/powerpoint/2010/main" val="3434350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2A7125D6-70E2-5E20-F1B1-5ED2E9FD1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3371" y="4315432"/>
            <a:ext cx="2851105" cy="8974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D3860-87ED-428C-34EA-0D71C10DFC59}"/>
              </a:ext>
            </a:extLst>
          </p:cNvPr>
          <p:cNvSpPr txBox="1"/>
          <p:nvPr/>
        </p:nvSpPr>
        <p:spPr>
          <a:xfrm>
            <a:off x="285690" y="184325"/>
            <a:ext cx="11221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Antimicrobial HTS Discovery Campaign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EB3E5A8-534A-08C5-BC62-01D1FDC72DD4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622D5A6-D05C-CC97-F9BD-78F99C60B489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5FBF430-09B0-9ED2-590D-CFF22B6BE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ED05AA3-557E-FA12-5BD7-D528468651D5}"/>
              </a:ext>
            </a:extLst>
          </p:cNvPr>
          <p:cNvSpPr txBox="1"/>
          <p:nvPr/>
        </p:nvSpPr>
        <p:spPr>
          <a:xfrm>
            <a:off x="285690" y="1036966"/>
            <a:ext cx="51760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Outline:</a:t>
            </a:r>
            <a:endParaRPr lang="en-US" sz="2000" i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C57884E-09FC-0557-B911-DBADE7B03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8352" y="2002690"/>
            <a:ext cx="3012878" cy="16812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A7F7A37-21F0-E64F-D21A-AE20224825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347" y="1545691"/>
            <a:ext cx="3198577" cy="11607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92FAA9F-9A00-5493-9581-ED5B159C3CF2}"/>
              </a:ext>
            </a:extLst>
          </p:cNvPr>
          <p:cNvSpPr txBox="1"/>
          <p:nvPr/>
        </p:nvSpPr>
        <p:spPr>
          <a:xfrm>
            <a:off x="1649232" y="3586433"/>
            <a:ext cx="3426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Targets and Library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C232C36-9A15-C7B7-7241-9C82F56BB0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883" y="4038830"/>
            <a:ext cx="2249214" cy="136431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60E8F03-3794-A39C-94EA-F1F8C75D8D42}"/>
              </a:ext>
            </a:extLst>
          </p:cNvPr>
          <p:cNvSpPr txBox="1"/>
          <p:nvPr/>
        </p:nvSpPr>
        <p:spPr>
          <a:xfrm>
            <a:off x="2057540" y="5488572"/>
            <a:ext cx="25964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HTS Results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ADBFC55-AC01-E484-4FCA-D1201A774E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4139" y="1106919"/>
            <a:ext cx="2482047" cy="23822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987211B-487F-2574-3DFB-C7421FD722DC}"/>
              </a:ext>
            </a:extLst>
          </p:cNvPr>
          <p:cNvSpPr txBox="1"/>
          <p:nvPr/>
        </p:nvSpPr>
        <p:spPr>
          <a:xfrm>
            <a:off x="5246118" y="3499350"/>
            <a:ext cx="4247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Proof-of-Concept Study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75E7ECB-35D3-603F-E22A-DFCFF2D8CCB6}"/>
              </a:ext>
            </a:extLst>
          </p:cNvPr>
          <p:cNvSpPr txBox="1"/>
          <p:nvPr/>
        </p:nvSpPr>
        <p:spPr>
          <a:xfrm>
            <a:off x="5896281" y="5581311"/>
            <a:ext cx="4606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High Throughput  Compound ID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BC8F2AA-E94A-0C10-8278-7305F72FB5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561" y="4014021"/>
            <a:ext cx="4247954" cy="15002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394729D-EE6F-BC1E-748C-A4DE2E9AB389}"/>
              </a:ext>
            </a:extLst>
          </p:cNvPr>
          <p:cNvSpPr txBox="1"/>
          <p:nvPr/>
        </p:nvSpPr>
        <p:spPr>
          <a:xfrm>
            <a:off x="9005441" y="2884317"/>
            <a:ext cx="2596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Antimicrobial Marine NPs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B6C0548-B158-DDAD-E5AF-13C6FF8DE7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7654" y="1399563"/>
            <a:ext cx="1389336" cy="10042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E9CEF47-E99A-ADA6-9B55-3049C24247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03648" y="1840896"/>
            <a:ext cx="1373570" cy="11085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Picture 36" descr="A picture containing text, display, painting, picture frame&#10;&#10;Description automatically generated">
            <a:extLst>
              <a:ext uri="{FF2B5EF4-FFF2-40B4-BE49-F238E27FC236}">
                <a16:creationId xmlns:a16="http://schemas.microsoft.com/office/drawing/2014/main" id="{6C3ABB88-68FB-8749-999A-57ACE855D1E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16" t="8105" r="12430" b="16071"/>
          <a:stretch/>
        </p:blipFill>
        <p:spPr bwMode="auto">
          <a:xfrm>
            <a:off x="10850821" y="3463094"/>
            <a:ext cx="1231058" cy="13428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8" name="Picture 37" descr="Close-up of a coral in the ocean&#10;&#10;Description automatically generated">
            <a:extLst>
              <a:ext uri="{FF2B5EF4-FFF2-40B4-BE49-F238E27FC236}">
                <a16:creationId xmlns:a16="http://schemas.microsoft.com/office/drawing/2014/main" id="{B098AF61-5701-931C-69CA-6F8B88E38DC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288" y="5005966"/>
            <a:ext cx="1461632" cy="9678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363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/>
      <p:bldP spid="26" grpId="0"/>
      <p:bldP spid="27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D3860-87ED-428C-34EA-0D71C10DFC59}"/>
              </a:ext>
            </a:extLst>
          </p:cNvPr>
          <p:cNvSpPr txBox="1"/>
          <p:nvPr/>
        </p:nvSpPr>
        <p:spPr>
          <a:xfrm>
            <a:off x="285690" y="184325"/>
            <a:ext cx="11221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Antimicrobial HTS Discovery Campaign – Single Point Screen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27B5D9A-A0A3-08B2-7DBF-8F4D00EF1960}"/>
              </a:ext>
            </a:extLst>
          </p:cNvPr>
          <p:cNvSpPr txBox="1"/>
          <p:nvPr/>
        </p:nvSpPr>
        <p:spPr>
          <a:xfrm>
            <a:off x="4927312" y="1098636"/>
            <a:ext cx="105105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Screening concentration</a:t>
            </a:r>
            <a:r>
              <a:rPr lang="en-US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- 10 µg/mL in duplicates</a:t>
            </a:r>
          </a:p>
          <a:p>
            <a:pPr algn="just"/>
            <a:r>
              <a:rPr lang="en-US" sz="2400" b="1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 rate</a:t>
            </a:r>
            <a:r>
              <a:rPr lang="en-US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- 2.9%	</a:t>
            </a:r>
          </a:p>
          <a:p>
            <a:pPr algn="just"/>
            <a:endParaRPr lang="en-US" sz="24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5" name="3D Model 44">
                <a:extLst>
                  <a:ext uri="{FF2B5EF4-FFF2-40B4-BE49-F238E27FC236}">
                    <a16:creationId xmlns:a16="http://schemas.microsoft.com/office/drawing/2014/main" id="{C3F62746-A37F-06EB-15DC-C2AE01ACD84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6434451"/>
                  </p:ext>
                </p:extLst>
              </p:nvPr>
            </p:nvGraphicFramePr>
            <p:xfrm>
              <a:off x="5878349" y="1366644"/>
              <a:ext cx="4996312" cy="4615642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4996312" cy="4615642"/>
                    </a:xfrm>
                    <a:prstGeom prst="rect">
                      <a:avLst/>
                    </a:prstGeom>
                  </am3d:spPr>
                  <am3d:camera>
                    <am3d:pos x="0" y="0" z="7401778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375534" d="1000000"/>
                    <am3d:preTrans dx="-23" dy="2" dz="-12676898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950726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5" name="3D Model 44">
                <a:extLst>
                  <a:ext uri="{FF2B5EF4-FFF2-40B4-BE49-F238E27FC236}">
                    <a16:creationId xmlns:a16="http://schemas.microsoft.com/office/drawing/2014/main" id="{C3F62746-A37F-06EB-15DC-C2AE01ACD84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78349" y="1366644"/>
                <a:ext cx="4996312" cy="4615642"/>
              </a:xfrm>
              <a:prstGeom prst="rect">
                <a:avLst/>
              </a:prstGeom>
            </p:spPr>
          </p:pic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373D6895-BA26-F766-25CF-43BBDAA90571}"/>
              </a:ext>
            </a:extLst>
          </p:cNvPr>
          <p:cNvSpPr txBox="1"/>
          <p:nvPr/>
        </p:nvSpPr>
        <p:spPr>
          <a:xfrm>
            <a:off x="9970105" y="5351060"/>
            <a:ext cx="1111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Inhibition</a:t>
            </a:r>
            <a:b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Replicate 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2731A28-8FC3-3CC8-DA59-7D1C512FCB23}"/>
              </a:ext>
            </a:extLst>
          </p:cNvPr>
          <p:cNvSpPr txBox="1"/>
          <p:nvPr/>
        </p:nvSpPr>
        <p:spPr>
          <a:xfrm>
            <a:off x="5387686" y="5007599"/>
            <a:ext cx="1111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Inhibition</a:t>
            </a:r>
            <a:b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Replicate 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7AD1C97-4C2D-EF81-06F9-5C8E7A55D8F4}"/>
              </a:ext>
            </a:extLst>
          </p:cNvPr>
          <p:cNvSpPr txBox="1"/>
          <p:nvPr/>
        </p:nvSpPr>
        <p:spPr>
          <a:xfrm>
            <a:off x="4927312" y="2680297"/>
            <a:ext cx="1581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of fractions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6C3B0AF-2800-2E18-EC2A-878A3931FE2E}"/>
              </a:ext>
            </a:extLst>
          </p:cNvPr>
          <p:cNvSpPr txBox="1"/>
          <p:nvPr/>
        </p:nvSpPr>
        <p:spPr>
          <a:xfrm>
            <a:off x="4927313" y="3209714"/>
            <a:ext cx="15816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10,000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1,000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88CBC2E-883F-6D71-017E-7B7AB6F2A440}"/>
              </a:ext>
            </a:extLst>
          </p:cNvPr>
          <p:cNvSpPr txBox="1"/>
          <p:nvPr/>
        </p:nvSpPr>
        <p:spPr>
          <a:xfrm>
            <a:off x="4955093" y="4135092"/>
            <a:ext cx="158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47D8993-B595-CF0E-D1B5-B31BAF255EDF}"/>
              </a:ext>
            </a:extLst>
          </p:cNvPr>
          <p:cNvSpPr txBox="1"/>
          <p:nvPr/>
        </p:nvSpPr>
        <p:spPr>
          <a:xfrm>
            <a:off x="5389896" y="4486456"/>
            <a:ext cx="158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26DF31C-2F04-F12A-399C-8AC75483EAAF}"/>
              </a:ext>
            </a:extLst>
          </p:cNvPr>
          <p:cNvSpPr txBox="1"/>
          <p:nvPr/>
        </p:nvSpPr>
        <p:spPr>
          <a:xfrm>
            <a:off x="5763306" y="4819082"/>
            <a:ext cx="158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BB40C0D-8326-EA15-D622-E9BB24BB7F49}"/>
              </a:ext>
            </a:extLst>
          </p:cNvPr>
          <p:cNvSpPr txBox="1"/>
          <p:nvPr/>
        </p:nvSpPr>
        <p:spPr>
          <a:xfrm>
            <a:off x="5999094" y="5217458"/>
            <a:ext cx="158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6026D83-5BCC-A4AB-26C7-1C66CD8E6753}"/>
              </a:ext>
            </a:extLst>
          </p:cNvPr>
          <p:cNvSpPr txBox="1"/>
          <p:nvPr/>
        </p:nvSpPr>
        <p:spPr>
          <a:xfrm>
            <a:off x="6433897" y="5568822"/>
            <a:ext cx="158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1CE961F-9331-56DB-7717-7A4A6A7F7EB7}"/>
              </a:ext>
            </a:extLst>
          </p:cNvPr>
          <p:cNvSpPr txBox="1"/>
          <p:nvPr/>
        </p:nvSpPr>
        <p:spPr>
          <a:xfrm>
            <a:off x="6807307" y="5901448"/>
            <a:ext cx="158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2E8E19B-CE06-D609-3DBC-E152AA4C38DB}"/>
              </a:ext>
            </a:extLst>
          </p:cNvPr>
          <p:cNvSpPr txBox="1"/>
          <p:nvPr/>
        </p:nvSpPr>
        <p:spPr>
          <a:xfrm>
            <a:off x="7721289" y="6048971"/>
            <a:ext cx="158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2C7FCFA-4A9C-BEA1-6F32-DFBF502AD070}"/>
              </a:ext>
            </a:extLst>
          </p:cNvPr>
          <p:cNvSpPr txBox="1"/>
          <p:nvPr/>
        </p:nvSpPr>
        <p:spPr>
          <a:xfrm>
            <a:off x="8388948" y="5645559"/>
            <a:ext cx="158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B227B43-2ED2-103D-AE79-D4EF75D94F97}"/>
              </a:ext>
            </a:extLst>
          </p:cNvPr>
          <p:cNvSpPr txBox="1"/>
          <p:nvPr/>
        </p:nvSpPr>
        <p:spPr>
          <a:xfrm>
            <a:off x="8961235" y="5241373"/>
            <a:ext cx="158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99B6295-6E4A-C771-357D-DB1033BD4090}"/>
              </a:ext>
            </a:extLst>
          </p:cNvPr>
          <p:cNvSpPr txBox="1"/>
          <p:nvPr/>
        </p:nvSpPr>
        <p:spPr>
          <a:xfrm>
            <a:off x="9340292" y="4927534"/>
            <a:ext cx="158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05DE82B-0D95-6C46-9B38-8A361381C6DC}"/>
              </a:ext>
            </a:extLst>
          </p:cNvPr>
          <p:cNvSpPr txBox="1"/>
          <p:nvPr/>
        </p:nvSpPr>
        <p:spPr>
          <a:xfrm>
            <a:off x="9816715" y="4629036"/>
            <a:ext cx="158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9497F89-FF9E-C112-49F5-10C8B8EA7DDE}"/>
              </a:ext>
            </a:extLst>
          </p:cNvPr>
          <p:cNvSpPr txBox="1"/>
          <p:nvPr/>
        </p:nvSpPr>
        <p:spPr>
          <a:xfrm>
            <a:off x="10388639" y="4224850"/>
            <a:ext cx="158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6D04A44-3956-481A-EAA2-8F55CCA52E54}"/>
              </a:ext>
            </a:extLst>
          </p:cNvPr>
          <p:cNvSpPr txBox="1"/>
          <p:nvPr/>
        </p:nvSpPr>
        <p:spPr>
          <a:xfrm>
            <a:off x="6196241" y="2911985"/>
            <a:ext cx="158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E.coli 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WT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010372F-0C85-5749-C5F5-A954ABC1DA0E}"/>
              </a:ext>
            </a:extLst>
          </p:cNvPr>
          <p:cNvSpPr txBox="1"/>
          <p:nvPr/>
        </p:nvSpPr>
        <p:spPr>
          <a:xfrm>
            <a:off x="7818470" y="3910257"/>
            <a:ext cx="158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E.coli 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tolC</a:t>
            </a:r>
            <a:endParaRPr lang="en-US" sz="14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D451284-C742-97EB-E6F9-8DB2DD7A48ED}"/>
              </a:ext>
            </a:extLst>
          </p:cNvPr>
          <p:cNvSpPr txBox="1"/>
          <p:nvPr/>
        </p:nvSpPr>
        <p:spPr>
          <a:xfrm>
            <a:off x="8399764" y="2460901"/>
            <a:ext cx="158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albicans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DA9BF75-BDB1-D57D-1B6D-31D92E0F8465}"/>
              </a:ext>
            </a:extLst>
          </p:cNvPr>
          <p:cNvSpPr txBox="1"/>
          <p:nvPr/>
        </p:nvSpPr>
        <p:spPr>
          <a:xfrm>
            <a:off x="9629803" y="3237191"/>
            <a:ext cx="158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 aureus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7DD31E5-3AD3-9B6D-7DEF-9306C025C613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F83B0D9-584C-8044-C7F2-EA00C0AFF87F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74C8891-1662-8739-BE7D-29CD8D5175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E9390E46-4506-51C6-D7E8-BEEDDC4544F5}"/>
              </a:ext>
            </a:extLst>
          </p:cNvPr>
          <p:cNvSpPr/>
          <p:nvPr/>
        </p:nvSpPr>
        <p:spPr>
          <a:xfrm>
            <a:off x="6544476" y="6290789"/>
            <a:ext cx="5647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Martínez-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Fructuoso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ACS Infectious Diseases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1245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1F8FDD-A90D-2A8E-E185-A382A916D62D}"/>
              </a:ext>
            </a:extLst>
          </p:cNvPr>
          <p:cNvSpPr txBox="1"/>
          <p:nvPr/>
        </p:nvSpPr>
        <p:spPr>
          <a:xfrm>
            <a:off x="727388" y="1171165"/>
            <a:ext cx="517602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Targets - NIAID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Staphylococcus aureus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Wild-type </a:t>
            </a:r>
            <a:r>
              <a:rPr lang="en-US" sz="20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Escherichia coli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Efflux deficient </a:t>
            </a:r>
            <a:r>
              <a:rPr lang="en-US" sz="20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Escherichia coli </a:t>
            </a:r>
            <a:endParaRPr lang="en-US" sz="20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Candida albicans </a:t>
            </a:r>
          </a:p>
          <a:p>
            <a:pPr algn="just"/>
            <a:endParaRPr lang="en-US" sz="20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95F183-5ACA-3E7E-0B85-C1C2E1D4CEA4}"/>
              </a:ext>
            </a:extLst>
          </p:cNvPr>
          <p:cNvSpPr txBox="1"/>
          <p:nvPr/>
        </p:nvSpPr>
        <p:spPr>
          <a:xfrm>
            <a:off x="705669" y="5289880"/>
            <a:ext cx="48199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Strains available from:</a:t>
            </a:r>
          </a:p>
          <a:p>
            <a:pPr algn="just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Coli Genetic Stock Center </a:t>
            </a:r>
          </a:p>
          <a:p>
            <a:pPr algn="just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American Type Culture Collection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6CDD462-2FFB-023C-0DC4-EA6A9536F7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54" y="3609525"/>
            <a:ext cx="3600170" cy="1303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577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DFB5F533-5D46-2A12-4BDC-C090B8ACABCD}"/>
              </a:ext>
            </a:extLst>
          </p:cNvPr>
          <p:cNvGraphicFramePr>
            <a:graphicFrameLocks/>
          </p:cNvGraphicFramePr>
          <p:nvPr/>
        </p:nvGraphicFramePr>
        <p:xfrm>
          <a:off x="2062939" y="2313403"/>
          <a:ext cx="3065795" cy="1543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754B9740-BD04-89BC-0E50-1B9F509FD6F4}"/>
              </a:ext>
            </a:extLst>
          </p:cNvPr>
          <p:cNvSpPr txBox="1"/>
          <p:nvPr/>
        </p:nvSpPr>
        <p:spPr>
          <a:xfrm>
            <a:off x="262364" y="977659"/>
            <a:ext cx="10081489" cy="168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Screening concentration</a:t>
            </a:r>
            <a:r>
              <a:rPr lang="en-US" sz="2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n-US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0.08 µg/mL to 10 µg/mL (8-dose) </a:t>
            </a:r>
          </a:p>
          <a:p>
            <a:pPr algn="just">
              <a:lnSpc>
                <a:spcPct val="150000"/>
              </a:lnSpc>
            </a:pPr>
            <a:r>
              <a:rPr lang="en-US" sz="2400" b="1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 rate - </a:t>
            </a:r>
            <a:r>
              <a:rPr lang="en-US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0.9%	</a:t>
            </a:r>
          </a:p>
          <a:p>
            <a:pPr algn="just">
              <a:lnSpc>
                <a:spcPct val="150000"/>
              </a:lnSpc>
            </a:pPr>
            <a:endParaRPr lang="en-US" sz="24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D3860-87ED-428C-34EA-0D71C10DFC59}"/>
              </a:ext>
            </a:extLst>
          </p:cNvPr>
          <p:cNvSpPr txBox="1"/>
          <p:nvPr/>
        </p:nvSpPr>
        <p:spPr>
          <a:xfrm>
            <a:off x="285690" y="184325"/>
            <a:ext cx="114648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Antimicrobial HTS Discovery Campaign – Dose Response Screen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E82644D-3CB8-E4FE-3341-969C58DC5B4C}"/>
              </a:ext>
            </a:extLst>
          </p:cNvPr>
          <p:cNvGraphicFramePr>
            <a:graphicFrameLocks/>
          </p:cNvGraphicFramePr>
          <p:nvPr/>
        </p:nvGraphicFramePr>
        <p:xfrm>
          <a:off x="1109818" y="3014364"/>
          <a:ext cx="4043874" cy="2089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39531D8-068A-DCAD-4967-EFA6B3AEC98D}"/>
              </a:ext>
            </a:extLst>
          </p:cNvPr>
          <p:cNvGraphicFramePr>
            <a:graphicFrameLocks/>
          </p:cNvGraphicFramePr>
          <p:nvPr/>
        </p:nvGraphicFramePr>
        <p:xfrm>
          <a:off x="1252994" y="3074423"/>
          <a:ext cx="2712582" cy="1691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B69243D-47C9-F9D7-F03B-64B18B67F95E}"/>
              </a:ext>
            </a:extLst>
          </p:cNvPr>
          <p:cNvSpPr txBox="1"/>
          <p:nvPr/>
        </p:nvSpPr>
        <p:spPr>
          <a:xfrm>
            <a:off x="4655360" y="2941598"/>
            <a:ext cx="11977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albicans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2,590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89B2B5-2C71-799B-78A4-C43819A9536D}"/>
              </a:ext>
            </a:extLst>
          </p:cNvPr>
          <p:cNvSpPr txBox="1"/>
          <p:nvPr/>
        </p:nvSpPr>
        <p:spPr>
          <a:xfrm>
            <a:off x="542352" y="3002548"/>
            <a:ext cx="17347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 coli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(wild type)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5D5FA5-5EC4-E2A4-338E-F3D864BCF5AC}"/>
              </a:ext>
            </a:extLst>
          </p:cNvPr>
          <p:cNvSpPr txBox="1"/>
          <p:nvPr/>
        </p:nvSpPr>
        <p:spPr>
          <a:xfrm>
            <a:off x="956064" y="2482543"/>
            <a:ext cx="13019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 coli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tolC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4D9167-C716-3F27-F0B5-ED3B49C669CC}"/>
              </a:ext>
            </a:extLst>
          </p:cNvPr>
          <p:cNvSpPr txBox="1"/>
          <p:nvPr/>
        </p:nvSpPr>
        <p:spPr>
          <a:xfrm>
            <a:off x="2525823" y="2065520"/>
            <a:ext cx="15888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 aureus -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734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8D2C60E-05E0-E14C-2DD5-24C2B929B8FC}"/>
              </a:ext>
            </a:extLst>
          </p:cNvPr>
          <p:cNvCxnSpPr>
            <a:cxnSpLocks/>
          </p:cNvCxnSpPr>
          <p:nvPr/>
        </p:nvCxnSpPr>
        <p:spPr>
          <a:xfrm>
            <a:off x="4333289" y="3267615"/>
            <a:ext cx="46302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CE6BC49-83E7-73F7-992B-28D60D15A6E8}"/>
              </a:ext>
            </a:extLst>
          </p:cNvPr>
          <p:cNvCxnSpPr>
            <a:cxnSpLocks/>
          </p:cNvCxnSpPr>
          <p:nvPr/>
        </p:nvCxnSpPr>
        <p:spPr>
          <a:xfrm>
            <a:off x="1962389" y="2891121"/>
            <a:ext cx="46302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5CB8E17-C875-621D-A62B-680FD0E57FF1}"/>
              </a:ext>
            </a:extLst>
          </p:cNvPr>
          <p:cNvCxnSpPr/>
          <p:nvPr/>
        </p:nvCxnSpPr>
        <p:spPr>
          <a:xfrm flipV="1">
            <a:off x="2879153" y="2406228"/>
            <a:ext cx="0" cy="18386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451C8D2B-1DB1-39F3-BDA6-C80E6EC7BD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1855" y="1651175"/>
            <a:ext cx="5567793" cy="2806426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06AD3265-F828-8740-F898-632E8E6251F8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802AB2E-6249-10BB-52BC-90E6751FABBB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4777A19-BF7D-CF9A-75A3-F8D638F4FA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A17BF54-5D30-4CCF-1944-98B516BDE821}"/>
              </a:ext>
            </a:extLst>
          </p:cNvPr>
          <p:cNvSpPr/>
          <p:nvPr/>
        </p:nvSpPr>
        <p:spPr>
          <a:xfrm>
            <a:off x="6544476" y="6290789"/>
            <a:ext cx="5647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Martínez-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Fructuoso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ACS Infectious Diseases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1245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79C8D41-4E8D-9A05-0886-BC8EF6BC77EC}"/>
              </a:ext>
            </a:extLst>
          </p:cNvPr>
          <p:cNvGrpSpPr/>
          <p:nvPr/>
        </p:nvGrpSpPr>
        <p:grpSpPr>
          <a:xfrm>
            <a:off x="642604" y="4149457"/>
            <a:ext cx="2120137" cy="1510123"/>
            <a:chOff x="642604" y="4149457"/>
            <a:chExt cx="2120137" cy="151012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B3059BC-2268-C6AD-5AEC-F0E553327A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2604" y="4153895"/>
              <a:ext cx="2120137" cy="1505685"/>
            </a:xfrm>
            <a:prstGeom prst="rect">
              <a:avLst/>
            </a:prstGeom>
            <a:ln w="19050">
              <a:solidFill>
                <a:schemeClr val="bg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D8F2BBC-436B-8987-CC70-9B01B2A0F307}"/>
                </a:ext>
              </a:extLst>
            </p:cNvPr>
            <p:cNvSpPr/>
            <p:nvPr/>
          </p:nvSpPr>
          <p:spPr>
            <a:xfrm>
              <a:off x="738090" y="4174195"/>
              <a:ext cx="211581" cy="27699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F5FF762-81AE-EF6C-F722-65B5A6FCEDC6}"/>
                </a:ext>
              </a:extLst>
            </p:cNvPr>
            <p:cNvSpPr txBox="1"/>
            <p:nvPr/>
          </p:nvSpPr>
          <p:spPr>
            <a:xfrm>
              <a:off x="1065791" y="4149457"/>
              <a:ext cx="15055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i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Eudistoma</a:t>
              </a:r>
              <a:r>
                <a:rPr lang="en-US" sz="12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i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reginum</a:t>
              </a:r>
              <a:endPara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2F77B7E-66F9-BB29-D769-52F0BF36A218}"/>
              </a:ext>
            </a:extLst>
          </p:cNvPr>
          <p:cNvGrpSpPr/>
          <p:nvPr/>
        </p:nvGrpSpPr>
        <p:grpSpPr>
          <a:xfrm>
            <a:off x="3472285" y="4501968"/>
            <a:ext cx="2158365" cy="1537544"/>
            <a:chOff x="3472285" y="4501968"/>
            <a:chExt cx="2158365" cy="153754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0F5DFA7-CA5A-5AC7-8D76-9AC298794A4E}"/>
                </a:ext>
              </a:extLst>
            </p:cNvPr>
            <p:cNvGrpSpPr/>
            <p:nvPr/>
          </p:nvGrpSpPr>
          <p:grpSpPr>
            <a:xfrm>
              <a:off x="3472285" y="4501968"/>
              <a:ext cx="2158365" cy="1537544"/>
              <a:chOff x="3303578" y="4520216"/>
              <a:chExt cx="2158365" cy="1537544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206BE17E-21D6-46A9-D55C-01326A7C71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303578" y="4520216"/>
                <a:ext cx="2158365" cy="1537544"/>
              </a:xfrm>
              <a:prstGeom prst="rect">
                <a:avLst/>
              </a:prstGeom>
              <a:ln w="19050">
                <a:solidFill>
                  <a:schemeClr val="bg1"/>
                </a:solidFill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96346CA1-39C9-F7C7-2043-BAE063E3639E}"/>
                  </a:ext>
                </a:extLst>
              </p:cNvPr>
              <p:cNvSpPr/>
              <p:nvPr/>
            </p:nvSpPr>
            <p:spPr>
              <a:xfrm>
                <a:off x="3330207" y="4532849"/>
                <a:ext cx="182142" cy="27699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C175EC2-8B47-251B-0A76-8F83C07C80C2}"/>
                </a:ext>
              </a:extLst>
            </p:cNvPr>
            <p:cNvSpPr txBox="1"/>
            <p:nvPr/>
          </p:nvSpPr>
          <p:spPr>
            <a:xfrm>
              <a:off x="3956539" y="4509720"/>
              <a:ext cx="1324402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i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Clathrina</a:t>
              </a:r>
              <a:r>
                <a:rPr lang="en-US" sz="12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i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darvinii</a:t>
              </a:r>
              <a:endPara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E8E9075-5618-2287-7573-3CBAA8F07AE8}"/>
              </a:ext>
            </a:extLst>
          </p:cNvPr>
          <p:cNvGrpSpPr/>
          <p:nvPr/>
        </p:nvGrpSpPr>
        <p:grpSpPr>
          <a:xfrm>
            <a:off x="6481379" y="4844112"/>
            <a:ext cx="2133166" cy="1473424"/>
            <a:chOff x="6481379" y="4844112"/>
            <a:chExt cx="2133166" cy="147342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2469287-5F21-A26E-4712-55A472890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481379" y="4844112"/>
              <a:ext cx="2133166" cy="1473424"/>
            </a:xfrm>
            <a:prstGeom prst="rect">
              <a:avLst/>
            </a:prstGeom>
            <a:ln w="19050">
              <a:solidFill>
                <a:schemeClr val="bg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45CB9AF-20D0-7260-01FA-A31151C11DCE}"/>
                </a:ext>
              </a:extLst>
            </p:cNvPr>
            <p:cNvSpPr/>
            <p:nvPr/>
          </p:nvSpPr>
          <p:spPr>
            <a:xfrm>
              <a:off x="6490593" y="4863216"/>
              <a:ext cx="211581" cy="27699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F3C4671-E181-EC6A-1FE5-810B1E41317D}"/>
                </a:ext>
              </a:extLst>
            </p:cNvPr>
            <p:cNvSpPr txBox="1"/>
            <p:nvPr/>
          </p:nvSpPr>
          <p:spPr>
            <a:xfrm>
              <a:off x="7139402" y="4886759"/>
              <a:ext cx="9957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i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Petrosia</a:t>
              </a: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sp.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77357B1-4652-3F54-40B6-7897ACC04509}"/>
              </a:ext>
            </a:extLst>
          </p:cNvPr>
          <p:cNvGrpSpPr/>
          <p:nvPr/>
        </p:nvGrpSpPr>
        <p:grpSpPr>
          <a:xfrm>
            <a:off x="9315204" y="4842475"/>
            <a:ext cx="2176135" cy="1473425"/>
            <a:chOff x="8809317" y="4892454"/>
            <a:chExt cx="2176135" cy="1473425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AC3EB809-774C-6BA1-3FC4-D941C8B6AE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809317" y="4892454"/>
              <a:ext cx="2176135" cy="1473425"/>
            </a:xfrm>
            <a:prstGeom prst="rect">
              <a:avLst/>
            </a:prstGeom>
            <a:ln w="19050">
              <a:solidFill>
                <a:schemeClr val="bg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3D6CA04-2BB4-5C55-8E86-E2205A3C44A6}"/>
                </a:ext>
              </a:extLst>
            </p:cNvPr>
            <p:cNvSpPr/>
            <p:nvPr/>
          </p:nvSpPr>
          <p:spPr>
            <a:xfrm>
              <a:off x="8862350" y="4913194"/>
              <a:ext cx="211581" cy="27699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622F093-ED63-8FC8-3939-998AD2B1E808}"/>
                </a:ext>
              </a:extLst>
            </p:cNvPr>
            <p:cNvSpPr txBox="1"/>
            <p:nvPr/>
          </p:nvSpPr>
          <p:spPr>
            <a:xfrm>
              <a:off x="9491116" y="4926961"/>
              <a:ext cx="9957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i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Petrosia</a:t>
              </a: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sp.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777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112A580-CD73-8540-E0F6-1110CCFA1B74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61AE5BA-C0ED-9E05-C813-B0023E6BD68F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5EC525-B819-566B-02C5-FF199CE2A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D3860-87ED-428C-34EA-0D71C10DFC59}"/>
              </a:ext>
            </a:extLst>
          </p:cNvPr>
          <p:cNvSpPr txBox="1"/>
          <p:nvPr/>
        </p:nvSpPr>
        <p:spPr>
          <a:xfrm>
            <a:off x="285690" y="184325"/>
            <a:ext cx="11696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Proof-of-Concept Study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2CA908-5D9D-51C9-4E11-133585997F9A}"/>
              </a:ext>
            </a:extLst>
          </p:cNvPr>
          <p:cNvSpPr/>
          <p:nvPr/>
        </p:nvSpPr>
        <p:spPr>
          <a:xfrm>
            <a:off x="6544476" y="6290789"/>
            <a:ext cx="5647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Martínez-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Fructuoso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ACS Infectious Diseases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1245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B604E8-DEA1-3352-0E81-EC187FED4CA8}"/>
              </a:ext>
            </a:extLst>
          </p:cNvPr>
          <p:cNvSpPr txBox="1"/>
          <p:nvPr/>
        </p:nvSpPr>
        <p:spPr>
          <a:xfrm>
            <a:off x="589317" y="999898"/>
            <a:ext cx="500218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Selection of 75 hits based on: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 spectrum of potency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cytotoxicity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activity in other NPNPD assays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Taxonomic redundancy</a:t>
            </a:r>
          </a:p>
          <a:p>
            <a:pPr algn="just"/>
            <a:endParaRPr lang="en-US" sz="20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9277FB-ABC6-1D1D-24E9-AF10721DBE0E}"/>
              </a:ext>
            </a:extLst>
          </p:cNvPr>
          <p:cNvSpPr txBox="1"/>
          <p:nvPr/>
        </p:nvSpPr>
        <p:spPr>
          <a:xfrm>
            <a:off x="497338" y="3497584"/>
            <a:ext cx="66628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stage HPLC</a:t>
            </a:r>
          </a:p>
          <a:p>
            <a:pPr algn="just"/>
            <a:endParaRPr lang="en-US" sz="20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15F2A8A-06C8-3F4D-5886-BF789585F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38" y="4011391"/>
            <a:ext cx="4813738" cy="9465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65C991-5CA7-0639-3E61-7DD05763C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4329" y="4957971"/>
            <a:ext cx="2527174" cy="146125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A8D0C3D-B5E8-E0C9-961C-2759E8E22014}"/>
              </a:ext>
            </a:extLst>
          </p:cNvPr>
          <p:cNvSpPr txBox="1"/>
          <p:nvPr/>
        </p:nvSpPr>
        <p:spPr>
          <a:xfrm>
            <a:off x="6401537" y="996168"/>
            <a:ext cx="66628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Analytical data acquisition</a:t>
            </a:r>
          </a:p>
          <a:p>
            <a:pPr algn="just"/>
            <a:endParaRPr lang="en-US" sz="20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19F3FA2-F3B6-1581-D0BA-8D5891E907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9724" y="1689676"/>
            <a:ext cx="3731547" cy="18079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2929261-3F17-5F56-F493-054F5F89E9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5496" y="2761125"/>
            <a:ext cx="2371549" cy="187773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4E2152B-00C7-3768-9108-F0D9E715D7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2549" y="3850483"/>
            <a:ext cx="4564804" cy="239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35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112A580-CD73-8540-E0F6-1110CCFA1B74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61AE5BA-C0ED-9E05-C813-B0023E6BD68F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5EC525-B819-566B-02C5-FF199CE2A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2CA908-5D9D-51C9-4E11-133585997F9A}"/>
              </a:ext>
            </a:extLst>
          </p:cNvPr>
          <p:cNvSpPr/>
          <p:nvPr/>
        </p:nvSpPr>
        <p:spPr>
          <a:xfrm>
            <a:off x="6544476" y="6290789"/>
            <a:ext cx="5647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Martínez-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Fructuoso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ACS Infectious Diseases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1245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A491F7-440A-006A-4E83-77F858C171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82" y="997456"/>
            <a:ext cx="11366308" cy="52464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696659-CE08-8982-259D-E2458FA9B8A2}"/>
              </a:ext>
            </a:extLst>
          </p:cNvPr>
          <p:cNvSpPr txBox="1"/>
          <p:nvPr/>
        </p:nvSpPr>
        <p:spPr>
          <a:xfrm>
            <a:off x="285690" y="184325"/>
            <a:ext cx="11696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Proof-of-Concept Study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7177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AC5BD820-3526-ED58-6825-9E3CD8A8C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8553" y="1396165"/>
            <a:ext cx="7394600" cy="4608606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06BC469-3CF3-B385-616B-483A573C42F0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670A5A1-51E8-B8DB-485C-FCED29DE0803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F590153-268E-1BFC-6DFC-A86F69A71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51E7A24-2D13-A459-653C-C1F75FFDC980}"/>
              </a:ext>
            </a:extLst>
          </p:cNvPr>
          <p:cNvSpPr txBox="1"/>
          <p:nvPr/>
        </p:nvSpPr>
        <p:spPr>
          <a:xfrm>
            <a:off x="285690" y="184325"/>
            <a:ext cx="114648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Active Principles – 2-Aminoimidazoles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0218AF-FA33-2CB8-25BA-318C70FEB23D}"/>
              </a:ext>
            </a:extLst>
          </p:cNvPr>
          <p:cNvSpPr/>
          <p:nvPr/>
        </p:nvSpPr>
        <p:spPr>
          <a:xfrm>
            <a:off x="7682651" y="4640431"/>
            <a:ext cx="3868577" cy="7695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EB3E63C0-AD8E-8DF7-53CF-8FCD4D509D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4707647"/>
              </p:ext>
            </p:extLst>
          </p:nvPr>
        </p:nvGraphicFramePr>
        <p:xfrm>
          <a:off x="822788" y="3057124"/>
          <a:ext cx="2426828" cy="2966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4" imgW="1761334" imgH="2154866" progId="ChemDraw.Document.6.0">
                  <p:embed/>
                </p:oleObj>
              </mc:Choice>
              <mc:Fallback>
                <p:oleObj name="CS ChemDraw Drawing" r:id="rId4" imgW="1761334" imgH="2154866" progId="ChemDraw.Document.6.0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EB3E63C0-AD8E-8DF7-53CF-8FCD4D509D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2788" y="3057124"/>
                        <a:ext cx="2426828" cy="29668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792CD604-68DD-EBD6-9853-9C51D75B10E1}"/>
              </a:ext>
            </a:extLst>
          </p:cNvPr>
          <p:cNvSpPr/>
          <p:nvPr/>
        </p:nvSpPr>
        <p:spPr>
          <a:xfrm>
            <a:off x="6728502" y="6298387"/>
            <a:ext cx="55453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Martínez-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Fructuoso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ACS Infectious Diseases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1245</a:t>
            </a:r>
          </a:p>
        </p:txBody>
      </p:sp>
      <p:sp>
        <p:nvSpPr>
          <p:cNvPr id="17" name="Oval 16" descr="A picture containing reef, swimming, ocean floor&#10;&#10;Description automatically generated">
            <a:extLst>
              <a:ext uri="{FF2B5EF4-FFF2-40B4-BE49-F238E27FC236}">
                <a16:creationId xmlns:a16="http://schemas.microsoft.com/office/drawing/2014/main" id="{908EE86D-721A-863E-0C3E-1612323DD724}"/>
              </a:ext>
            </a:extLst>
          </p:cNvPr>
          <p:cNvSpPr/>
          <p:nvPr/>
        </p:nvSpPr>
        <p:spPr>
          <a:xfrm>
            <a:off x="794487" y="986065"/>
            <a:ext cx="1359635" cy="1218035"/>
          </a:xfrm>
          <a:prstGeom prst="ellipse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Oval 17" descr="A picture containing ocean floor&#10;&#10;Description automatically generated">
            <a:extLst>
              <a:ext uri="{FF2B5EF4-FFF2-40B4-BE49-F238E27FC236}">
                <a16:creationId xmlns:a16="http://schemas.microsoft.com/office/drawing/2014/main" id="{196D2E96-E083-83E6-74A9-668F7A794537}"/>
              </a:ext>
            </a:extLst>
          </p:cNvPr>
          <p:cNvSpPr/>
          <p:nvPr/>
        </p:nvSpPr>
        <p:spPr>
          <a:xfrm>
            <a:off x="1983536" y="1352000"/>
            <a:ext cx="1286152" cy="1218035"/>
          </a:xfrm>
          <a:prstGeom prst="ellipse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FA979C-CC50-6F42-A179-FD9F34A74107}"/>
              </a:ext>
            </a:extLst>
          </p:cNvPr>
          <p:cNvSpPr txBox="1"/>
          <p:nvPr/>
        </p:nvSpPr>
        <p:spPr>
          <a:xfrm>
            <a:off x="1842519" y="2620584"/>
            <a:ext cx="18096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Clathrina</a:t>
            </a:r>
            <a:r>
              <a:rPr lang="en-US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darwinii</a:t>
            </a:r>
            <a:endParaRPr lang="en-US" sz="12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CADEA0-E617-C52C-B5FF-239E237AF2B0}"/>
              </a:ext>
            </a:extLst>
          </p:cNvPr>
          <p:cNvSpPr txBox="1"/>
          <p:nvPr/>
        </p:nvSpPr>
        <p:spPr>
          <a:xfrm>
            <a:off x="421855" y="2221313"/>
            <a:ext cx="1614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Leucetta</a:t>
            </a:r>
            <a:r>
              <a:rPr lang="en-US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chagosensis</a:t>
            </a:r>
            <a:endParaRPr lang="en-US" sz="12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14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468CA0-0D6B-B465-0D87-4E96AF883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9858" y="1246803"/>
            <a:ext cx="7069236" cy="4921214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4BE04ECD-1138-DE2E-7EED-FD4E9564C9E1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DA9AA29-9980-05A5-9CC5-B92F2245B803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A7F9AC7-3ED1-6AFE-E5A6-0C471540A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462FA90-FB9D-BFA2-3ACD-88647D1625E6}"/>
              </a:ext>
            </a:extLst>
          </p:cNvPr>
          <p:cNvSpPr/>
          <p:nvPr/>
        </p:nvSpPr>
        <p:spPr>
          <a:xfrm>
            <a:off x="6544476" y="6290789"/>
            <a:ext cx="5647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Martínez-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Fructuoso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ACS Infectious Diseases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1245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EE261E-5381-3334-479D-BF0DFB43B862}"/>
              </a:ext>
            </a:extLst>
          </p:cNvPr>
          <p:cNvSpPr txBox="1"/>
          <p:nvPr/>
        </p:nvSpPr>
        <p:spPr>
          <a:xfrm>
            <a:off x="285690" y="184325"/>
            <a:ext cx="114648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Active principles – Deoxyamphimedines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BA41300-7582-966F-3455-22D200F36C73}"/>
              </a:ext>
            </a:extLst>
          </p:cNvPr>
          <p:cNvSpPr/>
          <p:nvPr/>
        </p:nvSpPr>
        <p:spPr>
          <a:xfrm>
            <a:off x="8204200" y="4140201"/>
            <a:ext cx="1049868" cy="147099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95FC7069-6D38-A868-6557-65D76E2190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780246"/>
              </p:ext>
            </p:extLst>
          </p:nvPr>
        </p:nvGraphicFramePr>
        <p:xfrm>
          <a:off x="403966" y="2024994"/>
          <a:ext cx="1999322" cy="2821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4" imgW="1415793" imgH="1999235" progId="ChemDraw.Document.6.0">
                  <p:embed/>
                </p:oleObj>
              </mc:Choice>
              <mc:Fallback>
                <p:oleObj name="CS ChemDraw Drawing" r:id="rId4" imgW="1415793" imgH="1999235" progId="ChemDraw.Document.6.0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95FC7069-6D38-A868-6557-65D76E2190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3966" y="2024994"/>
                        <a:ext cx="1999322" cy="28215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A463771B-569C-00EB-F92D-2BB27C34C9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5430699"/>
              </p:ext>
            </p:extLst>
          </p:nvPr>
        </p:nvGraphicFramePr>
        <p:xfrm>
          <a:off x="2454726" y="3505927"/>
          <a:ext cx="2023148" cy="2550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6" imgW="1467444" imgH="1849891" progId="ChemDraw.Document.6.0">
                  <p:embed/>
                </p:oleObj>
              </mc:Choice>
              <mc:Fallback>
                <p:oleObj name="CS ChemDraw Drawing" r:id="rId6" imgW="1467444" imgH="1849891" progId="ChemDraw.Document.6.0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A463771B-569C-00EB-F92D-2BB27C34C9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54726" y="3505927"/>
                        <a:ext cx="2023148" cy="25508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F333ADB-E34E-31A6-E031-1E35439F609E}"/>
              </a:ext>
            </a:extLst>
          </p:cNvPr>
          <p:cNvSpPr txBox="1"/>
          <p:nvPr/>
        </p:nvSpPr>
        <p:spPr>
          <a:xfrm>
            <a:off x="2547321" y="2308870"/>
            <a:ext cx="19785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Petrosia</a:t>
            </a:r>
            <a:r>
              <a:rPr lang="en-US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9" name="Picture 8" descr="Close-up of a black rock with white and pink plants&#10;&#10;Description automatically generated">
            <a:extLst>
              <a:ext uri="{FF2B5EF4-FFF2-40B4-BE49-F238E27FC236}">
                <a16:creationId xmlns:a16="http://schemas.microsoft.com/office/drawing/2014/main" id="{E74C6E7A-5B16-4257-42C2-1D73AA5645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299" y="910528"/>
            <a:ext cx="2074586" cy="14214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852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D3860-87ED-428C-34EA-0D71C10DFC59}"/>
              </a:ext>
            </a:extLst>
          </p:cNvPr>
          <p:cNvSpPr txBox="1"/>
          <p:nvPr/>
        </p:nvSpPr>
        <p:spPr>
          <a:xfrm>
            <a:off x="285690" y="184325"/>
            <a:ext cx="11221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NPNPD Prefractionated Library – HTS Summary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254303D-1328-227A-DC52-16CAC1ACAA62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D462D63-4F8E-CBE7-0B56-4DF5924A6389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282E44A-0721-96A5-E7E8-6E020FA21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DB92626-6900-3DB6-508A-2E8030B90634}"/>
              </a:ext>
            </a:extLst>
          </p:cNvPr>
          <p:cNvSpPr/>
          <p:nvPr/>
        </p:nvSpPr>
        <p:spPr>
          <a:xfrm>
            <a:off x="11035862" y="3741683"/>
            <a:ext cx="851337" cy="186931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1288D5-8F4C-1D34-3ECB-1A32188C00EA}"/>
              </a:ext>
            </a:extLst>
          </p:cNvPr>
          <p:cNvSpPr txBox="1"/>
          <p:nvPr/>
        </p:nvSpPr>
        <p:spPr>
          <a:xfrm>
            <a:off x="245071" y="1637146"/>
            <a:ext cx="57435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Identified 3K fractions with antimicrobial activity.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Demonstrated fast and effective active principle isolation protocol.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Identified new natural products.</a:t>
            </a:r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2C955BEC-339C-E3EC-C875-E854C5C7FA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651" y="1288434"/>
            <a:ext cx="5991141" cy="3370018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1AD979-F8B4-0333-6C96-94CC113CBBF8}"/>
              </a:ext>
            </a:extLst>
          </p:cNvPr>
          <p:cNvSpPr txBox="1"/>
          <p:nvPr/>
        </p:nvSpPr>
        <p:spPr>
          <a:xfrm>
            <a:off x="339981" y="5122810"/>
            <a:ext cx="9975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of the HTS made publicly available:</a:t>
            </a:r>
          </a:p>
          <a:p>
            <a:pPr marL="342900"/>
            <a:r>
              <a:rPr lang="en-US" sz="2400" i="1" u="sng" dirty="0">
                <a:solidFill>
                  <a:srgbClr val="0F81C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https://wiki.nci.nih.gov/display/NCIDTPdata/NPNPD+NIAID+Screen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0C36CB7-B780-10DB-E70E-D93E2EC26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3677" y="4779050"/>
            <a:ext cx="1476231" cy="147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39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D3860-87ED-428C-34EA-0D71C10DFC59}"/>
              </a:ext>
            </a:extLst>
          </p:cNvPr>
          <p:cNvSpPr txBox="1"/>
          <p:nvPr/>
        </p:nvSpPr>
        <p:spPr>
          <a:xfrm>
            <a:off x="285690" y="184325"/>
            <a:ext cx="11221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6F0EABB-A1A0-C9D7-7F7A-F7FBEA1B81B9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7F25AA2-9F4B-6215-318A-87D7AFCA9908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F3C4716-EFE1-D424-9932-5BEAF2B73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8837123-A555-8DF8-FEC8-DE09AD93FF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948" y="1141680"/>
            <a:ext cx="4031527" cy="4636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F499CCE-969E-BDAD-448E-76186A1EF032}"/>
              </a:ext>
            </a:extLst>
          </p:cNvPr>
          <p:cNvSpPr txBox="1">
            <a:spLocks/>
          </p:cNvSpPr>
          <p:nvPr/>
        </p:nvSpPr>
        <p:spPr>
          <a:xfrm>
            <a:off x="1298901" y="1512518"/>
            <a:ext cx="9424861" cy="194729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9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 Products Branch</a:t>
            </a:r>
          </a:p>
          <a:p>
            <a:pPr marL="0" indent="0">
              <a:buNone/>
            </a:pPr>
            <a:r>
              <a:rPr lang="en-US" sz="7200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NCINatProdRep@mail.nih.gov</a:t>
            </a:r>
            <a:endParaRPr lang="en-US" sz="7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9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Barry O’Keefe</a:t>
            </a:r>
          </a:p>
          <a:p>
            <a:pPr marL="0" indent="0">
              <a:buNone/>
            </a:pP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Chief, NPB</a:t>
            </a:r>
          </a:p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okefeba@nih.gov</a:t>
            </a:r>
            <a:endParaRPr lang="en-US"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9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Tanja Grkovic</a:t>
            </a:r>
          </a:p>
          <a:p>
            <a:pPr marL="0" indent="0">
              <a:buNone/>
            </a:pP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Scientist, NPB</a:t>
            </a:r>
          </a:p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tanja.grkovic@nih.gov</a:t>
            </a:r>
            <a:endParaRPr lang="en-US"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7472" indent="0" defTabSz="228600">
              <a:spcBef>
                <a:spcPts val="0"/>
              </a:spcBef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7472" indent="0" defTabSz="228600">
              <a:spcBef>
                <a:spcPts val="0"/>
              </a:spcBef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7472" indent="0" defTabSz="228600">
              <a:spcBef>
                <a:spcPts val="0"/>
              </a:spcBef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defTabSz="228600">
              <a:lnSpc>
                <a:spcPct val="120000"/>
              </a:lnSpc>
              <a:spcBef>
                <a:spcPts val="0"/>
              </a:spcBef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2286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 defTabSz="2286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8B3D46C-4312-B315-F298-D389891A0C0A}"/>
              </a:ext>
            </a:extLst>
          </p:cNvPr>
          <p:cNvSpPr txBox="1">
            <a:spLocks/>
          </p:cNvSpPr>
          <p:nvPr/>
        </p:nvSpPr>
        <p:spPr>
          <a:xfrm>
            <a:off x="1298901" y="5118687"/>
            <a:ext cx="9424861" cy="194729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9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NPNPD</a:t>
            </a:r>
          </a:p>
          <a:p>
            <a:pPr marL="0" indent="0">
              <a:buNone/>
            </a:pP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https://dtp.cancer.gov/organization/npb/npnpd_prefractionated_library.htm</a:t>
            </a:r>
            <a:endParaRPr lang="en-US" sz="8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7472" indent="0" defTabSz="228600">
              <a:spcBef>
                <a:spcPts val="0"/>
              </a:spcBef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7472" indent="0" defTabSz="228600">
              <a:spcBef>
                <a:spcPts val="0"/>
              </a:spcBef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7472" indent="0" defTabSz="228600">
              <a:spcBef>
                <a:spcPts val="0"/>
              </a:spcBef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defTabSz="228600">
              <a:lnSpc>
                <a:spcPct val="120000"/>
              </a:lnSpc>
              <a:spcBef>
                <a:spcPts val="0"/>
              </a:spcBef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2286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 defTabSz="2286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892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D3860-87ED-428C-34EA-0D71C10DFC59}"/>
              </a:ext>
            </a:extLst>
          </p:cNvPr>
          <p:cNvSpPr txBox="1"/>
          <p:nvPr/>
        </p:nvSpPr>
        <p:spPr>
          <a:xfrm>
            <a:off x="285690" y="184325"/>
            <a:ext cx="11221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Natural Products as Sources of Drugs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58ED998-FD4C-08CB-0041-887D8BB2E072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DC4C4ED-CEF7-B441-8D2C-EBD2AF0DC594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EC64549-0760-2D3D-CB52-86B99BD93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C99B25B-D4E1-7D17-40DE-CF111F0FE972}"/>
              </a:ext>
            </a:extLst>
          </p:cNvPr>
          <p:cNvSpPr txBox="1"/>
          <p:nvPr/>
        </p:nvSpPr>
        <p:spPr>
          <a:xfrm>
            <a:off x="490001" y="1109769"/>
            <a:ext cx="9099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30% of all small molecule drugs are natural product-derived</a:t>
            </a:r>
          </a:p>
          <a:p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1981-2020 natural products and derivatives represented: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of antibacterial drugs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45% of antiparasitic drugs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40% of anticancer drugs </a:t>
            </a:r>
          </a:p>
        </p:txBody>
      </p:sp>
      <p:grpSp>
        <p:nvGrpSpPr>
          <p:cNvPr id="5" name="Group 11">
            <a:extLst>
              <a:ext uri="{FF2B5EF4-FFF2-40B4-BE49-F238E27FC236}">
                <a16:creationId xmlns:a16="http://schemas.microsoft.com/office/drawing/2014/main" id="{92C225AA-CBE8-3D64-60B3-B2497F8EA6C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56436" y="1488157"/>
            <a:ext cx="2642175" cy="1689698"/>
            <a:chOff x="-96821" y="822354"/>
            <a:chExt cx="3303778" cy="211202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F486F2D-2054-9FB8-D037-8A4A92B15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792" y="822354"/>
              <a:ext cx="1906708" cy="1533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614EC737-AE5B-4406-EAE1-EAEFBF703F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96821" y="2415031"/>
              <a:ext cx="3303778" cy="519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05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Trabectedin</a:t>
              </a:r>
            </a:p>
            <a:p>
              <a:pPr algn="ctr"/>
              <a:r>
                <a:rPr lang="en-US" sz="105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Ovarian, soft-tissue sarcoma</a:t>
              </a:r>
            </a:p>
          </p:txBody>
        </p:sp>
      </p:grpSp>
      <p:grpSp>
        <p:nvGrpSpPr>
          <p:cNvPr id="11" name="Group 17">
            <a:extLst>
              <a:ext uri="{FF2B5EF4-FFF2-40B4-BE49-F238E27FC236}">
                <a16:creationId xmlns:a16="http://schemas.microsoft.com/office/drawing/2014/main" id="{C7929495-2905-B454-D205-D3803B397C3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035448" y="2088837"/>
            <a:ext cx="1805726" cy="1781770"/>
            <a:chOff x="6616700" y="3886200"/>
            <a:chExt cx="1993900" cy="1966306"/>
          </a:xfrm>
        </p:grpSpPr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598DB76C-FC0F-127E-40CF-083FB180F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6700" y="3886200"/>
              <a:ext cx="1993900" cy="1504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18">
              <a:extLst>
                <a:ext uri="{FF2B5EF4-FFF2-40B4-BE49-F238E27FC236}">
                  <a16:creationId xmlns:a16="http://schemas.microsoft.com/office/drawing/2014/main" id="{C37008B4-3008-D3D5-1B11-A38199D28C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2693" y="5393975"/>
              <a:ext cx="1901909" cy="458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050" dirty="0" err="1">
                  <a:solidFill>
                    <a:srgbClr val="000000"/>
                  </a:solidFill>
                  <a:latin typeface="Arial" charset="0"/>
                  <a:cs typeface="Arial" charset="0"/>
                </a:rPr>
                <a:t>Eribulin</a:t>
              </a:r>
              <a:r>
                <a:rPr lang="en-US" sz="105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 </a:t>
              </a:r>
            </a:p>
            <a:p>
              <a:pPr algn="ctr"/>
              <a:r>
                <a:rPr lang="en-US" sz="105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Metastatic breast cancer</a:t>
              </a:r>
            </a:p>
          </p:txBody>
        </p:sp>
      </p:grpSp>
      <p:grpSp>
        <p:nvGrpSpPr>
          <p:cNvPr id="15" name="Group 41">
            <a:extLst>
              <a:ext uri="{FF2B5EF4-FFF2-40B4-BE49-F238E27FC236}">
                <a16:creationId xmlns:a16="http://schemas.microsoft.com/office/drawing/2014/main" id="{334C0B50-D38B-9C35-B257-213E2370523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51673" y="2365836"/>
            <a:ext cx="1746460" cy="1330081"/>
            <a:chOff x="4147439" y="1513867"/>
            <a:chExt cx="1548027" cy="1180160"/>
          </a:xfrm>
        </p:grpSpPr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C8FD6598-3A52-21B5-C9A0-8BD98BA3E5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9533" y="2325362"/>
              <a:ext cx="1313285" cy="368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050" dirty="0">
                  <a:solidFill>
                    <a:srgbClr val="000000"/>
                  </a:solidFill>
                  <a:latin typeface="Arial"/>
                  <a:ea typeface="+mn-ea"/>
                  <a:cs typeface="Arial"/>
                </a:rPr>
                <a:t>Retapamulin </a:t>
              </a:r>
            </a:p>
            <a:p>
              <a:pPr algn="ctr">
                <a:defRPr/>
              </a:pPr>
              <a:r>
                <a:rPr lang="en-US" sz="1050" dirty="0">
                  <a:solidFill>
                    <a:srgbClr val="000000"/>
                  </a:solidFill>
                  <a:latin typeface="Arial"/>
                  <a:ea typeface="+mn-ea"/>
                  <a:cs typeface="Arial"/>
                </a:rPr>
                <a:t>Antibiotic</a:t>
              </a:r>
            </a:p>
          </p:txBody>
        </p:sp>
        <p:pic>
          <p:nvPicPr>
            <p:cNvPr id="17" name="Picture 38">
              <a:extLst>
                <a:ext uri="{FF2B5EF4-FFF2-40B4-BE49-F238E27FC236}">
                  <a16:creationId xmlns:a16="http://schemas.microsoft.com/office/drawing/2014/main" id="{170652D3-ACCD-DEF7-2DFD-F654DCE55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7439" y="1513867"/>
              <a:ext cx="1548027" cy="953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923EBEA4-2260-284F-45AA-BBB4C6C9C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2110" y="2571940"/>
            <a:ext cx="1481628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Artesunate</a:t>
            </a:r>
          </a:p>
          <a:p>
            <a:pPr algn="ctr">
              <a:defRPr/>
            </a:pPr>
            <a:r>
              <a:rPr lang="en-US" sz="1050" dirty="0">
                <a:solidFill>
                  <a:srgbClr val="000000"/>
                </a:solidFill>
                <a:latin typeface="Arial"/>
                <a:cs typeface="Arial"/>
              </a:rPr>
              <a:t>Malaria</a:t>
            </a:r>
            <a:endParaRPr lang="en-US" sz="1050" dirty="0">
              <a:solidFill>
                <a:srgbClr val="000000"/>
              </a:solidFill>
              <a:latin typeface="Arial"/>
              <a:ea typeface="+mn-ea"/>
              <a:cs typeface="Arial"/>
            </a:endParaRPr>
          </a:p>
        </p:txBody>
      </p: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3FF7211D-4760-4636-320E-BFF5ACBF1C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30407" y="2302961"/>
          <a:ext cx="1257325" cy="1107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6" imgW="1563539" imgH="1377495" progId="ChemDraw.Document.6.0">
                  <p:embed/>
                </p:oleObj>
              </mc:Choice>
              <mc:Fallback>
                <p:oleObj name="CS ChemDraw Drawing" r:id="rId6" imgW="1563539" imgH="1377495" progId="ChemDraw.Document.6.0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3FF7211D-4760-4636-320E-BFF5ACBF1C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30407" y="2302961"/>
                        <a:ext cx="1257325" cy="11079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0C906302-1C3A-85D9-9C13-EBB108F4AE41}"/>
              </a:ext>
            </a:extLst>
          </p:cNvPr>
          <p:cNvGraphicFramePr>
            <a:graphicFrameLocks/>
          </p:cNvGraphicFramePr>
          <p:nvPr/>
        </p:nvGraphicFramePr>
        <p:xfrm>
          <a:off x="827470" y="4150461"/>
          <a:ext cx="10110841" cy="2456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BDB4B32B-9043-D55E-3A2E-95B2934AD04D}"/>
              </a:ext>
            </a:extLst>
          </p:cNvPr>
          <p:cNvSpPr txBox="1"/>
          <p:nvPr/>
        </p:nvSpPr>
        <p:spPr>
          <a:xfrm>
            <a:off x="1196347" y="3939195"/>
            <a:ext cx="8364279" cy="369328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PubMed Citations on High-Throughput Screening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A92DEFEB-CAEB-0EA1-FDA7-ECFEB7B8E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1796" y="6530873"/>
            <a:ext cx="411362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Newman and Cragg </a:t>
            </a:r>
            <a:r>
              <a:rPr lang="en-US" sz="1400" i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J. Nat. Prod.</a:t>
            </a:r>
            <a:r>
              <a:rPr lang="en-US" sz="1400" b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83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770</a:t>
            </a:r>
            <a:r>
              <a:rPr lang="en-US" sz="1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.;</a:t>
            </a:r>
            <a:endParaRPr lang="en-US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81D264CE-C93E-527B-F27D-7CF89E7EF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0259" y="6520870"/>
            <a:ext cx="363753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Wilson </a:t>
            </a:r>
            <a:r>
              <a:rPr lang="en-US" sz="1400" i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et al</a:t>
            </a:r>
            <a:r>
              <a:rPr lang="en-US" sz="1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. </a:t>
            </a:r>
            <a:r>
              <a:rPr lang="en-US" sz="1400" b="0" i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Nat Prod Rep</a:t>
            </a:r>
            <a:r>
              <a:rPr lang="en-US" sz="1400" b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.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893</a:t>
            </a:r>
            <a:r>
              <a:rPr lang="en-US" sz="1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.</a:t>
            </a:r>
            <a:endParaRPr lang="en-US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04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" grpId="0">
        <p:bldAsOne/>
      </p:bldGraphic>
      <p:bldP spid="21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D3860-87ED-428C-34EA-0D71C10DFC59}"/>
              </a:ext>
            </a:extLst>
          </p:cNvPr>
          <p:cNvSpPr txBox="1"/>
          <p:nvPr/>
        </p:nvSpPr>
        <p:spPr>
          <a:xfrm>
            <a:off x="285690" y="184325"/>
            <a:ext cx="11221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Challenges with Working on Natural Products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58ED998-FD4C-08CB-0041-887D8BB2E072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DC4C4ED-CEF7-B441-8D2C-EBD2AF0DC594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EC64549-0760-2D3D-CB52-86B99BD93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2393788-3BEC-A58C-A4CB-3B12FF9C61A6}"/>
              </a:ext>
            </a:extLst>
          </p:cNvPr>
          <p:cNvSpPr txBox="1"/>
          <p:nvPr/>
        </p:nvSpPr>
        <p:spPr>
          <a:xfrm>
            <a:off x="-57101" y="1099573"/>
            <a:ext cx="11339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 mixtures of primary and secondary metabolites</a:t>
            </a:r>
          </a:p>
        </p:txBody>
      </p:sp>
      <p:pic>
        <p:nvPicPr>
          <p:cNvPr id="5" name="Picture 5" descr="Extracts">
            <a:extLst>
              <a:ext uri="{FF2B5EF4-FFF2-40B4-BE49-F238E27FC236}">
                <a16:creationId xmlns:a16="http://schemas.microsoft.com/office/drawing/2014/main" id="{7B832220-3AC7-649F-3F08-A2EBD1D43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89" y="2317476"/>
            <a:ext cx="3098256" cy="2079127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419C75-EB77-CB7B-DB36-FE0C64BD5C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137" y="1879530"/>
            <a:ext cx="2562166" cy="336773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Screen Clipping">
            <a:extLst>
              <a:ext uri="{FF2B5EF4-FFF2-40B4-BE49-F238E27FC236}">
                <a16:creationId xmlns:a16="http://schemas.microsoft.com/office/drawing/2014/main" id="{5A7F5979-2C3A-E841-33E9-B874B1440B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63931" y="838967"/>
            <a:ext cx="2721745" cy="497324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69645D-0032-B4E1-7D8C-40BA6BBDEAA4}"/>
              </a:ext>
            </a:extLst>
          </p:cNvPr>
          <p:cNvSpPr txBox="1"/>
          <p:nvPr/>
        </p:nvSpPr>
        <p:spPr>
          <a:xfrm>
            <a:off x="1174788" y="4472865"/>
            <a:ext cx="2621909" cy="369328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Solubility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6C3571-C11D-187F-3A03-680C81C1074D}"/>
              </a:ext>
            </a:extLst>
          </p:cNvPr>
          <p:cNvSpPr txBox="1"/>
          <p:nvPr/>
        </p:nvSpPr>
        <p:spPr>
          <a:xfrm>
            <a:off x="6811743" y="4778555"/>
            <a:ext cx="5723599" cy="369328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Lengthy isolation procedures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331A60-8375-B898-96CF-8B60CC8F2AB2}"/>
              </a:ext>
            </a:extLst>
          </p:cNvPr>
          <p:cNvSpPr txBox="1"/>
          <p:nvPr/>
        </p:nvSpPr>
        <p:spPr>
          <a:xfrm>
            <a:off x="3469375" y="5364018"/>
            <a:ext cx="4286092" cy="369328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Cytotoxicity and off-target issues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7489B4-E0DA-88C9-96D9-0BE9BBFBEAEE}"/>
              </a:ext>
            </a:extLst>
          </p:cNvPr>
          <p:cNvSpPr txBox="1"/>
          <p:nvPr/>
        </p:nvSpPr>
        <p:spPr>
          <a:xfrm>
            <a:off x="961513" y="5781819"/>
            <a:ext cx="10474787" cy="52322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HTS campaign over before the structure is determined…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4D3FE0C4-DD10-E320-B998-FC7F2D757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0259" y="6520870"/>
            <a:ext cx="358784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Wilson </a:t>
            </a:r>
            <a:r>
              <a:rPr lang="en-US" sz="1400" i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et al</a:t>
            </a:r>
            <a:r>
              <a:rPr lang="en-US" sz="1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. </a:t>
            </a:r>
            <a:r>
              <a:rPr lang="en-US" sz="1400" b="0" i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Nat Prod Rep</a:t>
            </a:r>
            <a:r>
              <a:rPr lang="en-US" sz="1400" b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.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893</a:t>
            </a:r>
            <a:r>
              <a:rPr lang="en-US" sz="1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.</a:t>
            </a:r>
            <a:endParaRPr lang="en-US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73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D3860-87ED-428C-34EA-0D71C10DFC59}"/>
              </a:ext>
            </a:extLst>
          </p:cNvPr>
          <p:cNvSpPr txBox="1"/>
          <p:nvPr/>
        </p:nvSpPr>
        <p:spPr>
          <a:xfrm>
            <a:off x="285690" y="184325"/>
            <a:ext cx="11221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NCI’s Natural Product Repository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0AA10B-764F-0FF5-E619-0082D1B2C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14" y="1133991"/>
            <a:ext cx="11387771" cy="5105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58ED998-FD4C-08CB-0041-887D8BB2E072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DC4C4ED-CEF7-B441-8D2C-EBD2AF0DC594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EC64549-0760-2D3D-CB52-86B99BD93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7600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254303D-1328-227A-DC52-16CAC1ACAA62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D462D63-4F8E-CBE7-0B56-4DF5924A6389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282E44A-0721-96A5-E7E8-6E020FA21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5102A38-161B-5ACB-5648-A58ED88C48D4}"/>
              </a:ext>
            </a:extLst>
          </p:cNvPr>
          <p:cNvSpPr/>
          <p:nvPr/>
        </p:nvSpPr>
        <p:spPr>
          <a:xfrm>
            <a:off x="4950323" y="1287281"/>
            <a:ext cx="689391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aims of the NPNPD?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Prefractionate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more than 125,000 crude extracts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 a library of 1,000,000 natural product fractions for modern high-throughput targeted screening technologies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b="1" i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NPNPD prefractionated library?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Publicly accessible, free of charge, and open to screening against any disease target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Includes access to prefractionated natural product samples and analytical chemistry resources for screening support</a:t>
            </a:r>
          </a:p>
          <a:p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BB392D-A457-5D3E-CB37-A884EC1493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91" y="1014642"/>
            <a:ext cx="4126110" cy="4745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F5FADAA-804E-A48D-6EAC-D0B0AA0DCC91}"/>
              </a:ext>
            </a:extLst>
          </p:cNvPr>
          <p:cNvSpPr txBox="1"/>
          <p:nvPr/>
        </p:nvSpPr>
        <p:spPr>
          <a:xfrm>
            <a:off x="1025851" y="5772557"/>
            <a:ext cx="974085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4550DB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https://dtp.cancer.gov/organization/npb/npnpd_prefractionated_library.htm</a:t>
            </a:r>
            <a:endParaRPr lang="en-US" sz="2200" dirty="0">
              <a:solidFill>
                <a:srgbClr val="4550D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D28287-7AEC-5370-0CDD-B7E5882D0ACC}"/>
              </a:ext>
            </a:extLst>
          </p:cNvPr>
          <p:cNvSpPr txBox="1"/>
          <p:nvPr/>
        </p:nvSpPr>
        <p:spPr>
          <a:xfrm>
            <a:off x="285690" y="184325"/>
            <a:ext cx="11221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NCI’s Program for Natural Product Discovery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608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D3860-87ED-428C-34EA-0D71C10DFC59}"/>
              </a:ext>
            </a:extLst>
          </p:cNvPr>
          <p:cNvSpPr txBox="1"/>
          <p:nvPr/>
        </p:nvSpPr>
        <p:spPr>
          <a:xfrm>
            <a:off x="285690" y="184325"/>
            <a:ext cx="11221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NPNPD Prefractionated Library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254303D-1328-227A-DC52-16CAC1ACAA62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D462D63-4F8E-CBE7-0B56-4DF5924A6389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282E44A-0721-96A5-E7E8-6E020FA21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8B9F59FD-5F4E-44E4-B3BD-E44085B93909}"/>
              </a:ext>
            </a:extLst>
          </p:cNvPr>
          <p:cNvSpPr/>
          <p:nvPr/>
        </p:nvSpPr>
        <p:spPr>
          <a:xfrm>
            <a:off x="6893918" y="6536007"/>
            <a:ext cx="52034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Thornburg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ACS Chemical Biology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2484.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E11A5C-3123-3ADB-6E7B-9E6E1550BB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902" y="1197586"/>
            <a:ext cx="4955616" cy="25440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Screen Clipping">
            <a:extLst>
              <a:ext uri="{FF2B5EF4-FFF2-40B4-BE49-F238E27FC236}">
                <a16:creationId xmlns:a16="http://schemas.microsoft.com/office/drawing/2014/main" id="{E847EF05-EAAE-24F2-C638-E5144D094B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02" y="3037488"/>
            <a:ext cx="1953638" cy="2900857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F376C12-27A4-328F-65F7-136BF413DE26}"/>
              </a:ext>
            </a:extLst>
          </p:cNvPr>
          <p:cNvSpPr txBox="1"/>
          <p:nvPr/>
        </p:nvSpPr>
        <p:spPr>
          <a:xfrm>
            <a:off x="5719516" y="1174980"/>
            <a:ext cx="62622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Fully automated methodology developed.</a:t>
            </a:r>
          </a:p>
          <a:p>
            <a:pPr marL="285750" indent="-285750"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Extract separated into seven fractions of decreasing polarity</a:t>
            </a:r>
          </a:p>
          <a:p>
            <a:pPr marL="285750" indent="-285750"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500,000 fractions available for HTS</a:t>
            </a:r>
          </a:p>
        </p:txBody>
      </p:sp>
      <p:pic>
        <p:nvPicPr>
          <p:cNvPr id="2" name="Prefrac video">
            <a:hlinkClick r:id="" action="ppaction://media"/>
            <a:extLst>
              <a:ext uri="{FF2B5EF4-FFF2-40B4-BE49-F238E27FC236}">
                <a16:creationId xmlns:a16="http://schemas.microsoft.com/office/drawing/2014/main" id="{45EF0CAA-D050-9D38-7E83-CB005140F7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98929" y="3973633"/>
            <a:ext cx="2895589" cy="162876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DB892D-40CF-0E11-B7BE-77E85E7F0032}"/>
              </a:ext>
            </a:extLst>
          </p:cNvPr>
          <p:cNvSpPr txBox="1"/>
          <p:nvPr/>
        </p:nvSpPr>
        <p:spPr>
          <a:xfrm>
            <a:off x="5244598" y="3031649"/>
            <a:ext cx="626227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  <a:buClr>
                <a:srgbClr val="C00000"/>
              </a:buClr>
              <a:buSzPct val="120000"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TERRESTRIAL ENVIRONMENT</a:t>
            </a:r>
          </a:p>
          <a:p>
            <a:pPr marL="2571750" lvl="5" indent="-285750"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416,176 Fractions</a:t>
            </a:r>
          </a:p>
          <a:p>
            <a:pPr marL="2571750" lvl="5" indent="-285750"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4,282 Plant genera</a:t>
            </a:r>
          </a:p>
          <a:p>
            <a:pPr marL="2571750" lvl="5" indent="-285750"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374 Fungal genera</a:t>
            </a:r>
          </a:p>
          <a:p>
            <a:pPr algn="ctr">
              <a:spcAft>
                <a:spcPts val="1200"/>
              </a:spcAft>
              <a:buClr>
                <a:srgbClr val="C00000"/>
              </a:buClr>
              <a:buSzPct val="120000"/>
            </a:pP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67F09C-C057-789D-37D1-07718F682D8C}"/>
              </a:ext>
            </a:extLst>
          </p:cNvPr>
          <p:cNvSpPr txBox="1"/>
          <p:nvPr/>
        </p:nvSpPr>
        <p:spPr>
          <a:xfrm>
            <a:off x="5244597" y="4607737"/>
            <a:ext cx="626227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  <a:buClr>
                <a:srgbClr val="C00000"/>
              </a:buClr>
              <a:buSzPct val="120000"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MARINE ENVIRONMENT</a:t>
            </a:r>
          </a:p>
          <a:p>
            <a:pPr marL="2571750" lvl="5" indent="-285750"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86,480 Fractions</a:t>
            </a:r>
          </a:p>
          <a:p>
            <a:pPr marL="2571750" lvl="5" indent="-285750"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1,755 Invertebrate genera</a:t>
            </a:r>
          </a:p>
          <a:p>
            <a:pPr marL="2571750" lvl="5" indent="-285750"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315 Algal genera</a:t>
            </a:r>
          </a:p>
          <a:p>
            <a:pPr algn="ctr">
              <a:spcAft>
                <a:spcPts val="1200"/>
              </a:spcAft>
              <a:buClr>
                <a:srgbClr val="C00000"/>
              </a:buClr>
              <a:buSzPct val="120000"/>
            </a:pP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095A58-0740-94B3-7FDB-B5E3CAC63C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3064357"/>
            <a:ext cx="1284942" cy="15942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C011F26-84BF-B50D-E31A-3BD30B532C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7567" y="4672853"/>
            <a:ext cx="1406645" cy="139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9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D3860-87ED-428C-34EA-0D71C10DFC59}"/>
              </a:ext>
            </a:extLst>
          </p:cNvPr>
          <p:cNvSpPr txBox="1"/>
          <p:nvPr/>
        </p:nvSpPr>
        <p:spPr>
          <a:xfrm>
            <a:off x="285690" y="184325"/>
            <a:ext cx="11221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NPNPD Prefractionated Library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254303D-1328-227A-DC52-16CAC1ACAA62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D462D63-4F8E-CBE7-0B56-4DF5924A6389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282E44A-0721-96A5-E7E8-6E020FA21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8B9F59FD-5F4E-44E4-B3BD-E44085B93909}"/>
              </a:ext>
            </a:extLst>
          </p:cNvPr>
          <p:cNvSpPr/>
          <p:nvPr/>
        </p:nvSpPr>
        <p:spPr>
          <a:xfrm>
            <a:off x="6893918" y="6536007"/>
            <a:ext cx="52034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Thornburg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ACS Chemical Biology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2484.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E11A5C-3123-3ADB-6E7B-9E6E1550B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902" y="1251314"/>
            <a:ext cx="4850958" cy="249036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Screen Clipping">
            <a:extLst>
              <a:ext uri="{FF2B5EF4-FFF2-40B4-BE49-F238E27FC236}">
                <a16:creationId xmlns:a16="http://schemas.microsoft.com/office/drawing/2014/main" id="{E847EF05-EAAE-24F2-C638-E5144D094B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02" y="3037488"/>
            <a:ext cx="1953638" cy="2900857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 descr="A picture containing indoor, game&#10;&#10;Description automatically generated">
            <a:extLst>
              <a:ext uri="{FF2B5EF4-FFF2-40B4-BE49-F238E27FC236}">
                <a16:creationId xmlns:a16="http://schemas.microsoft.com/office/drawing/2014/main" id="{510F7152-DE59-C86C-34B3-423229FEE9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208" y="3871446"/>
            <a:ext cx="2755865" cy="2066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0F002A-4977-9A0D-6FD6-2222A162018F}"/>
              </a:ext>
            </a:extLst>
          </p:cNvPr>
          <p:cNvSpPr txBox="1"/>
          <p:nvPr/>
        </p:nvSpPr>
        <p:spPr>
          <a:xfrm>
            <a:off x="5746279" y="1251314"/>
            <a:ext cx="6262275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 product fractions are available in 384-well plates containing 10 µg/well of individual samples (fractions and crude extracts) dissolved in 2 µL of DMSO</a:t>
            </a:r>
          </a:p>
          <a:p>
            <a:pPr marL="285750" indent="-285750"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screening against any disease target.</a:t>
            </a:r>
          </a:p>
          <a:p>
            <a:pPr marL="285750" indent="-285750"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to the library requires a signed MTA that acknowledges the intellectual property rights of the source country of the biota collection.  </a:t>
            </a:r>
          </a:p>
          <a:p>
            <a:pPr marL="285750" indent="-285750"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multiple discovery campaigns,</a:t>
            </a:r>
            <a:b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70-80% of the time activity was identified in the fraction but not in the crude extract.</a:t>
            </a:r>
          </a:p>
          <a:p>
            <a:pPr marL="285750" indent="-285750"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endParaRPr lang="en-US" sz="22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654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D3860-87ED-428C-34EA-0D71C10DFC59}"/>
              </a:ext>
            </a:extLst>
          </p:cNvPr>
          <p:cNvSpPr txBox="1"/>
          <p:nvPr/>
        </p:nvSpPr>
        <p:spPr>
          <a:xfrm>
            <a:off x="285690" y="184325"/>
            <a:ext cx="11221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NPNPD Prefractionated Library – Screening Workflow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254303D-1328-227A-DC52-16CAC1ACAA62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D462D63-4F8E-CBE7-0B56-4DF5924A6389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282E44A-0721-96A5-E7E8-6E020FA21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8B9F59FD-5F4E-44E4-B3BD-E44085B93909}"/>
              </a:ext>
            </a:extLst>
          </p:cNvPr>
          <p:cNvSpPr/>
          <p:nvPr/>
        </p:nvSpPr>
        <p:spPr>
          <a:xfrm>
            <a:off x="6893918" y="6536007"/>
            <a:ext cx="52034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Thornburg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ACS Chemical Biology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2484.  </a:t>
            </a:r>
          </a:p>
        </p:txBody>
      </p:sp>
      <p:pic>
        <p:nvPicPr>
          <p:cNvPr id="2" name="Picture 1" descr="A picture containing indoor, game&#10;&#10;Description automatically generated">
            <a:extLst>
              <a:ext uri="{FF2B5EF4-FFF2-40B4-BE49-F238E27FC236}">
                <a16:creationId xmlns:a16="http://schemas.microsoft.com/office/drawing/2014/main" id="{2CD8CF3C-6978-14DB-2007-F931A3EB5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42" y="1707373"/>
            <a:ext cx="2755865" cy="2066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DE48FCA-CDEB-C1FD-A5F3-3812114D172E}"/>
              </a:ext>
            </a:extLst>
          </p:cNvPr>
          <p:cNvSpPr txBox="1"/>
          <p:nvPr/>
        </p:nvSpPr>
        <p:spPr>
          <a:xfrm>
            <a:off x="486775" y="1145467"/>
            <a:ext cx="109940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C00000"/>
              </a:buClr>
              <a:buSzPct val="120000"/>
            </a:pP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screen on the NPNPD Library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8B0EB11-4FA8-4E9F-9677-E9A1A8DF2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359" y="1707373"/>
            <a:ext cx="7359546" cy="2066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A7AB45-363A-6013-020D-07099B138624}"/>
              </a:ext>
            </a:extLst>
          </p:cNvPr>
          <p:cNvSpPr txBox="1"/>
          <p:nvPr/>
        </p:nvSpPr>
        <p:spPr>
          <a:xfrm>
            <a:off x="598986" y="4159185"/>
            <a:ext cx="112356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C00000"/>
              </a:buClr>
              <a:buSzPct val="120000"/>
            </a:pP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stage HPLC - from simple mixtures to pure and semi-purified compounds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BDB895-D145-896C-BDFD-20EE31D7F3D4}"/>
              </a:ext>
            </a:extLst>
          </p:cNvPr>
          <p:cNvSpPr txBox="1"/>
          <p:nvPr/>
        </p:nvSpPr>
        <p:spPr>
          <a:xfrm>
            <a:off x="675241" y="4734817"/>
            <a:ext cx="96459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8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HPLC separation of 1 mg of fraction material</a:t>
            </a:r>
          </a:p>
          <a:p>
            <a:pPr marL="285750" indent="-285750">
              <a:spcAft>
                <a:spcPts val="18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Subfractions collected and returned to the screening lab</a:t>
            </a:r>
          </a:p>
          <a:p>
            <a:pPr marL="285750" indent="-285750">
              <a:spcAft>
                <a:spcPts val="18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Capable of processing 500 primary hit fractions in a period of two weeks</a:t>
            </a:r>
          </a:p>
        </p:txBody>
      </p:sp>
    </p:spTree>
    <p:extLst>
      <p:ext uri="{BB962C8B-B14F-4D97-AF65-F5344CB8AC3E}">
        <p14:creationId xmlns:p14="http://schemas.microsoft.com/office/powerpoint/2010/main" val="133945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112A580-CD73-8540-E0F6-1110CCFA1B74}"/>
              </a:ext>
            </a:extLst>
          </p:cNvPr>
          <p:cNvGrpSpPr/>
          <p:nvPr/>
        </p:nvGrpSpPr>
        <p:grpSpPr>
          <a:xfrm>
            <a:off x="-1" y="6457927"/>
            <a:ext cx="12192000" cy="400073"/>
            <a:chOff x="-1" y="6457927"/>
            <a:chExt cx="12192000" cy="40007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61AE5BA-C0ED-9E05-C813-B0023E6BD68F}"/>
                </a:ext>
              </a:extLst>
            </p:cNvPr>
            <p:cNvSpPr/>
            <p:nvPr/>
          </p:nvSpPr>
          <p:spPr>
            <a:xfrm>
              <a:off x="-1" y="6457928"/>
              <a:ext cx="12192000" cy="400072"/>
            </a:xfrm>
            <a:prstGeom prst="rect">
              <a:avLst/>
            </a:prstGeom>
            <a:solidFill>
              <a:srgbClr val="2E7896"/>
            </a:solidFill>
            <a:ln>
              <a:solidFill>
                <a:srgbClr val="235C7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5EC525-B819-566B-02C5-FF199CE2A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457927"/>
              <a:ext cx="2249214" cy="388257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26967495-4E19-42DB-9A19-54665AB0E78D}"/>
              </a:ext>
            </a:extLst>
          </p:cNvPr>
          <p:cNvSpPr/>
          <p:nvPr/>
        </p:nvSpPr>
        <p:spPr>
          <a:xfrm>
            <a:off x="0" y="0"/>
            <a:ext cx="12192000" cy="830317"/>
          </a:xfrm>
          <a:prstGeom prst="rect">
            <a:avLst/>
          </a:prstGeom>
          <a:solidFill>
            <a:srgbClr val="2E7896"/>
          </a:solidFill>
          <a:ln>
            <a:solidFill>
              <a:srgbClr val="235C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D3860-87ED-428C-34EA-0D71C10DFC59}"/>
              </a:ext>
            </a:extLst>
          </p:cNvPr>
          <p:cNvSpPr txBox="1"/>
          <p:nvPr/>
        </p:nvSpPr>
        <p:spPr>
          <a:xfrm>
            <a:off x="285690" y="184325"/>
            <a:ext cx="11696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NPNPD Screening Support and Analytical Resources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EE2956-9BD8-238E-7CB0-591A52ECABBC}"/>
              </a:ext>
            </a:extLst>
          </p:cNvPr>
          <p:cNvSpPr txBox="1"/>
          <p:nvPr/>
        </p:nvSpPr>
        <p:spPr>
          <a:xfrm>
            <a:off x="1114096" y="4836320"/>
            <a:ext cx="1032447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Introduces knowledge of structure early in the isolation workflow. </a:t>
            </a:r>
          </a:p>
          <a:p>
            <a:pPr marL="285750" indent="-285750"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Reduces the cost of natural product screening and creates timelines more amendable to high throughput screening programs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D6431C-BABD-7D63-BFB8-9BAFFFA4F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92" y="1268854"/>
            <a:ext cx="10445742" cy="3193388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DEC71C1-F36A-F79C-4B92-A8F417A49856}"/>
              </a:ext>
            </a:extLst>
          </p:cNvPr>
          <p:cNvSpPr/>
          <p:nvPr/>
        </p:nvSpPr>
        <p:spPr>
          <a:xfrm>
            <a:off x="7613684" y="6313647"/>
            <a:ext cx="45783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Grkovic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ACS Chemical Biology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1104.  </a:t>
            </a:r>
          </a:p>
        </p:txBody>
      </p:sp>
    </p:spTree>
    <p:extLst>
      <p:ext uri="{BB962C8B-B14F-4D97-AF65-F5344CB8AC3E}">
        <p14:creationId xmlns:p14="http://schemas.microsoft.com/office/powerpoint/2010/main" val="2284300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rgbClr val="FFFFFF"/>
      </a:dk1>
      <a:lt1>
        <a:srgbClr val="000000"/>
      </a:lt1>
      <a:dk2>
        <a:srgbClr val="FFFFFF"/>
      </a:dk2>
      <a:lt2>
        <a:srgbClr val="000000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534652A8CC6341A410DC5772A8D6F4" ma:contentTypeVersion="9" ma:contentTypeDescription="Create a new document." ma:contentTypeScope="" ma:versionID="1c0b44f4ce3734507e6e05129fa85c86">
  <xsd:schema xmlns:xsd="http://www.w3.org/2001/XMLSchema" xmlns:xs="http://www.w3.org/2001/XMLSchema" xmlns:p="http://schemas.microsoft.com/office/2006/metadata/properties" xmlns:ns1="http://schemas.microsoft.com/sharepoint/v3" xmlns:ns3="7c796b3b-8aec-4009-82f6-fcfedc25ef94" xmlns:ns4="1e6b035d-a3d9-4450-b8ea-bcd04b716278" targetNamespace="http://schemas.microsoft.com/office/2006/metadata/properties" ma:root="true" ma:fieldsID="5979e228c93c04fa67aabd3e373d8299" ns1:_="" ns3:_="" ns4:_="">
    <xsd:import namespace="http://schemas.microsoft.com/sharepoint/v3"/>
    <xsd:import namespace="7c796b3b-8aec-4009-82f6-fcfedc25ef94"/>
    <xsd:import namespace="1e6b035d-a3d9-4450-b8ea-bcd04b716278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1:_ip_UnifiedCompliancePolicyUIAction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796b3b-8aec-4009-82f6-fcfedc25ef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6b035d-a3d9-4450-b8ea-bcd04b71627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6705DF6-2190-4547-85A1-156C68AA35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c796b3b-8aec-4009-82f6-fcfedc25ef94"/>
    <ds:schemaRef ds:uri="1e6b035d-a3d9-4450-b8ea-bcd04b7162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B633549-82DF-4ED8-864F-000B826AEA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F4EA4E-BBFA-4521-A5CF-C766E8CB30FA}">
  <ds:schemaRefs>
    <ds:schemaRef ds:uri="http://schemas.microsoft.com/sharepoint/v3"/>
    <ds:schemaRef ds:uri="http://purl.org/dc/elements/1.1/"/>
    <ds:schemaRef ds:uri="http://schemas.openxmlformats.org/package/2006/metadata/core-properties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1e6b035d-a3d9-4450-b8ea-bcd04b716278"/>
    <ds:schemaRef ds:uri="http://schemas.microsoft.com/office/2006/metadata/properties"/>
    <ds:schemaRef ds:uri="7c796b3b-8aec-4009-82f6-fcfedc25ef94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14b77578-9773-42d5-8507-251ca2dc2b06}" enabled="0" method="" siteId="{14b77578-9773-42d5-8507-251ca2dc2b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8384</TotalTime>
  <Words>1055</Words>
  <Application>Microsoft Office PowerPoint</Application>
  <PresentationFormat>Widescreen</PresentationFormat>
  <Paragraphs>212</Paragraphs>
  <Slides>19</Slides>
  <Notes>1</Notes>
  <HiddenSlides>0</HiddenSlides>
  <MMClips>1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CS ChemDraw Drawing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INNOVATION THROUGH COLLABORATION NCI Technology Transfer Center Technology Webinar   hosted by  One Million Solutions In Health</dc:title>
  <dc:creator>Conrad, Joseph (NIH/NCI) [E]</dc:creator>
  <cp:lastModifiedBy>Grkovic, Tanja (NIH/NCI) [E]</cp:lastModifiedBy>
  <cp:revision>236</cp:revision>
  <dcterms:created xsi:type="dcterms:W3CDTF">2020-05-14T17:07:16Z</dcterms:created>
  <dcterms:modified xsi:type="dcterms:W3CDTF">2024-08-13T19:57:32Z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0x010100A2534652A8CC6341A410DC5772A8D6F4</vt:lpwstr>
  </property>
</Properties>
</file>