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77" r:id="rId12"/>
    <p:sldId id="266" r:id="rId13"/>
    <p:sldId id="267" r:id="rId14"/>
    <p:sldId id="268" r:id="rId15"/>
    <p:sldId id="269" r:id="rId16"/>
    <p:sldId id="274" r:id="rId17"/>
    <p:sldId id="275" r:id="rId18"/>
    <p:sldId id="276" r:id="rId19"/>
  </p:sldIdLst>
  <p:sldSz cx="18288000" cy="10287000"/>
  <p:notesSz cx="6858000" cy="9144000"/>
  <p:embeddedFontLst>
    <p:embeddedFont>
      <p:font typeface="Belleza" panose="020B0604020202020204" charset="0"/>
      <p:regular r:id="rId21"/>
    </p:embeddedFont>
    <p:embeddedFont>
      <p:font typeface="Open Sans" panose="020B0606030504020204" pitchFamily="34" charset="0"/>
      <p:regular r:id="rId22"/>
      <p:bold r:id="rId23"/>
      <p:italic r:id="rId24"/>
      <p:boldItalic r:id="rId25"/>
    </p:embeddedFont>
    <p:embeddedFont>
      <p:font typeface="Open Sans Italics" panose="020B0604020202020204" charset="0"/>
      <p:regular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3CA396B-ED93-4802-9FF6-5812148F46C0}" v="6" dt="2024-08-20T12:55:39.9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844" autoAdjust="0"/>
  </p:normalViewPr>
  <p:slideViewPr>
    <p:cSldViewPr>
      <p:cViewPr varScale="1">
        <p:scale>
          <a:sx n="47" d="100"/>
          <a:sy n="47" d="100"/>
        </p:scale>
        <p:origin x="448" y="-3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STAVO ALONSO CARAZO BERROCAL" userId="b90fad9f-449e-4621-8c0f-94c7e03010f9" providerId="ADAL" clId="{6A299CFB-4142-4089-907E-407B113894BB}"/>
    <pc:docChg chg="undo custSel modSld sldOrd">
      <pc:chgData name="GUSTAVO ALONSO CARAZO BERROCAL" userId="b90fad9f-449e-4621-8c0f-94c7e03010f9" providerId="ADAL" clId="{6A299CFB-4142-4089-907E-407B113894BB}" dt="2024-08-19T16:37:53.859" v="49" actId="20577"/>
      <pc:docMkLst>
        <pc:docMk/>
      </pc:docMkLst>
      <pc:sldChg chg="modSp mod modNotesTx">
        <pc:chgData name="GUSTAVO ALONSO CARAZO BERROCAL" userId="b90fad9f-449e-4621-8c0f-94c7e03010f9" providerId="ADAL" clId="{6A299CFB-4142-4089-907E-407B113894BB}" dt="2024-08-19T16:02:26.707" v="14"/>
        <pc:sldMkLst>
          <pc:docMk/>
          <pc:sldMk cId="0" sldId="256"/>
        </pc:sldMkLst>
        <pc:spChg chg="mod">
          <ac:chgData name="GUSTAVO ALONSO CARAZO BERROCAL" userId="b90fad9f-449e-4621-8c0f-94c7e03010f9" providerId="ADAL" clId="{6A299CFB-4142-4089-907E-407B113894BB}" dt="2024-08-19T15:37:46.778" v="3" actId="20577"/>
          <ac:spMkLst>
            <pc:docMk/>
            <pc:sldMk cId="0" sldId="256"/>
            <ac:spMk id="3" creationId="{00000000-0000-0000-0000-000000000000}"/>
          </ac:spMkLst>
        </pc:spChg>
        <pc:spChg chg="mod">
          <ac:chgData name="GUSTAVO ALONSO CARAZO BERROCAL" userId="b90fad9f-449e-4621-8c0f-94c7e03010f9" providerId="ADAL" clId="{6A299CFB-4142-4089-907E-407B113894BB}" dt="2024-08-19T15:40:51.908" v="12" actId="20577"/>
          <ac:spMkLst>
            <pc:docMk/>
            <pc:sldMk cId="0" sldId="256"/>
            <ac:spMk id="6" creationId="{00000000-0000-0000-0000-000000000000}"/>
          </ac:spMkLst>
        </pc:spChg>
      </pc:sldChg>
      <pc:sldChg chg="modNotesTx">
        <pc:chgData name="GUSTAVO ALONSO CARAZO BERROCAL" userId="b90fad9f-449e-4621-8c0f-94c7e03010f9" providerId="ADAL" clId="{6A299CFB-4142-4089-907E-407B113894BB}" dt="2024-08-19T16:02:30.831" v="15"/>
        <pc:sldMkLst>
          <pc:docMk/>
          <pc:sldMk cId="0" sldId="257"/>
        </pc:sldMkLst>
      </pc:sldChg>
      <pc:sldChg chg="modNotesTx">
        <pc:chgData name="GUSTAVO ALONSO CARAZO BERROCAL" userId="b90fad9f-449e-4621-8c0f-94c7e03010f9" providerId="ADAL" clId="{6A299CFB-4142-4089-907E-407B113894BB}" dt="2024-08-19T16:34:24.905" v="28" actId="20577"/>
        <pc:sldMkLst>
          <pc:docMk/>
          <pc:sldMk cId="0" sldId="258"/>
        </pc:sldMkLst>
      </pc:sldChg>
      <pc:sldChg chg="modNotesTx">
        <pc:chgData name="GUSTAVO ALONSO CARAZO BERROCAL" userId="b90fad9f-449e-4621-8c0f-94c7e03010f9" providerId="ADAL" clId="{6A299CFB-4142-4089-907E-407B113894BB}" dt="2024-08-19T16:04:32.370" v="17"/>
        <pc:sldMkLst>
          <pc:docMk/>
          <pc:sldMk cId="0" sldId="259"/>
        </pc:sldMkLst>
      </pc:sldChg>
      <pc:sldChg chg="modNotesTx">
        <pc:chgData name="GUSTAVO ALONSO CARAZO BERROCAL" userId="b90fad9f-449e-4621-8c0f-94c7e03010f9" providerId="ADAL" clId="{6A299CFB-4142-4089-907E-407B113894BB}" dt="2024-08-19T16:37:53.859" v="49" actId="20577"/>
        <pc:sldMkLst>
          <pc:docMk/>
          <pc:sldMk cId="0" sldId="260"/>
        </pc:sldMkLst>
      </pc:sldChg>
      <pc:sldChg chg="ord modNotesTx">
        <pc:chgData name="GUSTAVO ALONSO CARAZO BERROCAL" userId="b90fad9f-449e-4621-8c0f-94c7e03010f9" providerId="ADAL" clId="{6A299CFB-4142-4089-907E-407B113894BB}" dt="2024-08-19T16:05:58.538" v="21"/>
        <pc:sldMkLst>
          <pc:docMk/>
          <pc:sldMk cId="0" sldId="261"/>
        </pc:sldMkLst>
      </pc:sldChg>
      <pc:sldChg chg="modNotesTx">
        <pc:chgData name="GUSTAVO ALONSO CARAZO BERROCAL" userId="b90fad9f-449e-4621-8c0f-94c7e03010f9" providerId="ADAL" clId="{6A299CFB-4142-4089-907E-407B113894BB}" dt="2024-08-19T16:06:24.286" v="22"/>
        <pc:sldMkLst>
          <pc:docMk/>
          <pc:sldMk cId="0" sldId="262"/>
        </pc:sldMkLst>
      </pc:sldChg>
      <pc:sldChg chg="modNotesTx">
        <pc:chgData name="GUSTAVO ALONSO CARAZO BERROCAL" userId="b90fad9f-449e-4621-8c0f-94c7e03010f9" providerId="ADAL" clId="{6A299CFB-4142-4089-907E-407B113894BB}" dt="2024-08-19T16:06:57.238" v="23"/>
        <pc:sldMkLst>
          <pc:docMk/>
          <pc:sldMk cId="0" sldId="265"/>
        </pc:sldMkLst>
      </pc:sldChg>
      <pc:sldChg chg="modNotesTx">
        <pc:chgData name="GUSTAVO ALONSO CARAZO BERROCAL" userId="b90fad9f-449e-4621-8c0f-94c7e03010f9" providerId="ADAL" clId="{6A299CFB-4142-4089-907E-407B113894BB}" dt="2024-08-19T16:07:18.463" v="24"/>
        <pc:sldMkLst>
          <pc:docMk/>
          <pc:sldMk cId="0" sldId="266"/>
        </pc:sldMkLst>
      </pc:sldChg>
      <pc:sldChg chg="modNotesTx">
        <pc:chgData name="GUSTAVO ALONSO CARAZO BERROCAL" userId="b90fad9f-449e-4621-8c0f-94c7e03010f9" providerId="ADAL" clId="{6A299CFB-4142-4089-907E-407B113894BB}" dt="2024-08-19T16:07:35.976" v="25"/>
        <pc:sldMkLst>
          <pc:docMk/>
          <pc:sldMk cId="0" sldId="267"/>
        </pc:sldMkLst>
      </pc:sldChg>
      <pc:sldChg chg="modNotesTx">
        <pc:chgData name="GUSTAVO ALONSO CARAZO BERROCAL" userId="b90fad9f-449e-4621-8c0f-94c7e03010f9" providerId="ADAL" clId="{6A299CFB-4142-4089-907E-407B113894BB}" dt="2024-08-19T16:07:56.479" v="26"/>
        <pc:sldMkLst>
          <pc:docMk/>
          <pc:sldMk cId="0" sldId="268"/>
        </pc:sldMkLst>
      </pc:sldChg>
    </pc:docChg>
  </pc:docChgLst>
  <pc:docChgLst>
    <pc:chgData name="GUSTAVO ALONSO CARAZO BERROCAL" userId="b90fad9f-449e-4621-8c0f-94c7e03010f9" providerId="ADAL" clId="{83CA396B-ED93-4802-9FF6-5812148F46C0}"/>
    <pc:docChg chg="undo custSel addSld delSld modSld sldOrd">
      <pc:chgData name="GUSTAVO ALONSO CARAZO BERROCAL" userId="b90fad9f-449e-4621-8c0f-94c7e03010f9" providerId="ADAL" clId="{83CA396B-ED93-4802-9FF6-5812148F46C0}" dt="2024-08-20T12:56:14.796" v="116" actId="20577"/>
      <pc:docMkLst>
        <pc:docMk/>
      </pc:docMkLst>
      <pc:sldChg chg="modSp mod">
        <pc:chgData name="GUSTAVO ALONSO CARAZO BERROCAL" userId="b90fad9f-449e-4621-8c0f-94c7e03010f9" providerId="ADAL" clId="{83CA396B-ED93-4802-9FF6-5812148F46C0}" dt="2024-08-16T17:11:56.997" v="2" actId="20577"/>
        <pc:sldMkLst>
          <pc:docMk/>
          <pc:sldMk cId="0" sldId="256"/>
        </pc:sldMkLst>
        <pc:spChg chg="mod">
          <ac:chgData name="GUSTAVO ALONSO CARAZO BERROCAL" userId="b90fad9f-449e-4621-8c0f-94c7e03010f9" providerId="ADAL" clId="{83CA396B-ED93-4802-9FF6-5812148F46C0}" dt="2024-08-16T17:11:56.997" v="2" actId="20577"/>
          <ac:spMkLst>
            <pc:docMk/>
            <pc:sldMk cId="0" sldId="256"/>
            <ac:spMk id="6" creationId="{00000000-0000-0000-0000-000000000000}"/>
          </ac:spMkLst>
        </pc:spChg>
      </pc:sldChg>
      <pc:sldChg chg="ord">
        <pc:chgData name="GUSTAVO ALONSO CARAZO BERROCAL" userId="b90fad9f-449e-4621-8c0f-94c7e03010f9" providerId="ADAL" clId="{83CA396B-ED93-4802-9FF6-5812148F46C0}" dt="2024-08-16T17:12:26.717" v="4"/>
        <pc:sldMkLst>
          <pc:docMk/>
          <pc:sldMk cId="0" sldId="261"/>
        </pc:sldMkLst>
      </pc:sldChg>
      <pc:sldChg chg="del">
        <pc:chgData name="GUSTAVO ALONSO CARAZO BERROCAL" userId="b90fad9f-449e-4621-8c0f-94c7e03010f9" providerId="ADAL" clId="{83CA396B-ED93-4802-9FF6-5812148F46C0}" dt="2024-08-16T17:12:55.953" v="5" actId="47"/>
        <pc:sldMkLst>
          <pc:docMk/>
          <pc:sldMk cId="0" sldId="270"/>
        </pc:sldMkLst>
      </pc:sldChg>
      <pc:sldChg chg="del">
        <pc:chgData name="GUSTAVO ALONSO CARAZO BERROCAL" userId="b90fad9f-449e-4621-8c0f-94c7e03010f9" providerId="ADAL" clId="{83CA396B-ED93-4802-9FF6-5812148F46C0}" dt="2024-08-16T17:12:57.741" v="6" actId="47"/>
        <pc:sldMkLst>
          <pc:docMk/>
          <pc:sldMk cId="0" sldId="271"/>
        </pc:sldMkLst>
      </pc:sldChg>
      <pc:sldChg chg="del">
        <pc:chgData name="GUSTAVO ALONSO CARAZO BERROCAL" userId="b90fad9f-449e-4621-8c0f-94c7e03010f9" providerId="ADAL" clId="{83CA396B-ED93-4802-9FF6-5812148F46C0}" dt="2024-08-16T17:12:58.487" v="7" actId="47"/>
        <pc:sldMkLst>
          <pc:docMk/>
          <pc:sldMk cId="0" sldId="272"/>
        </pc:sldMkLst>
      </pc:sldChg>
      <pc:sldChg chg="del">
        <pc:chgData name="GUSTAVO ALONSO CARAZO BERROCAL" userId="b90fad9f-449e-4621-8c0f-94c7e03010f9" providerId="ADAL" clId="{83CA396B-ED93-4802-9FF6-5812148F46C0}" dt="2024-08-16T17:13:00.830" v="8" actId="47"/>
        <pc:sldMkLst>
          <pc:docMk/>
          <pc:sldMk cId="0" sldId="273"/>
        </pc:sldMkLst>
      </pc:sldChg>
      <pc:sldChg chg="addSp delSp modSp add mod modNotesTx">
        <pc:chgData name="GUSTAVO ALONSO CARAZO BERROCAL" userId="b90fad9f-449e-4621-8c0f-94c7e03010f9" providerId="ADAL" clId="{83CA396B-ED93-4802-9FF6-5812148F46C0}" dt="2024-08-20T12:56:14.796" v="116" actId="20577"/>
        <pc:sldMkLst>
          <pc:docMk/>
          <pc:sldMk cId="4262462349" sldId="277"/>
        </pc:sldMkLst>
        <pc:spChg chg="del">
          <ac:chgData name="GUSTAVO ALONSO CARAZO BERROCAL" userId="b90fad9f-449e-4621-8c0f-94c7e03010f9" providerId="ADAL" clId="{83CA396B-ED93-4802-9FF6-5812148F46C0}" dt="2024-08-20T12:38:34.739" v="14" actId="478"/>
          <ac:spMkLst>
            <pc:docMk/>
            <pc:sldMk cId="4262462349" sldId="277"/>
            <ac:spMk id="4" creationId="{00000000-0000-0000-0000-000000000000}"/>
          </ac:spMkLst>
        </pc:spChg>
        <pc:spChg chg="del">
          <ac:chgData name="GUSTAVO ALONSO CARAZO BERROCAL" userId="b90fad9f-449e-4621-8c0f-94c7e03010f9" providerId="ADAL" clId="{83CA396B-ED93-4802-9FF6-5812148F46C0}" dt="2024-08-20T12:38:40.562" v="15" actId="478"/>
          <ac:spMkLst>
            <pc:docMk/>
            <pc:sldMk cId="4262462349" sldId="277"/>
            <ac:spMk id="5" creationId="{00000000-0000-0000-0000-000000000000}"/>
          </ac:spMkLst>
        </pc:spChg>
        <pc:spChg chg="mod">
          <ac:chgData name="GUSTAVO ALONSO CARAZO BERROCAL" userId="b90fad9f-449e-4621-8c0f-94c7e03010f9" providerId="ADAL" clId="{83CA396B-ED93-4802-9FF6-5812148F46C0}" dt="2024-08-20T12:55:59.192" v="110" actId="20577"/>
          <ac:spMkLst>
            <pc:docMk/>
            <pc:sldMk cId="4262462349" sldId="277"/>
            <ac:spMk id="8" creationId="{00000000-0000-0000-0000-000000000000}"/>
          </ac:spMkLst>
        </pc:spChg>
        <pc:spChg chg="del mod">
          <ac:chgData name="GUSTAVO ALONSO CARAZO BERROCAL" userId="b90fad9f-449e-4621-8c0f-94c7e03010f9" providerId="ADAL" clId="{83CA396B-ED93-4802-9FF6-5812148F46C0}" dt="2024-08-20T12:38:49.056" v="18" actId="478"/>
          <ac:spMkLst>
            <pc:docMk/>
            <pc:sldMk cId="4262462349" sldId="277"/>
            <ac:spMk id="10" creationId="{00000000-0000-0000-0000-000000000000}"/>
          </ac:spMkLst>
        </pc:spChg>
        <pc:spChg chg="del">
          <ac:chgData name="GUSTAVO ALONSO CARAZO BERROCAL" userId="b90fad9f-449e-4621-8c0f-94c7e03010f9" providerId="ADAL" clId="{83CA396B-ED93-4802-9FF6-5812148F46C0}" dt="2024-08-20T12:38:53.032" v="19" actId="478"/>
          <ac:spMkLst>
            <pc:docMk/>
            <pc:sldMk cId="4262462349" sldId="277"/>
            <ac:spMk id="11" creationId="{00000000-0000-0000-0000-000000000000}"/>
          </ac:spMkLst>
        </pc:spChg>
        <pc:spChg chg="mod">
          <ac:chgData name="GUSTAVO ALONSO CARAZO BERROCAL" userId="b90fad9f-449e-4621-8c0f-94c7e03010f9" providerId="ADAL" clId="{83CA396B-ED93-4802-9FF6-5812148F46C0}" dt="2024-08-20T12:38:29.912" v="13" actId="20577"/>
          <ac:spMkLst>
            <pc:docMk/>
            <pc:sldMk cId="4262462349" sldId="277"/>
            <ac:spMk id="12" creationId="{00000000-0000-0000-0000-000000000000}"/>
          </ac:spMkLst>
        </pc:spChg>
        <pc:spChg chg="add del">
          <ac:chgData name="GUSTAVO ALONSO CARAZO BERROCAL" userId="b90fad9f-449e-4621-8c0f-94c7e03010f9" providerId="ADAL" clId="{83CA396B-ED93-4802-9FF6-5812148F46C0}" dt="2024-08-20T12:42:19.919" v="46" actId="22"/>
          <ac:spMkLst>
            <pc:docMk/>
            <pc:sldMk cId="4262462349" sldId="277"/>
            <ac:spMk id="14" creationId="{883D6C5D-912A-02AF-2BD8-4D8AF9FBD71A}"/>
          </ac:spMkLst>
        </pc:spChg>
        <pc:spChg chg="add mod">
          <ac:chgData name="GUSTAVO ALONSO CARAZO BERROCAL" userId="b90fad9f-449e-4621-8c0f-94c7e03010f9" providerId="ADAL" clId="{83CA396B-ED93-4802-9FF6-5812148F46C0}" dt="2024-08-20T12:47:15.082" v="90" actId="108"/>
          <ac:spMkLst>
            <pc:docMk/>
            <pc:sldMk cId="4262462349" sldId="277"/>
            <ac:spMk id="17" creationId="{5866C007-AA8E-AE3A-48C7-E5CA12457A81}"/>
          </ac:spMkLst>
        </pc:spChg>
        <pc:spChg chg="add">
          <ac:chgData name="GUSTAVO ALONSO CARAZO BERROCAL" userId="b90fad9f-449e-4621-8c0f-94c7e03010f9" providerId="ADAL" clId="{83CA396B-ED93-4802-9FF6-5812148F46C0}" dt="2024-08-20T12:55:30.678" v="105"/>
          <ac:spMkLst>
            <pc:docMk/>
            <pc:sldMk cId="4262462349" sldId="277"/>
            <ac:spMk id="18" creationId="{5F400683-3486-577A-1EB1-B6487ADC28B1}"/>
          </ac:spMkLst>
        </pc:spChg>
        <pc:picChg chg="add mod">
          <ac:chgData name="GUSTAVO ALONSO CARAZO BERROCAL" userId="b90fad9f-449e-4621-8c0f-94c7e03010f9" providerId="ADAL" clId="{83CA396B-ED93-4802-9FF6-5812148F46C0}" dt="2024-08-20T12:45:26.913" v="59" actId="1076"/>
          <ac:picMkLst>
            <pc:docMk/>
            <pc:sldMk cId="4262462349" sldId="277"/>
            <ac:picMk id="15" creationId="{F86BD0EF-6061-A486-26BD-4F1229AC4657}"/>
          </ac:picMkLst>
        </pc:picChg>
        <pc:picChg chg="add mod">
          <ac:chgData name="GUSTAVO ALONSO CARAZO BERROCAL" userId="b90fad9f-449e-4621-8c0f-94c7e03010f9" providerId="ADAL" clId="{83CA396B-ED93-4802-9FF6-5812148F46C0}" dt="2024-08-20T12:46:56.695" v="89" actId="1076"/>
          <ac:picMkLst>
            <pc:docMk/>
            <pc:sldMk cId="4262462349" sldId="277"/>
            <ac:picMk id="16" creationId="{89CFC853-0FC6-9939-6328-C4D7B274B18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F5E41F-833E-4B6A-A673-93B9964B101A}" type="datetimeFigureOut">
              <a:rPr lang="es-CR" smtClean="0"/>
              <a:t>20/8/2024</a:t>
            </a:fld>
            <a:endParaRPr lang="es-C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8388CB-4815-4B4F-89CB-8A2A7AD5E69F}" type="slidenum">
              <a:rPr lang="es-CR" smtClean="0"/>
              <a:t>‹Nº›</a:t>
            </a:fld>
            <a:endParaRPr lang="es-CR"/>
          </a:p>
        </p:txBody>
      </p:sp>
    </p:spTree>
    <p:extLst>
      <p:ext uri="{BB962C8B-B14F-4D97-AF65-F5344CB8AC3E}">
        <p14:creationId xmlns:p14="http://schemas.microsoft.com/office/powerpoint/2010/main" val="3021206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1</a:t>
            </a:fld>
            <a:endParaRPr lang="es-CR"/>
          </a:p>
        </p:txBody>
      </p:sp>
    </p:spTree>
    <p:extLst>
      <p:ext uri="{BB962C8B-B14F-4D97-AF65-F5344CB8AC3E}">
        <p14:creationId xmlns:p14="http://schemas.microsoft.com/office/powerpoint/2010/main" val="2790442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kern="0" dirty="0">
                <a:effectLst/>
                <a:latin typeface="TimesNewRomanPSMT"/>
                <a:ea typeface="Calibri" panose="020F0502020204030204" pitchFamily="34" charset="0"/>
                <a:cs typeface="TimesNewRomanPSMT"/>
              </a:rPr>
              <a:t>For the phytochemical profile and characterization, we make a lot of tests, leer </a:t>
            </a:r>
            <a:r>
              <a:rPr lang="en-US" sz="1800" kern="0" dirty="0" err="1">
                <a:effectLst/>
                <a:latin typeface="TimesNewRomanPSMT"/>
                <a:ea typeface="Calibri" panose="020F0502020204030204" pitchFamily="34" charset="0"/>
                <a:cs typeface="TimesNewRomanPSMT"/>
              </a:rPr>
              <a:t>algunas</a:t>
            </a:r>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12</a:t>
            </a:fld>
            <a:endParaRPr lang="es-CR"/>
          </a:p>
        </p:txBody>
      </p:sp>
    </p:spTree>
    <p:extLst>
      <p:ext uri="{BB962C8B-B14F-4D97-AF65-F5344CB8AC3E}">
        <p14:creationId xmlns:p14="http://schemas.microsoft.com/office/powerpoint/2010/main" val="121079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effectLst/>
                <a:latin typeface="TimesNewRomanPSMT"/>
                <a:ea typeface="Calibri" panose="020F0502020204030204" pitchFamily="34" charset="0"/>
                <a:cs typeface="TimesNewRomanPSMT"/>
              </a:rPr>
              <a:t>Two examples of results that we have of these plants that are being studying.  </a:t>
            </a:r>
            <a:r>
              <a:rPr lang="es-CR" sz="1800" kern="0" dirty="0">
                <a:effectLst/>
                <a:latin typeface="TimesNewRomanPSMT"/>
                <a:ea typeface="Calibri" panose="020F0502020204030204" pitchFamily="34" charset="0"/>
                <a:cs typeface="TimesNewRomanPSMT"/>
              </a:rPr>
              <a:t>Leer </a:t>
            </a:r>
            <a:r>
              <a:rPr lang="es-CR" sz="1800" kern="0" dirty="0" err="1">
                <a:effectLst/>
                <a:latin typeface="TimesNewRomanPSMT"/>
                <a:ea typeface="Calibri" panose="020F0502020204030204" pitchFamily="34" charset="0"/>
                <a:cs typeface="TimesNewRomanPSMT"/>
              </a:rPr>
              <a:t>title</a:t>
            </a:r>
            <a:r>
              <a:rPr lang="es-CR" sz="1800" kern="0" dirty="0">
                <a:effectLst/>
                <a:latin typeface="TimesNewRomanPSMT"/>
                <a:ea typeface="Calibri" panose="020F0502020204030204" pitchFamily="34" charset="0"/>
                <a:cs typeface="TimesNewRomanPSMT"/>
              </a:rPr>
              <a:t> de </a:t>
            </a:r>
            <a:r>
              <a:rPr lang="es-CR" sz="1800" kern="0" dirty="0" err="1">
                <a:effectLst/>
                <a:latin typeface="TimesNewRomanPSMT"/>
                <a:ea typeface="Calibri" panose="020F0502020204030204" pitchFamily="34" charset="0"/>
                <a:cs typeface="TimesNewRomanPSMT"/>
              </a:rPr>
              <a:t>Licania</a:t>
            </a:r>
            <a:r>
              <a:rPr lang="es-CR" sz="1800" kern="0" dirty="0">
                <a:effectLst/>
                <a:latin typeface="TimesNewRomanPSMT"/>
                <a:ea typeface="Calibri" panose="020F0502020204030204" pitchFamily="34" charset="0"/>
                <a:cs typeface="TimesNewRomanPSMT"/>
              </a:rPr>
              <a:t> (nombre común sonzapote). </a:t>
            </a:r>
            <a:r>
              <a:rPr lang="es-CR" sz="1800" kern="0" dirty="0" err="1">
                <a:effectLst/>
                <a:latin typeface="TimesNewRomanPSMT"/>
                <a:ea typeface="Calibri" panose="020F0502020204030204" pitchFamily="34" charset="0"/>
                <a:cs typeface="TimesNewRomanPSMT"/>
              </a:rPr>
              <a:t>Minimal</a:t>
            </a:r>
            <a:r>
              <a:rPr lang="es-CR" sz="1800" kern="0" dirty="0">
                <a:effectLst/>
                <a:latin typeface="TimesNewRomanPSMT"/>
                <a:ea typeface="Calibri" panose="020F0502020204030204" pitchFamily="34" charset="0"/>
                <a:cs typeface="TimesNewRomanPSMT"/>
              </a:rPr>
              <a:t> </a:t>
            </a:r>
            <a:r>
              <a:rPr lang="es-CR" sz="1800" kern="0" dirty="0" err="1">
                <a:effectLst/>
                <a:latin typeface="TimesNewRomanPSMT"/>
                <a:ea typeface="Calibri" panose="020F0502020204030204" pitchFamily="34" charset="0"/>
                <a:cs typeface="TimesNewRomanPSMT"/>
              </a:rPr>
              <a:t>inhibitory</a:t>
            </a:r>
            <a:r>
              <a:rPr lang="es-CR" sz="1800" kern="0" dirty="0">
                <a:effectLst/>
                <a:latin typeface="TimesNewRomanPSMT"/>
                <a:ea typeface="Calibri" panose="020F0502020204030204" pitchFamily="34" charset="0"/>
                <a:cs typeface="TimesNewRomanPSMT"/>
              </a:rPr>
              <a:t> </a:t>
            </a:r>
            <a:r>
              <a:rPr lang="es-CR" sz="1800" kern="0" dirty="0" err="1">
                <a:effectLst/>
                <a:latin typeface="TimesNewRomanPSMT"/>
                <a:ea typeface="Calibri" panose="020F0502020204030204" pitchFamily="34" charset="0"/>
                <a:cs typeface="TimesNewRomanPSMT"/>
              </a:rPr>
              <a:t>concentration</a:t>
            </a:r>
            <a:r>
              <a:rPr lang="es-CR" sz="1800" kern="0" dirty="0">
                <a:effectLst/>
                <a:latin typeface="TimesNewRomanPSMT"/>
                <a:ea typeface="Calibri" panose="020F0502020204030204" pitchFamily="34" charset="0"/>
                <a:cs typeface="TimesNewRomanPSMT"/>
              </a:rPr>
              <a:t>.  </a:t>
            </a:r>
            <a:endParaRPr lang="es-C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13</a:t>
            </a:fld>
            <a:endParaRPr lang="es-CR"/>
          </a:p>
        </p:txBody>
      </p:sp>
    </p:spTree>
    <p:extLst>
      <p:ext uri="{BB962C8B-B14F-4D97-AF65-F5344CB8AC3E}">
        <p14:creationId xmlns:p14="http://schemas.microsoft.com/office/powerpoint/2010/main" val="295120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kern="0" dirty="0">
                <a:effectLst/>
                <a:latin typeface="TimesNewRomanPSMT"/>
                <a:ea typeface="Calibri" panose="020F0502020204030204" pitchFamily="34" charset="0"/>
                <a:cs typeface="TimesNewRomanPSMT"/>
              </a:rPr>
              <a:t>Leer </a:t>
            </a:r>
            <a:r>
              <a:rPr lang="en-US" sz="1800" kern="0" dirty="0" err="1">
                <a:effectLst/>
                <a:latin typeface="TimesNewRomanPSMT"/>
                <a:ea typeface="Calibri" panose="020F0502020204030204" pitchFamily="34" charset="0"/>
                <a:cs typeface="TimesNewRomanPSMT"/>
              </a:rPr>
              <a:t>witheigia</a:t>
            </a:r>
            <a:r>
              <a:rPr lang="en-US" sz="1800" kern="0" dirty="0">
                <a:effectLst/>
                <a:latin typeface="TimesNewRomanPSMT"/>
                <a:ea typeface="Calibri" panose="020F0502020204030204" pitchFamily="34" charset="0"/>
                <a:cs typeface="TimesNewRomanPSMT"/>
              </a:rPr>
              <a:t> (</a:t>
            </a:r>
            <a:r>
              <a:rPr lang="en-US" sz="1800" kern="0" dirty="0" err="1">
                <a:effectLst/>
                <a:latin typeface="TimesNewRomanPSMT"/>
                <a:ea typeface="Calibri" panose="020F0502020204030204" pitchFamily="34" charset="0"/>
                <a:cs typeface="TimesNewRomanPSMT"/>
              </a:rPr>
              <a:t>sulfatillo</a:t>
            </a:r>
            <a:r>
              <a:rPr lang="en-US" sz="1800" kern="0" dirty="0">
                <a:effectLst/>
                <a:latin typeface="TimesNewRomanPSMT"/>
                <a:ea typeface="Calibri" panose="020F0502020204030204" pitchFamily="34" charset="0"/>
                <a:cs typeface="TimesNewRomanPSMT"/>
              </a:rPr>
              <a:t>)</a:t>
            </a:r>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14</a:t>
            </a:fld>
            <a:endParaRPr lang="es-CR"/>
          </a:p>
        </p:txBody>
      </p:sp>
    </p:spTree>
    <p:extLst>
      <p:ext uri="{BB962C8B-B14F-4D97-AF65-F5344CB8AC3E}">
        <p14:creationId xmlns:p14="http://schemas.microsoft.com/office/powerpoint/2010/main" val="2230180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nSpc>
                <a:spcPct val="107000"/>
              </a:lnSpc>
              <a:spcAft>
                <a:spcPts val="800"/>
              </a:spcAft>
            </a:pPr>
            <a:r>
              <a:rPr lang="en-US" sz="1800" kern="0" dirty="0">
                <a:effectLst/>
                <a:latin typeface="TimesNewRomanPSMT"/>
                <a:ea typeface="Calibri" panose="020F0502020204030204" pitchFamily="34" charset="0"/>
                <a:cs typeface="TimesNewRomanPSMT"/>
              </a:rPr>
              <a:t>Costa Rica is recognized for being one of the 20 countries with the greatest diversity of species in the world and possibly the country with the highest density. It is estimated that some 500 000 species can be found in Costa Rica, representing 6% of the world's biodiversity, of which, until 2018, more than 121 000 are known, for an estimated 2.3 species per Km2 (MINAE et al., 2018).</a:t>
            </a:r>
            <a:endParaRPr lang="es-CR"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0" dirty="0">
                <a:effectLst/>
                <a:latin typeface="TimesNewRomanPSMT"/>
                <a:ea typeface="Calibri" panose="020F0502020204030204" pitchFamily="34" charset="0"/>
                <a:cs typeface="TimesNewRomanPSMT"/>
              </a:rPr>
              <a:t>The number of plant species in the country is estimated at more than 11 500 (Aguilar </a:t>
            </a:r>
            <a:r>
              <a:rPr lang="en-US" sz="1800" kern="0" dirty="0" err="1">
                <a:effectLst/>
                <a:latin typeface="TimesNewRomanPSMT"/>
                <a:ea typeface="Calibri" panose="020F0502020204030204" pitchFamily="34" charset="0"/>
                <a:cs typeface="TimesNewRomanPSMT"/>
              </a:rPr>
              <a:t>Sandí</a:t>
            </a:r>
            <a:r>
              <a:rPr lang="en-US" sz="1800" kern="0" dirty="0">
                <a:effectLst/>
                <a:latin typeface="TimesNewRomanPSMT"/>
                <a:ea typeface="Calibri" panose="020F0502020204030204" pitchFamily="34" charset="0"/>
                <a:cs typeface="TimesNewRomanPSMT"/>
              </a:rPr>
              <a:t>, 2018). Approximately 12% of these are endemic (</a:t>
            </a:r>
            <a:r>
              <a:rPr lang="en-US" sz="1800" kern="0" dirty="0" err="1">
                <a:effectLst/>
                <a:latin typeface="TimesNewRomanPSMT"/>
                <a:ea typeface="Calibri" panose="020F0502020204030204" pitchFamily="34" charset="0"/>
                <a:cs typeface="TimesNewRomanPSMT"/>
              </a:rPr>
              <a:t>Ministerio</a:t>
            </a:r>
            <a:r>
              <a:rPr lang="en-US" sz="1800" kern="0" dirty="0">
                <a:effectLst/>
                <a:latin typeface="TimesNewRomanPSMT"/>
                <a:ea typeface="Calibri" panose="020F0502020204030204" pitchFamily="34" charset="0"/>
                <a:cs typeface="TimesNewRomanPSMT"/>
              </a:rPr>
              <a:t> de </a:t>
            </a:r>
            <a:r>
              <a:rPr lang="en-US" sz="1800" kern="0" dirty="0" err="1">
                <a:effectLst/>
                <a:latin typeface="TimesNewRomanPSMT"/>
                <a:ea typeface="Calibri" panose="020F0502020204030204" pitchFamily="34" charset="0"/>
                <a:cs typeface="TimesNewRomanPSMT"/>
              </a:rPr>
              <a:t>Ambiente</a:t>
            </a:r>
            <a:r>
              <a:rPr lang="en-US" sz="1800" kern="0" dirty="0">
                <a:effectLst/>
                <a:latin typeface="TimesNewRomanPSMT"/>
                <a:ea typeface="Calibri" panose="020F0502020204030204" pitchFamily="34" charset="0"/>
                <a:cs typeface="TimesNewRomanPSMT"/>
              </a:rPr>
              <a:t> y Energía, 2018). Therefore, they are known only in Costa Rica and it is not possible to find them naturally in any other country. (</a:t>
            </a:r>
            <a:r>
              <a:rPr lang="en-US" sz="1800" kern="0" dirty="0" err="1">
                <a:effectLst/>
                <a:latin typeface="TimesNewRomanPSMT"/>
                <a:ea typeface="Calibri" panose="020F0502020204030204" pitchFamily="34" charset="0"/>
                <a:cs typeface="TimesNewRomanPSMT"/>
              </a:rPr>
              <a:t>Acebey</a:t>
            </a:r>
            <a:r>
              <a:rPr lang="en-US" sz="1800" kern="0" dirty="0">
                <a:effectLst/>
                <a:latin typeface="TimesNewRomanPSMT"/>
                <a:ea typeface="Calibri" panose="020F0502020204030204" pitchFamily="34" charset="0"/>
                <a:cs typeface="TimesNewRomanPSMT"/>
              </a:rPr>
              <a:t> et al., 2012). Some 500 species of medicinal plants are included from these. (</a:t>
            </a:r>
            <a:r>
              <a:rPr lang="en-US" sz="1800" kern="0" dirty="0" err="1">
                <a:effectLst/>
                <a:latin typeface="TimesNewRomanPSMT"/>
                <a:ea typeface="Calibri" panose="020F0502020204030204" pitchFamily="34" charset="0"/>
                <a:cs typeface="TimesNewRomanPSMT"/>
              </a:rPr>
              <a:t>Leitón</a:t>
            </a:r>
            <a:r>
              <a:rPr lang="en-US" sz="1800" kern="0" dirty="0">
                <a:effectLst/>
                <a:latin typeface="TimesNewRomanPSMT"/>
                <a:ea typeface="Calibri" panose="020F0502020204030204" pitchFamily="34" charset="0"/>
                <a:cs typeface="TimesNewRomanPSMT"/>
              </a:rPr>
              <a:t>, 2017)</a:t>
            </a:r>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2</a:t>
            </a:fld>
            <a:endParaRPr lang="es-CR"/>
          </a:p>
        </p:txBody>
      </p:sp>
    </p:spTree>
    <p:extLst>
      <p:ext uri="{BB962C8B-B14F-4D97-AF65-F5344CB8AC3E}">
        <p14:creationId xmlns:p14="http://schemas.microsoft.com/office/powerpoint/2010/main" val="3308803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nSpc>
                <a:spcPct val="107000"/>
              </a:lnSpc>
              <a:spcAft>
                <a:spcPts val="800"/>
              </a:spcAft>
            </a:pPr>
            <a:r>
              <a:rPr lang="en-US" sz="1800" kern="0" dirty="0">
                <a:effectLst/>
                <a:latin typeface="TimesNewRomanPSMT"/>
                <a:ea typeface="Calibri" panose="020F0502020204030204" pitchFamily="34" charset="0"/>
                <a:cs typeface="TimesNewRomanPSMT"/>
              </a:rPr>
              <a:t>Plants have been used for medicinal purposes, in Costa Rica this</a:t>
            </a:r>
            <a:r>
              <a:rPr lang="es-CR"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kern="0" dirty="0">
                <a:effectLst/>
                <a:latin typeface="TimesNewRomanPSMT"/>
                <a:ea typeface="Calibri" panose="020F0502020204030204" pitchFamily="34" charset="0"/>
                <a:cs typeface="TimesNewRomanPSMT"/>
              </a:rPr>
              <a:t>tradition has had the contribution of knowledge of the indigenous, Spanish and Afro-Caribbean </a:t>
            </a:r>
            <a:r>
              <a:rPr lang="en-US" sz="1800" kern="0" dirty="0" err="1">
                <a:effectLst/>
                <a:latin typeface="TimesNewRomanPSMT"/>
                <a:ea typeface="Calibri" panose="020F0502020204030204" pitchFamily="34" charset="0"/>
                <a:cs typeface="TimesNewRomanPSMT"/>
              </a:rPr>
              <a:t>peopleThe</a:t>
            </a:r>
            <a:r>
              <a:rPr lang="en-US" sz="1800" kern="0" dirty="0">
                <a:effectLst/>
                <a:latin typeface="TimesNewRomanPSMT"/>
                <a:ea typeface="Calibri" panose="020F0502020204030204" pitchFamily="34" charset="0"/>
                <a:cs typeface="TimesNewRomanPSMT"/>
              </a:rPr>
              <a:t> usefulness of these plants has been transmitted from generation to generation orally or in a written manner (Nevertheless, popular knowledge about the use of medicinal plants has recently been lost substantially. (Contreras Arias &amp; </a:t>
            </a:r>
            <a:r>
              <a:rPr lang="en-US" sz="1800" kern="0" dirty="0" err="1">
                <a:effectLst/>
                <a:latin typeface="TimesNewRomanPSMT"/>
                <a:ea typeface="Calibri" panose="020F0502020204030204" pitchFamily="34" charset="0"/>
                <a:cs typeface="TimesNewRomanPSMT"/>
              </a:rPr>
              <a:t>Campregher</a:t>
            </a:r>
            <a:r>
              <a:rPr lang="en-US" sz="1800" kern="0" dirty="0">
                <a:effectLst/>
                <a:latin typeface="TimesNewRomanPSMT"/>
                <a:ea typeface="Calibri" panose="020F0502020204030204" pitchFamily="34" charset="0"/>
                <a:cs typeface="TimesNewRomanPSMT"/>
              </a:rPr>
              <a:t>, 2010) In some cases, the effects of plants in the treatment of certain diseases have resulted in the overestimation of the possible effects of certain plants, attributing properties that they do not possess. Currently, interest in medicinal plants is increasing globally, and Costa Rica is not the exception, either because of the need to reduce drug use and the side effects they generate or because people do not have the economic resources to access health services or treatments</a:t>
            </a:r>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3</a:t>
            </a:fld>
            <a:endParaRPr lang="es-CR"/>
          </a:p>
        </p:txBody>
      </p:sp>
    </p:spTree>
    <p:extLst>
      <p:ext uri="{BB962C8B-B14F-4D97-AF65-F5344CB8AC3E}">
        <p14:creationId xmlns:p14="http://schemas.microsoft.com/office/powerpoint/2010/main" val="37544878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kern="0" dirty="0">
                <a:effectLst/>
                <a:latin typeface="TimesNewRomanPSMT"/>
                <a:ea typeface="Calibri" panose="020F0502020204030204" pitchFamily="34" charset="0"/>
                <a:cs typeface="TimesNewRomanPSMT"/>
              </a:rPr>
              <a:t>INIFAR Pharmacy Research Institute, it has 5 Units.  LAYAFA Quality Control of all medicines to be register in the country.  LABIOFAR, Laboratory of Biopharmacy and Pharmacokinetic, Therapeutic equivalence studies, bioequivalence studies. LAPONABI Polymers and nanotechnology. CIMED, our National information Center and LAFITEC Phytopharmacology and pharmaceutic technology, were we develop our investigation with natural products and plants </a:t>
            </a:r>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4</a:t>
            </a:fld>
            <a:endParaRPr lang="es-CR"/>
          </a:p>
        </p:txBody>
      </p:sp>
    </p:spTree>
    <p:extLst>
      <p:ext uri="{BB962C8B-B14F-4D97-AF65-F5344CB8AC3E}">
        <p14:creationId xmlns:p14="http://schemas.microsoft.com/office/powerpoint/2010/main" val="1686550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800" kern="0" dirty="0">
                <a:effectLst/>
                <a:latin typeface="TimesNewRomanPSMT"/>
                <a:ea typeface="Calibri" panose="020F0502020204030204" pitchFamily="34" charset="0"/>
                <a:cs typeface="TimesNewRomanPSMT"/>
              </a:rPr>
              <a:t>In LAFITEC we have an interdisciplinary work, were we have pharmacist, microbiologist, chemist, biologist and other professionals who work together in or lines </a:t>
            </a:r>
            <a:r>
              <a:rPr lang="en-US" sz="1800" kern="0">
                <a:effectLst/>
                <a:latin typeface="TimesNewRomanPSMT"/>
                <a:ea typeface="Calibri" panose="020F0502020204030204" pitchFamily="34" charset="0"/>
                <a:cs typeface="TimesNewRomanPSMT"/>
              </a:rPr>
              <a:t>of research.  </a:t>
            </a:r>
            <a:r>
              <a:rPr lang="en-US" sz="1800" kern="0" dirty="0">
                <a:effectLst/>
                <a:latin typeface="TimesNewRomanPSMT"/>
                <a:ea typeface="Calibri" panose="020F0502020204030204" pitchFamily="34" charset="0"/>
                <a:cs typeface="TimesNewRomanPSMT"/>
              </a:rPr>
              <a:t>We make for examples, tour all over the country with biologists looking for different types of medicinal plants, we make the plant  identification, we collect the samples, then we make coms extracts of the organic material </a:t>
            </a:r>
            <a:r>
              <a:rPr lang="en-US" sz="1800" kern="0" dirty="0" err="1">
                <a:effectLst/>
                <a:latin typeface="TimesNewRomanPSMT"/>
                <a:ea typeface="Calibri" panose="020F0502020204030204" pitchFamily="34" charset="0"/>
                <a:cs typeface="TimesNewRomanPSMT"/>
              </a:rPr>
              <a:t>wich</a:t>
            </a:r>
            <a:r>
              <a:rPr lang="en-US" sz="1800" kern="0" dirty="0">
                <a:effectLst/>
                <a:latin typeface="TimesNewRomanPSMT"/>
                <a:ea typeface="Calibri" panose="020F0502020204030204" pitchFamily="34" charset="0"/>
                <a:cs typeface="TimesNewRomanPSMT"/>
              </a:rPr>
              <a:t> is use for the phytochemicals characterization, and they are tested in in vitro, ex vivo o in vivo models with animals</a:t>
            </a:r>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5</a:t>
            </a:fld>
            <a:endParaRPr lang="es-CR"/>
          </a:p>
        </p:txBody>
      </p:sp>
    </p:spTree>
    <p:extLst>
      <p:ext uri="{BB962C8B-B14F-4D97-AF65-F5344CB8AC3E}">
        <p14:creationId xmlns:p14="http://schemas.microsoft.com/office/powerpoint/2010/main" val="217168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effectLst/>
                <a:latin typeface="TimesNewRomanPSMT"/>
                <a:ea typeface="Calibri" panose="020F0502020204030204" pitchFamily="34" charset="0"/>
                <a:cs typeface="TimesNewRomanPSMT"/>
              </a:rPr>
              <a:t>Samples, extraction and test for the characterization</a:t>
            </a:r>
            <a:endParaRPr lang="es-C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6</a:t>
            </a:fld>
            <a:endParaRPr lang="es-CR"/>
          </a:p>
        </p:txBody>
      </p:sp>
    </p:spTree>
    <p:extLst>
      <p:ext uri="{BB962C8B-B14F-4D97-AF65-F5344CB8AC3E}">
        <p14:creationId xmlns:p14="http://schemas.microsoft.com/office/powerpoint/2010/main" val="1775868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nSpc>
                <a:spcPct val="107000"/>
              </a:lnSpc>
              <a:spcAft>
                <a:spcPts val="800"/>
              </a:spcAft>
            </a:pPr>
            <a:r>
              <a:rPr lang="en-US" sz="1800" kern="0" dirty="0">
                <a:effectLst/>
                <a:latin typeface="TimesNewRomanPSMT"/>
                <a:ea typeface="Calibri" panose="020F0502020204030204" pitchFamily="34" charset="0"/>
                <a:cs typeface="TimesNewRomanPSMT"/>
              </a:rPr>
              <a:t>Looking for these medicinal plants, we make research of the plants that were discover between 2010 and 2020, looking for their possible usefulness</a:t>
            </a:r>
            <a:endParaRPr lang="es-CR"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0" dirty="0">
                <a:effectLst/>
                <a:latin typeface="TimesNewRomanPSMT"/>
                <a:ea typeface="Calibri" panose="020F0502020204030204" pitchFamily="34" charset="0"/>
                <a:cs typeface="TimesNewRomanPSMT"/>
              </a:rPr>
              <a:t>for medicinal purposes.  This is an example of some of these plants.  We were looking for Species from Costa Rica, endemic, recently discovered (between 2010 and 2020), that have few studies, that have ethnobotanical uses or that the family to which they belong report such medicinal uses</a:t>
            </a:r>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7</a:t>
            </a:fld>
            <a:endParaRPr lang="es-CR"/>
          </a:p>
        </p:txBody>
      </p:sp>
    </p:spTree>
    <p:extLst>
      <p:ext uri="{BB962C8B-B14F-4D97-AF65-F5344CB8AC3E}">
        <p14:creationId xmlns:p14="http://schemas.microsoft.com/office/powerpoint/2010/main" val="3604634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effectLst/>
                <a:latin typeface="TimesNewRomanPSMT"/>
                <a:ea typeface="Calibri" panose="020F0502020204030204" pitchFamily="34" charset="0"/>
                <a:cs typeface="TimesNewRomanPSMT"/>
              </a:rPr>
              <a:t>Test in progress.  At this time we are developing studies in 8 species.  Leer las 8.</a:t>
            </a:r>
            <a:endParaRPr lang="es-C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10</a:t>
            </a:fld>
            <a:endParaRPr lang="es-CR"/>
          </a:p>
        </p:txBody>
      </p:sp>
    </p:spTree>
    <p:extLst>
      <p:ext uri="{BB962C8B-B14F-4D97-AF65-F5344CB8AC3E}">
        <p14:creationId xmlns:p14="http://schemas.microsoft.com/office/powerpoint/2010/main" val="3245119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dirty="0"/>
              <a:t>In relation to these plants, the anxiolytic effect will be studied. </a:t>
            </a:r>
            <a:r>
              <a:rPr lang="en-US" sz="1800" kern="0">
                <a:effectLst/>
                <a:latin typeface="TimesNewRomanPSMT"/>
                <a:ea typeface="Calibri" panose="020F0502020204030204" pitchFamily="34" charset="0"/>
                <a:cs typeface="TimesNewRomanPSMT"/>
              </a:rPr>
              <a:t>Leer </a:t>
            </a:r>
            <a:endParaRPr lang="es-C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s-CR" dirty="0"/>
          </a:p>
        </p:txBody>
      </p:sp>
      <p:sp>
        <p:nvSpPr>
          <p:cNvPr id="4" name="Marcador de número de diapositiva 3"/>
          <p:cNvSpPr>
            <a:spLocks noGrp="1"/>
          </p:cNvSpPr>
          <p:nvPr>
            <p:ph type="sldNum" sz="quarter" idx="5"/>
          </p:nvPr>
        </p:nvSpPr>
        <p:spPr/>
        <p:txBody>
          <a:bodyPr/>
          <a:lstStyle/>
          <a:p>
            <a:fld id="{1D8388CB-4815-4B4F-89CB-8A2A7AD5E69F}" type="slidenum">
              <a:rPr lang="es-CR" smtClean="0"/>
              <a:t>11</a:t>
            </a:fld>
            <a:endParaRPr lang="es-CR"/>
          </a:p>
        </p:txBody>
      </p:sp>
    </p:spTree>
    <p:extLst>
      <p:ext uri="{BB962C8B-B14F-4D97-AF65-F5344CB8AC3E}">
        <p14:creationId xmlns:p14="http://schemas.microsoft.com/office/powerpoint/2010/main" val="2590769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2.sv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2.sv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2.jpeg"/><Relationship Id="rId4" Type="http://schemas.openxmlformats.org/officeDocument/2006/relationships/image" Target="../media/image2.sv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svg"/><Relationship Id="rId7" Type="http://schemas.openxmlformats.org/officeDocument/2006/relationships/image" Target="../media/image29.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8.png"/><Relationship Id="rId11" Type="http://schemas.openxmlformats.org/officeDocument/2006/relationships/image" Target="../media/image33.svg"/><Relationship Id="rId5" Type="http://schemas.openxmlformats.org/officeDocument/2006/relationships/image" Target="../media/image27.sv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hyperlink" Target="https://www.jstor.org/stable/10.2307/harpapbot.19.1.117" TargetMode="External"/><Relationship Id="rId3" Type="http://schemas.openxmlformats.org/officeDocument/2006/relationships/hyperlink" Target="https://doi.org/10.15468/uhllmw" TargetMode="External"/><Relationship Id="rId7" Type="http://schemas.openxmlformats.org/officeDocument/2006/relationships/hyperlink" Target="https://doi.org/10.11646/phytotaxa.449.1.1" TargetMode="External"/><Relationship Id="rId2" Type="http://schemas.openxmlformats.org/officeDocument/2006/relationships/hyperlink" Target="https://revistas.ucr.ac.cr/index.php/rbt/issue/view/2701" TargetMode="External"/><Relationship Id="rId1" Type="http://schemas.openxmlformats.org/officeDocument/2006/relationships/slideLayout" Target="../slideLayouts/slideLayout7.xml"/><Relationship Id="rId6" Type="http://schemas.openxmlformats.org/officeDocument/2006/relationships/hyperlink" Target="https://www.jstor.org/stable/10.2307/26549480" TargetMode="External"/><Relationship Id="rId5" Type="http://schemas.openxmlformats.org/officeDocument/2006/relationships/hyperlink" Target="https://doi.org/10.22458/urj.v2i2.159" TargetMode="External"/><Relationship Id="rId4" Type="http://schemas.openxmlformats.org/officeDocument/2006/relationships/hyperlink" Target="https://www.ucr.ac.cr/noticias/2018/05/09/especie-de-vanilla-con-valor-comercial-es-descubierta-en-el-pais.html" TargetMode="External"/><Relationship Id="rId9" Type="http://schemas.openxmlformats.org/officeDocument/2006/relationships/hyperlink" Target="https://doi.org/10.15468/39ome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sv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2.sv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TextBox 3"/>
          <p:cNvSpPr txBox="1"/>
          <p:nvPr/>
        </p:nvSpPr>
        <p:spPr>
          <a:xfrm>
            <a:off x="4035337" y="3147970"/>
            <a:ext cx="10217326" cy="6014081"/>
          </a:xfrm>
          <a:prstGeom prst="rect">
            <a:avLst/>
          </a:prstGeom>
        </p:spPr>
        <p:txBody>
          <a:bodyPr lIns="0" tIns="0" rIns="0" bIns="0" rtlCol="0" anchor="t">
            <a:spAutoFit/>
          </a:bodyPr>
          <a:lstStyle/>
          <a:p>
            <a:pPr algn="ctr">
              <a:lnSpc>
                <a:spcPts val="8679"/>
              </a:lnSpc>
            </a:pPr>
            <a:r>
              <a:rPr lang="en-US" sz="6199" dirty="0">
                <a:solidFill>
                  <a:srgbClr val="255031"/>
                </a:solidFill>
                <a:latin typeface="Belleza"/>
              </a:rPr>
              <a:t>Exploring Costa Rica's potential </a:t>
            </a:r>
          </a:p>
          <a:p>
            <a:pPr algn="ctr">
              <a:lnSpc>
                <a:spcPts val="8679"/>
              </a:lnSpc>
            </a:pPr>
            <a:r>
              <a:rPr lang="en-US" sz="6199" dirty="0">
                <a:solidFill>
                  <a:srgbClr val="255031"/>
                </a:solidFill>
                <a:latin typeface="Belleza"/>
              </a:rPr>
              <a:t>for novel drug development</a:t>
            </a:r>
          </a:p>
          <a:p>
            <a:pPr algn="ctr">
              <a:lnSpc>
                <a:spcPts val="8679"/>
              </a:lnSpc>
            </a:pPr>
            <a:endParaRPr lang="en-US" sz="6199" dirty="0">
              <a:solidFill>
                <a:srgbClr val="255031"/>
              </a:solidFill>
              <a:latin typeface="Belleza"/>
            </a:endParaRPr>
          </a:p>
          <a:p>
            <a:pPr algn="ctr">
              <a:lnSpc>
                <a:spcPts val="5600"/>
              </a:lnSpc>
            </a:pPr>
            <a:r>
              <a:rPr lang="en-US" sz="4000" dirty="0">
                <a:solidFill>
                  <a:srgbClr val="000000"/>
                </a:solidFill>
                <a:latin typeface="Belleza"/>
              </a:rPr>
              <a:t>MSc. Gustavo Carazo Berrocal</a:t>
            </a:r>
          </a:p>
          <a:p>
            <a:pPr algn="ctr">
              <a:lnSpc>
                <a:spcPts val="3920"/>
              </a:lnSpc>
            </a:pPr>
            <a:r>
              <a:rPr lang="en-US" sz="2800" dirty="0">
                <a:solidFill>
                  <a:srgbClr val="000000"/>
                </a:solidFill>
                <a:latin typeface="Belleza"/>
              </a:rPr>
              <a:t>Coordinator of Phytochemical Section and Quality Assurance LAFITEC </a:t>
            </a:r>
          </a:p>
          <a:p>
            <a:pPr algn="ctr">
              <a:lnSpc>
                <a:spcPts val="5600"/>
              </a:lnSpc>
            </a:pPr>
            <a:r>
              <a:rPr lang="en-US" sz="4000" dirty="0">
                <a:solidFill>
                  <a:srgbClr val="000000"/>
                </a:solidFill>
                <a:latin typeface="Belleza"/>
              </a:rPr>
              <a:t>2024</a:t>
            </a:r>
          </a:p>
          <a:p>
            <a:pPr algn="ctr">
              <a:lnSpc>
                <a:spcPts val="6580"/>
              </a:lnSpc>
            </a:pPr>
            <a:endParaRPr lang="en-US" sz="4000" dirty="0">
              <a:solidFill>
                <a:srgbClr val="000000"/>
              </a:solidFill>
              <a:latin typeface="Belleza"/>
            </a:endParaRPr>
          </a:p>
        </p:txBody>
      </p:sp>
      <p:sp>
        <p:nvSpPr>
          <p:cNvPr id="4" name="Freeform 4"/>
          <p:cNvSpPr/>
          <p:nvPr/>
        </p:nvSpPr>
        <p:spPr>
          <a:xfrm>
            <a:off x="1282425" y="9232742"/>
            <a:ext cx="3491054" cy="758457"/>
          </a:xfrm>
          <a:custGeom>
            <a:avLst/>
            <a:gdLst/>
            <a:ahLst/>
            <a:cxnLst/>
            <a:rect l="l" t="t" r="r" b="b"/>
            <a:pathLst>
              <a:path w="3491054" h="758457">
                <a:moveTo>
                  <a:pt x="0" y="0"/>
                </a:moveTo>
                <a:lnTo>
                  <a:pt x="3491055" y="0"/>
                </a:lnTo>
                <a:lnTo>
                  <a:pt x="3491055" y="758457"/>
                </a:lnTo>
                <a:lnTo>
                  <a:pt x="0" y="758457"/>
                </a:lnTo>
                <a:lnTo>
                  <a:pt x="0" y="0"/>
                </a:lnTo>
                <a:close/>
              </a:path>
            </a:pathLst>
          </a:custGeom>
          <a:blipFill>
            <a:blip r:embed="rId5"/>
            <a:stretch>
              <a:fillRect/>
            </a:stretch>
          </a:blipFill>
        </p:spPr>
        <p:txBody>
          <a:bodyPr/>
          <a:lstStyle/>
          <a:p>
            <a:endParaRPr lang="es-CR"/>
          </a:p>
        </p:txBody>
      </p:sp>
      <p:sp>
        <p:nvSpPr>
          <p:cNvPr id="5" name="Freeform 5"/>
          <p:cNvSpPr/>
          <p:nvPr/>
        </p:nvSpPr>
        <p:spPr>
          <a:xfrm>
            <a:off x="14799926" y="8936941"/>
            <a:ext cx="2919045" cy="1350059"/>
          </a:xfrm>
          <a:custGeom>
            <a:avLst/>
            <a:gdLst/>
            <a:ahLst/>
            <a:cxnLst/>
            <a:rect l="l" t="t" r="r" b="b"/>
            <a:pathLst>
              <a:path w="2919045" h="1350059">
                <a:moveTo>
                  <a:pt x="0" y="0"/>
                </a:moveTo>
                <a:lnTo>
                  <a:pt x="2919045" y="0"/>
                </a:lnTo>
                <a:lnTo>
                  <a:pt x="2919045" y="1350059"/>
                </a:lnTo>
                <a:lnTo>
                  <a:pt x="0" y="1350059"/>
                </a:lnTo>
                <a:lnTo>
                  <a:pt x="0" y="0"/>
                </a:lnTo>
                <a:close/>
              </a:path>
            </a:pathLst>
          </a:custGeom>
          <a:blipFill>
            <a:blip r:embed="rId6"/>
            <a:stretch>
              <a:fillRect/>
            </a:stretch>
          </a:blipFill>
        </p:spPr>
        <p:txBody>
          <a:bodyPr/>
          <a:lstStyle/>
          <a:p>
            <a:endParaRPr lang="es-CR"/>
          </a:p>
        </p:txBody>
      </p:sp>
      <p:sp>
        <p:nvSpPr>
          <p:cNvPr id="6" name="TextBox 6"/>
          <p:cNvSpPr txBox="1"/>
          <p:nvPr/>
        </p:nvSpPr>
        <p:spPr>
          <a:xfrm>
            <a:off x="391759" y="473229"/>
            <a:ext cx="8763441" cy="3263266"/>
          </a:xfrm>
          <a:prstGeom prst="rect">
            <a:avLst/>
          </a:prstGeom>
        </p:spPr>
        <p:txBody>
          <a:bodyPr lIns="0" tIns="0" rIns="0" bIns="0" rtlCol="0" anchor="t">
            <a:spAutoFit/>
          </a:bodyPr>
          <a:lstStyle/>
          <a:p>
            <a:pPr>
              <a:lnSpc>
                <a:spcPts val="4329"/>
              </a:lnSpc>
            </a:pPr>
            <a:r>
              <a:rPr lang="en-US" sz="3092" dirty="0">
                <a:solidFill>
                  <a:srgbClr val="000000"/>
                </a:solidFill>
                <a:latin typeface="Belleza"/>
              </a:rPr>
              <a:t>Institute of Pharmaceutical Research (INIFAR)</a:t>
            </a:r>
          </a:p>
          <a:p>
            <a:pPr>
              <a:lnSpc>
                <a:spcPts val="4329"/>
              </a:lnSpc>
            </a:pPr>
            <a:r>
              <a:rPr lang="en-US" sz="3092" dirty="0">
                <a:solidFill>
                  <a:srgbClr val="000000"/>
                </a:solidFill>
                <a:latin typeface="Belleza"/>
              </a:rPr>
              <a:t>University of Costa Rica</a:t>
            </a:r>
          </a:p>
          <a:p>
            <a:pPr>
              <a:lnSpc>
                <a:spcPts val="4329"/>
              </a:lnSpc>
            </a:pPr>
            <a:r>
              <a:rPr lang="en-US" sz="3092" dirty="0">
                <a:solidFill>
                  <a:srgbClr val="000000"/>
                </a:solidFill>
                <a:latin typeface="Belleza"/>
              </a:rPr>
              <a:t>Global Health, Biodiversity, and Therapeutics Hybrid Seminar</a:t>
            </a:r>
          </a:p>
          <a:p>
            <a:pPr>
              <a:lnSpc>
                <a:spcPts val="4329"/>
              </a:lnSpc>
            </a:pPr>
            <a:endParaRPr lang="en-US" sz="3092" dirty="0">
              <a:solidFill>
                <a:srgbClr val="000000"/>
              </a:solidFill>
              <a:latin typeface="Belleza"/>
            </a:endParaRPr>
          </a:p>
          <a:p>
            <a:pPr>
              <a:lnSpc>
                <a:spcPts val="4329"/>
              </a:lnSpc>
            </a:pPr>
            <a:endParaRPr lang="en-US" sz="3092" dirty="0">
              <a:solidFill>
                <a:srgbClr val="000000"/>
              </a:solidFill>
              <a:latin typeface="Belleza"/>
            </a:endParaRPr>
          </a:p>
        </p:txBody>
      </p:sp>
      <p:sp>
        <p:nvSpPr>
          <p:cNvPr id="7" name="Freeform 7"/>
          <p:cNvSpPr/>
          <p:nvPr/>
        </p:nvSpPr>
        <p:spPr>
          <a:xfrm rot="-9597402" flipH="1">
            <a:off x="14732444" y="-2100010"/>
            <a:ext cx="4743565" cy="6011430"/>
          </a:xfrm>
          <a:custGeom>
            <a:avLst/>
            <a:gdLst/>
            <a:ahLst/>
            <a:cxnLst/>
            <a:rect l="l" t="t" r="r" b="b"/>
            <a:pathLst>
              <a:path w="4743565" h="6011430">
                <a:moveTo>
                  <a:pt x="4743565" y="0"/>
                </a:moveTo>
                <a:lnTo>
                  <a:pt x="0" y="0"/>
                </a:lnTo>
                <a:lnTo>
                  <a:pt x="0" y="6011430"/>
                </a:lnTo>
                <a:lnTo>
                  <a:pt x="4743565" y="6011430"/>
                </a:lnTo>
                <a:lnTo>
                  <a:pt x="4743565"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Freeform 3"/>
          <p:cNvSpPr/>
          <p:nvPr/>
        </p:nvSpPr>
        <p:spPr>
          <a:xfrm rot="-8024097" flipH="1">
            <a:off x="14887518" y="-2437697"/>
            <a:ext cx="4743565" cy="6011430"/>
          </a:xfrm>
          <a:custGeom>
            <a:avLst/>
            <a:gdLst/>
            <a:ahLst/>
            <a:cxnLst/>
            <a:rect l="l" t="t" r="r" b="b"/>
            <a:pathLst>
              <a:path w="4743565" h="6011430">
                <a:moveTo>
                  <a:pt x="4743564" y="0"/>
                </a:moveTo>
                <a:lnTo>
                  <a:pt x="0" y="0"/>
                </a:lnTo>
                <a:lnTo>
                  <a:pt x="0" y="6011430"/>
                </a:lnTo>
                <a:lnTo>
                  <a:pt x="4743564" y="6011430"/>
                </a:lnTo>
                <a:lnTo>
                  <a:pt x="4743564"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4" name="Freeform 4"/>
          <p:cNvSpPr/>
          <p:nvPr/>
        </p:nvSpPr>
        <p:spPr>
          <a:xfrm>
            <a:off x="9964815" y="2711351"/>
            <a:ext cx="3680673" cy="5746003"/>
          </a:xfrm>
          <a:custGeom>
            <a:avLst/>
            <a:gdLst/>
            <a:ahLst/>
            <a:cxnLst/>
            <a:rect l="l" t="t" r="r" b="b"/>
            <a:pathLst>
              <a:path w="3680673" h="5746003">
                <a:moveTo>
                  <a:pt x="0" y="0"/>
                </a:moveTo>
                <a:lnTo>
                  <a:pt x="3680673" y="0"/>
                </a:lnTo>
                <a:lnTo>
                  <a:pt x="3680673" y="5746003"/>
                </a:lnTo>
                <a:lnTo>
                  <a:pt x="0" y="5746003"/>
                </a:lnTo>
                <a:lnTo>
                  <a:pt x="0" y="0"/>
                </a:lnTo>
                <a:close/>
              </a:path>
            </a:pathLst>
          </a:custGeom>
          <a:blipFill>
            <a:blip r:embed="rId5"/>
            <a:stretch>
              <a:fillRect/>
            </a:stretch>
          </a:blipFill>
        </p:spPr>
        <p:txBody>
          <a:bodyPr/>
          <a:lstStyle/>
          <a:p>
            <a:endParaRPr lang="es-CR"/>
          </a:p>
        </p:txBody>
      </p:sp>
      <p:sp>
        <p:nvSpPr>
          <p:cNvPr id="5" name="Freeform 5"/>
          <p:cNvSpPr/>
          <p:nvPr/>
        </p:nvSpPr>
        <p:spPr>
          <a:xfrm>
            <a:off x="14417013" y="2711351"/>
            <a:ext cx="2682704" cy="5746003"/>
          </a:xfrm>
          <a:custGeom>
            <a:avLst/>
            <a:gdLst/>
            <a:ahLst/>
            <a:cxnLst/>
            <a:rect l="l" t="t" r="r" b="b"/>
            <a:pathLst>
              <a:path w="2682704" h="5746003">
                <a:moveTo>
                  <a:pt x="0" y="0"/>
                </a:moveTo>
                <a:lnTo>
                  <a:pt x="2682704" y="0"/>
                </a:lnTo>
                <a:lnTo>
                  <a:pt x="2682704" y="5746003"/>
                </a:lnTo>
                <a:lnTo>
                  <a:pt x="0" y="5746003"/>
                </a:lnTo>
                <a:lnTo>
                  <a:pt x="0" y="0"/>
                </a:lnTo>
                <a:close/>
              </a:path>
            </a:pathLst>
          </a:custGeom>
          <a:blipFill>
            <a:blip r:embed="rId6"/>
            <a:stretch>
              <a:fillRect l="-851" r="-851"/>
            </a:stretch>
          </a:blipFill>
        </p:spPr>
        <p:txBody>
          <a:bodyPr/>
          <a:lstStyle/>
          <a:p>
            <a:endParaRPr lang="es-CR"/>
          </a:p>
        </p:txBody>
      </p:sp>
      <p:grpSp>
        <p:nvGrpSpPr>
          <p:cNvPr id="6" name="Group 6"/>
          <p:cNvGrpSpPr/>
          <p:nvPr/>
        </p:nvGrpSpPr>
        <p:grpSpPr>
          <a:xfrm>
            <a:off x="1447800" y="2961697"/>
            <a:ext cx="7277716" cy="5685799"/>
            <a:chOff x="0" y="-57150"/>
            <a:chExt cx="1916765" cy="1497495"/>
          </a:xfrm>
        </p:grpSpPr>
        <p:sp>
          <p:nvSpPr>
            <p:cNvPr id="7" name="Freeform 7"/>
            <p:cNvSpPr/>
            <p:nvPr/>
          </p:nvSpPr>
          <p:spPr>
            <a:xfrm>
              <a:off x="0" y="0"/>
              <a:ext cx="1916765" cy="1440345"/>
            </a:xfrm>
            <a:custGeom>
              <a:avLst/>
              <a:gdLst/>
              <a:ahLst/>
              <a:cxnLst/>
              <a:rect l="l" t="t" r="r" b="b"/>
              <a:pathLst>
                <a:path w="1916765" h="1440345">
                  <a:moveTo>
                    <a:pt x="0" y="0"/>
                  </a:moveTo>
                  <a:lnTo>
                    <a:pt x="1916765" y="0"/>
                  </a:lnTo>
                  <a:lnTo>
                    <a:pt x="1916765" y="1440345"/>
                  </a:lnTo>
                  <a:lnTo>
                    <a:pt x="0" y="1440345"/>
                  </a:lnTo>
                  <a:close/>
                </a:path>
              </a:pathLst>
            </a:custGeom>
            <a:solidFill>
              <a:srgbClr val="9EA4AF">
                <a:alpha val="92941"/>
              </a:srgbClr>
            </a:solidFill>
          </p:spPr>
          <p:txBody>
            <a:bodyPr/>
            <a:lstStyle/>
            <a:p>
              <a:endParaRPr lang="es-CR"/>
            </a:p>
          </p:txBody>
        </p:sp>
        <p:sp>
          <p:nvSpPr>
            <p:cNvPr id="8" name="TextBox 8"/>
            <p:cNvSpPr txBox="1"/>
            <p:nvPr/>
          </p:nvSpPr>
          <p:spPr>
            <a:xfrm>
              <a:off x="0" y="-57150"/>
              <a:ext cx="1834746" cy="869950"/>
            </a:xfrm>
            <a:prstGeom prst="rect">
              <a:avLst/>
            </a:prstGeom>
          </p:spPr>
          <p:txBody>
            <a:bodyPr lIns="50800" tIns="50800" rIns="50800" bIns="50800" rtlCol="0" anchor="ctr"/>
            <a:lstStyle/>
            <a:p>
              <a:pPr marL="604523" lvl="1" indent="-302261">
                <a:lnSpc>
                  <a:spcPts val="3920"/>
                </a:lnSpc>
                <a:buFont typeface="Arial"/>
                <a:buChar char="•"/>
              </a:pPr>
              <a:endParaRPr lang="en-US" sz="1200" dirty="0">
                <a:solidFill>
                  <a:srgbClr val="000000">
                    <a:alpha val="92941"/>
                  </a:srgbClr>
                </a:solidFill>
                <a:latin typeface="Open Sans Italics"/>
              </a:endParaRPr>
            </a:p>
            <a:p>
              <a:pPr marL="604523" lvl="1" indent="-302261">
                <a:lnSpc>
                  <a:spcPts val="3920"/>
                </a:lnSpc>
                <a:buFont typeface="Arial"/>
                <a:buChar char="•"/>
              </a:pPr>
              <a:endParaRPr lang="en-US" sz="1200" dirty="0">
                <a:solidFill>
                  <a:srgbClr val="000000">
                    <a:alpha val="92941"/>
                  </a:srgbClr>
                </a:solidFill>
                <a:latin typeface="Open Sans Italics"/>
              </a:endParaRPr>
            </a:p>
            <a:p>
              <a:pPr marL="604523" lvl="1" indent="-302261">
                <a:lnSpc>
                  <a:spcPts val="3920"/>
                </a:lnSpc>
                <a:buFont typeface="Arial"/>
                <a:buChar char="•"/>
              </a:pPr>
              <a:endParaRPr lang="en-US" sz="1200" dirty="0">
                <a:solidFill>
                  <a:srgbClr val="000000">
                    <a:alpha val="92941"/>
                  </a:srgbClr>
                </a:solidFill>
                <a:latin typeface="Open Sans Italics"/>
              </a:endParaRPr>
            </a:p>
            <a:p>
              <a:pPr marL="604523" lvl="1" indent="-302261">
                <a:lnSpc>
                  <a:spcPts val="3920"/>
                </a:lnSpc>
                <a:buFont typeface="Arial"/>
                <a:buChar char="•"/>
              </a:pPr>
              <a:endParaRPr lang="en-US" sz="1200" dirty="0">
                <a:solidFill>
                  <a:srgbClr val="000000">
                    <a:alpha val="92941"/>
                  </a:srgbClr>
                </a:solidFill>
                <a:latin typeface="Open Sans Italics"/>
              </a:endParaRPr>
            </a:p>
            <a:p>
              <a:pPr marL="604523" lvl="1" indent="-302261">
                <a:lnSpc>
                  <a:spcPts val="3920"/>
                </a:lnSpc>
                <a:buFont typeface="Arial"/>
                <a:buChar char="•"/>
              </a:pPr>
              <a:endParaRPr lang="en-US" sz="1200" dirty="0">
                <a:solidFill>
                  <a:srgbClr val="000000">
                    <a:alpha val="92941"/>
                  </a:srgbClr>
                </a:solidFill>
                <a:latin typeface="Open Sans Italics"/>
              </a:endParaRPr>
            </a:p>
            <a:p>
              <a:pPr marL="604523" lvl="1" indent="-302261">
                <a:lnSpc>
                  <a:spcPts val="3920"/>
                </a:lnSpc>
                <a:buFont typeface="Arial"/>
                <a:buChar char="•"/>
              </a:pPr>
              <a:endParaRPr lang="en-US" sz="1200" dirty="0">
                <a:solidFill>
                  <a:srgbClr val="000000">
                    <a:alpha val="92941"/>
                  </a:srgbClr>
                </a:solidFill>
                <a:latin typeface="Open Sans Italics"/>
              </a:endParaRPr>
            </a:p>
            <a:p>
              <a:pPr marL="604523" lvl="1" indent="-302261">
                <a:lnSpc>
                  <a:spcPts val="3920"/>
                </a:lnSpc>
                <a:buFont typeface="Arial"/>
                <a:buChar char="•"/>
              </a:pPr>
              <a:r>
                <a:rPr lang="en-US" sz="2000" dirty="0">
                  <a:solidFill>
                    <a:srgbClr val="000000">
                      <a:alpha val="92941"/>
                    </a:srgbClr>
                  </a:solidFill>
                  <a:latin typeface="Open Sans Italics"/>
                </a:rPr>
                <a:t>Mucuna pruriens and Mucuna </a:t>
              </a:r>
              <a:r>
                <a:rPr lang="en-US" sz="2000" dirty="0" err="1">
                  <a:solidFill>
                    <a:srgbClr val="000000">
                      <a:alpha val="92941"/>
                    </a:srgbClr>
                  </a:solidFill>
                  <a:latin typeface="Open Sans Italics"/>
                </a:rPr>
                <a:t>uriens</a:t>
              </a:r>
              <a:endParaRPr lang="en-US" sz="2000" dirty="0">
                <a:solidFill>
                  <a:srgbClr val="000000">
                    <a:alpha val="92941"/>
                  </a:srgbClr>
                </a:solidFill>
                <a:latin typeface="Open Sans Italics"/>
              </a:endParaRPr>
            </a:p>
            <a:p>
              <a:pPr marL="604523" lvl="1" indent="-302261">
                <a:lnSpc>
                  <a:spcPts val="3920"/>
                </a:lnSpc>
                <a:buFont typeface="Arial"/>
                <a:buChar char="•"/>
              </a:pPr>
              <a:r>
                <a:rPr lang="en-US" sz="2000" dirty="0" err="1">
                  <a:solidFill>
                    <a:srgbClr val="000000">
                      <a:alpha val="92941"/>
                    </a:srgbClr>
                  </a:solidFill>
                  <a:latin typeface="Open Sans Italics"/>
                </a:rPr>
                <a:t>Tynanthus</a:t>
              </a:r>
              <a:r>
                <a:rPr lang="en-US" sz="2000" dirty="0">
                  <a:solidFill>
                    <a:srgbClr val="000000">
                      <a:alpha val="92941"/>
                    </a:srgbClr>
                  </a:solidFill>
                  <a:latin typeface="Open Sans Italics"/>
                </a:rPr>
                <a:t> </a:t>
              </a:r>
              <a:r>
                <a:rPr lang="en-US" sz="2000" dirty="0" err="1">
                  <a:solidFill>
                    <a:srgbClr val="000000">
                      <a:alpha val="92941"/>
                    </a:srgbClr>
                  </a:solidFill>
                  <a:latin typeface="Open Sans Italics"/>
                </a:rPr>
                <a:t>croatianus</a:t>
              </a:r>
              <a:r>
                <a:rPr lang="en-US" sz="2000" dirty="0">
                  <a:solidFill>
                    <a:srgbClr val="000000">
                      <a:alpha val="92941"/>
                    </a:srgbClr>
                  </a:solidFill>
                  <a:latin typeface="Open Sans Italics"/>
                </a:rPr>
                <a:t> and </a:t>
              </a:r>
              <a:r>
                <a:rPr lang="en-US" sz="2000" dirty="0" err="1">
                  <a:solidFill>
                    <a:srgbClr val="000000">
                      <a:alpha val="92941"/>
                    </a:srgbClr>
                  </a:solidFill>
                  <a:latin typeface="Open Sans Italics"/>
                </a:rPr>
                <a:t>Tynanthus</a:t>
              </a:r>
              <a:r>
                <a:rPr lang="en-US" sz="2000" dirty="0">
                  <a:solidFill>
                    <a:srgbClr val="000000">
                      <a:alpha val="92941"/>
                    </a:srgbClr>
                  </a:solidFill>
                  <a:latin typeface="Open Sans Italics"/>
                </a:rPr>
                <a:t> </a:t>
              </a:r>
              <a:r>
                <a:rPr lang="en-US" sz="2000" dirty="0" err="1">
                  <a:solidFill>
                    <a:srgbClr val="000000">
                      <a:alpha val="92941"/>
                    </a:srgbClr>
                  </a:solidFill>
                  <a:latin typeface="Open Sans Italics"/>
                </a:rPr>
                <a:t>macranthus</a:t>
              </a:r>
              <a:endParaRPr lang="en-US" sz="2000" dirty="0">
                <a:solidFill>
                  <a:srgbClr val="000000">
                    <a:alpha val="92941"/>
                  </a:srgbClr>
                </a:solidFill>
                <a:latin typeface="Open Sans Italics"/>
              </a:endParaRPr>
            </a:p>
            <a:p>
              <a:pPr marL="604523" lvl="1" indent="-302261">
                <a:lnSpc>
                  <a:spcPts val="3920"/>
                </a:lnSpc>
                <a:buFont typeface="Arial"/>
                <a:buChar char="•"/>
              </a:pPr>
              <a:r>
                <a:rPr lang="en-US" sz="2000" dirty="0" err="1">
                  <a:solidFill>
                    <a:srgbClr val="000000">
                      <a:alpha val="92941"/>
                    </a:srgbClr>
                  </a:solidFill>
                  <a:latin typeface="Open Sans Italics"/>
                </a:rPr>
                <a:t>Plinia</a:t>
              </a:r>
              <a:r>
                <a:rPr lang="en-US" sz="2000" dirty="0">
                  <a:solidFill>
                    <a:srgbClr val="000000">
                      <a:alpha val="92941"/>
                    </a:srgbClr>
                  </a:solidFill>
                  <a:latin typeface="Open Sans Italics"/>
                </a:rPr>
                <a:t> </a:t>
              </a:r>
              <a:r>
                <a:rPr lang="en-US" sz="2000" dirty="0" err="1">
                  <a:solidFill>
                    <a:srgbClr val="000000">
                      <a:alpha val="92941"/>
                    </a:srgbClr>
                  </a:solidFill>
                  <a:latin typeface="Open Sans Italics"/>
                </a:rPr>
                <a:t>costarricensis</a:t>
              </a:r>
              <a:endParaRPr lang="en-US" sz="2000" dirty="0">
                <a:solidFill>
                  <a:srgbClr val="000000">
                    <a:alpha val="92941"/>
                  </a:srgbClr>
                </a:solidFill>
                <a:latin typeface="Open Sans Italics"/>
              </a:endParaRPr>
            </a:p>
            <a:p>
              <a:pPr marL="604523" lvl="1" indent="-302261">
                <a:lnSpc>
                  <a:spcPts val="3920"/>
                </a:lnSpc>
                <a:buFont typeface="Arial"/>
                <a:buChar char="•"/>
              </a:pPr>
              <a:r>
                <a:rPr lang="en-US" sz="2000" dirty="0" err="1">
                  <a:solidFill>
                    <a:srgbClr val="000000">
                      <a:alpha val="92941"/>
                    </a:srgbClr>
                  </a:solidFill>
                  <a:latin typeface="Open Sans Italics"/>
                </a:rPr>
                <a:t>Licania</a:t>
              </a:r>
              <a:r>
                <a:rPr lang="en-US" sz="2000" dirty="0">
                  <a:solidFill>
                    <a:srgbClr val="000000">
                      <a:alpha val="92941"/>
                    </a:srgbClr>
                  </a:solidFill>
                  <a:latin typeface="Open Sans Italics"/>
                </a:rPr>
                <a:t> platypus</a:t>
              </a:r>
            </a:p>
            <a:p>
              <a:pPr marL="604523" lvl="1" indent="-302261">
                <a:lnSpc>
                  <a:spcPts val="3920"/>
                </a:lnSpc>
                <a:buFont typeface="Arial"/>
                <a:buChar char="•"/>
              </a:pPr>
              <a:r>
                <a:rPr lang="en-US" sz="2000" dirty="0" err="1">
                  <a:solidFill>
                    <a:srgbClr val="000000">
                      <a:alpha val="92941"/>
                    </a:srgbClr>
                  </a:solidFill>
                  <a:latin typeface="Open Sans Italics"/>
                </a:rPr>
                <a:t>Witheringea</a:t>
              </a:r>
              <a:r>
                <a:rPr lang="en-US" sz="2000" dirty="0">
                  <a:solidFill>
                    <a:srgbClr val="000000">
                      <a:alpha val="92941"/>
                    </a:srgbClr>
                  </a:solidFill>
                  <a:latin typeface="Open Sans Italics"/>
                </a:rPr>
                <a:t> </a:t>
              </a:r>
              <a:r>
                <a:rPr lang="en-US" sz="2000" dirty="0" err="1">
                  <a:solidFill>
                    <a:srgbClr val="000000">
                      <a:alpha val="92941"/>
                    </a:srgbClr>
                  </a:solidFill>
                  <a:latin typeface="Open Sans Italics"/>
                </a:rPr>
                <a:t>solanacea</a:t>
              </a:r>
              <a:endParaRPr lang="en-US" sz="2000" dirty="0">
                <a:solidFill>
                  <a:srgbClr val="000000">
                    <a:alpha val="92941"/>
                  </a:srgbClr>
                </a:solidFill>
                <a:latin typeface="Open Sans Italics"/>
              </a:endParaRPr>
            </a:p>
            <a:p>
              <a:pPr marL="604523" lvl="1" indent="-302261">
                <a:lnSpc>
                  <a:spcPts val="3920"/>
                </a:lnSpc>
                <a:buFont typeface="Arial"/>
                <a:buChar char="•"/>
              </a:pPr>
              <a:r>
                <a:rPr lang="en-US" sz="2000" dirty="0" err="1">
                  <a:solidFill>
                    <a:srgbClr val="000000">
                      <a:alpha val="92941"/>
                    </a:srgbClr>
                  </a:solidFill>
                  <a:latin typeface="Open Sans Italics"/>
                </a:rPr>
                <a:t>Hylocereus</a:t>
              </a:r>
              <a:r>
                <a:rPr lang="en-US" sz="2000" dirty="0">
                  <a:solidFill>
                    <a:srgbClr val="000000">
                      <a:alpha val="92941"/>
                    </a:srgbClr>
                  </a:solidFill>
                  <a:latin typeface="Open Sans Italics"/>
                </a:rPr>
                <a:t> </a:t>
              </a:r>
              <a:r>
                <a:rPr lang="en-US" sz="2000" dirty="0" err="1">
                  <a:solidFill>
                    <a:srgbClr val="000000">
                      <a:alpha val="92941"/>
                    </a:srgbClr>
                  </a:solidFill>
                  <a:latin typeface="Open Sans Italics"/>
                </a:rPr>
                <a:t>undatus</a:t>
              </a:r>
              <a:endParaRPr lang="en-US" sz="2000" dirty="0">
                <a:solidFill>
                  <a:srgbClr val="000000">
                    <a:alpha val="92941"/>
                  </a:srgbClr>
                </a:solidFill>
                <a:latin typeface="Open Sans Italics"/>
              </a:endParaRPr>
            </a:p>
            <a:p>
              <a:pPr marL="604523" lvl="1" indent="-302261">
                <a:lnSpc>
                  <a:spcPts val="3920"/>
                </a:lnSpc>
                <a:buFont typeface="Arial"/>
                <a:buChar char="•"/>
              </a:pPr>
              <a:r>
                <a:rPr lang="en-US" sz="2000" dirty="0">
                  <a:solidFill>
                    <a:srgbClr val="000000">
                      <a:alpha val="92941"/>
                    </a:srgbClr>
                  </a:solidFill>
                  <a:latin typeface="Open Sans Italics"/>
                </a:rPr>
                <a:t>Ilex </a:t>
              </a:r>
              <a:r>
                <a:rPr lang="en-US" sz="2000" dirty="0" err="1">
                  <a:solidFill>
                    <a:srgbClr val="000000">
                      <a:alpha val="92941"/>
                    </a:srgbClr>
                  </a:solidFill>
                  <a:latin typeface="Open Sans Italics"/>
                </a:rPr>
                <a:t>aquifolium</a:t>
              </a:r>
              <a:endParaRPr lang="en-US" sz="2000" dirty="0">
                <a:solidFill>
                  <a:srgbClr val="000000">
                    <a:alpha val="92941"/>
                  </a:srgbClr>
                </a:solidFill>
                <a:latin typeface="Open Sans Italics"/>
              </a:endParaRPr>
            </a:p>
            <a:p>
              <a:pPr marL="604523" lvl="1" indent="-302261">
                <a:lnSpc>
                  <a:spcPts val="3920"/>
                </a:lnSpc>
                <a:buFont typeface="Arial"/>
                <a:buChar char="•"/>
              </a:pPr>
              <a:r>
                <a:rPr lang="en-US" sz="2000" dirty="0" err="1">
                  <a:solidFill>
                    <a:srgbClr val="000000">
                      <a:alpha val="92941"/>
                    </a:srgbClr>
                  </a:solidFill>
                  <a:latin typeface="Open Sans Italics"/>
                </a:rPr>
                <a:t>Gonolobus</a:t>
              </a:r>
              <a:r>
                <a:rPr lang="en-US" sz="2000" dirty="0">
                  <a:solidFill>
                    <a:srgbClr val="000000">
                      <a:alpha val="92941"/>
                    </a:srgbClr>
                  </a:solidFill>
                  <a:latin typeface="Open Sans Italics"/>
                </a:rPr>
                <a:t> edulis and </a:t>
              </a:r>
              <a:r>
                <a:rPr lang="en-US" sz="2000" dirty="0" err="1">
                  <a:solidFill>
                    <a:srgbClr val="000000">
                      <a:alpha val="92941"/>
                    </a:srgbClr>
                  </a:solidFill>
                  <a:latin typeface="Open Sans Italics"/>
                </a:rPr>
                <a:t>Gonolobus</a:t>
              </a:r>
              <a:r>
                <a:rPr lang="en-US" sz="2000" dirty="0">
                  <a:solidFill>
                    <a:srgbClr val="000000">
                      <a:alpha val="92941"/>
                    </a:srgbClr>
                  </a:solidFill>
                  <a:latin typeface="Open Sans Italics"/>
                </a:rPr>
                <a:t> </a:t>
              </a:r>
              <a:r>
                <a:rPr lang="en-US" sz="2000" dirty="0" err="1">
                  <a:solidFill>
                    <a:srgbClr val="000000">
                      <a:alpha val="92941"/>
                    </a:srgbClr>
                  </a:solidFill>
                  <a:latin typeface="Open Sans Italics"/>
                </a:rPr>
                <a:t>taylorianus</a:t>
              </a:r>
              <a:endParaRPr lang="en-US" sz="2000" dirty="0">
                <a:solidFill>
                  <a:srgbClr val="000000">
                    <a:alpha val="92941"/>
                  </a:srgbClr>
                </a:solidFill>
                <a:latin typeface="Open Sans Italics"/>
              </a:endParaRPr>
            </a:p>
            <a:p>
              <a:pPr algn="ctr">
                <a:lnSpc>
                  <a:spcPts val="3359"/>
                </a:lnSpc>
              </a:pPr>
              <a:endParaRPr lang="en-US" sz="2800" dirty="0">
                <a:solidFill>
                  <a:srgbClr val="000000">
                    <a:alpha val="92941"/>
                  </a:srgbClr>
                </a:solidFill>
                <a:latin typeface="Open Sans Italics"/>
              </a:endParaRPr>
            </a:p>
          </p:txBody>
        </p:sp>
      </p:grpSp>
      <p:sp>
        <p:nvSpPr>
          <p:cNvPr id="9" name="TextBox 9"/>
          <p:cNvSpPr txBox="1"/>
          <p:nvPr/>
        </p:nvSpPr>
        <p:spPr>
          <a:xfrm>
            <a:off x="237880" y="434668"/>
            <a:ext cx="6966302" cy="1054714"/>
          </a:xfrm>
          <a:prstGeom prst="rect">
            <a:avLst/>
          </a:prstGeom>
        </p:spPr>
        <p:txBody>
          <a:bodyPr lIns="0" tIns="0" rIns="0" bIns="0" rtlCol="0" anchor="t">
            <a:spAutoFit/>
          </a:bodyPr>
          <a:lstStyle/>
          <a:p>
            <a:pPr algn="ctr">
              <a:lnSpc>
                <a:spcPts val="8539"/>
              </a:lnSpc>
            </a:pPr>
            <a:r>
              <a:rPr lang="en-US" sz="6099">
                <a:solidFill>
                  <a:srgbClr val="255031"/>
                </a:solidFill>
                <a:latin typeface="Belleza"/>
              </a:rPr>
              <a:t>TEST IN PROGRESS</a:t>
            </a:r>
          </a:p>
        </p:txBody>
      </p:sp>
      <p:sp>
        <p:nvSpPr>
          <p:cNvPr id="10" name="TextBox 10"/>
          <p:cNvSpPr txBox="1"/>
          <p:nvPr/>
        </p:nvSpPr>
        <p:spPr>
          <a:xfrm>
            <a:off x="10343935" y="8647496"/>
            <a:ext cx="2922433" cy="389166"/>
          </a:xfrm>
          <a:prstGeom prst="rect">
            <a:avLst/>
          </a:prstGeom>
        </p:spPr>
        <p:txBody>
          <a:bodyPr lIns="0" tIns="0" rIns="0" bIns="0" rtlCol="0" anchor="t">
            <a:spAutoFit/>
          </a:bodyPr>
          <a:lstStyle/>
          <a:p>
            <a:pPr algn="ctr">
              <a:lnSpc>
                <a:spcPts val="3220"/>
              </a:lnSpc>
              <a:spcBef>
                <a:spcPct val="0"/>
              </a:spcBef>
            </a:pPr>
            <a:r>
              <a:rPr lang="en-US" sz="2300" dirty="0" err="1">
                <a:solidFill>
                  <a:srgbClr val="255031"/>
                </a:solidFill>
                <a:latin typeface="Open Sans Italics"/>
              </a:rPr>
              <a:t>Witheringea</a:t>
            </a:r>
            <a:r>
              <a:rPr lang="en-US" sz="2300" dirty="0">
                <a:solidFill>
                  <a:srgbClr val="255031"/>
                </a:solidFill>
                <a:latin typeface="Open Sans Italics"/>
              </a:rPr>
              <a:t> </a:t>
            </a:r>
            <a:r>
              <a:rPr lang="en-US" sz="2300" dirty="0" err="1">
                <a:solidFill>
                  <a:srgbClr val="255031"/>
                </a:solidFill>
                <a:latin typeface="Open Sans Italics"/>
              </a:rPr>
              <a:t>solanacea</a:t>
            </a:r>
            <a:endParaRPr lang="en-US" sz="2300" dirty="0">
              <a:solidFill>
                <a:srgbClr val="255031"/>
              </a:solidFill>
              <a:latin typeface="Open Sans Italics"/>
            </a:endParaRPr>
          </a:p>
        </p:txBody>
      </p:sp>
      <p:sp>
        <p:nvSpPr>
          <p:cNvPr id="11" name="TextBox 11"/>
          <p:cNvSpPr txBox="1"/>
          <p:nvPr/>
        </p:nvSpPr>
        <p:spPr>
          <a:xfrm>
            <a:off x="14712324" y="8647496"/>
            <a:ext cx="2092083" cy="389167"/>
          </a:xfrm>
          <a:prstGeom prst="rect">
            <a:avLst/>
          </a:prstGeom>
        </p:spPr>
        <p:txBody>
          <a:bodyPr lIns="0" tIns="0" rIns="0" bIns="0" rtlCol="0" anchor="t">
            <a:spAutoFit/>
          </a:bodyPr>
          <a:lstStyle/>
          <a:p>
            <a:pPr algn="ctr">
              <a:lnSpc>
                <a:spcPts val="3219"/>
              </a:lnSpc>
              <a:spcBef>
                <a:spcPct val="0"/>
              </a:spcBef>
            </a:pPr>
            <a:r>
              <a:rPr lang="en-US" sz="2299">
                <a:solidFill>
                  <a:srgbClr val="255031"/>
                </a:solidFill>
                <a:latin typeface="Open Sans Italics"/>
              </a:rPr>
              <a:t>Licania platypus</a:t>
            </a:r>
          </a:p>
        </p:txBody>
      </p:sp>
      <p:sp>
        <p:nvSpPr>
          <p:cNvPr id="12" name="TextBox 12"/>
          <p:cNvSpPr txBox="1"/>
          <p:nvPr/>
        </p:nvSpPr>
        <p:spPr>
          <a:xfrm>
            <a:off x="2107628" y="2121459"/>
            <a:ext cx="5651500" cy="589892"/>
          </a:xfrm>
          <a:prstGeom prst="rect">
            <a:avLst/>
          </a:prstGeom>
        </p:spPr>
        <p:txBody>
          <a:bodyPr lIns="0" tIns="0" rIns="0" bIns="0" rtlCol="0" anchor="t">
            <a:spAutoFit/>
          </a:bodyPr>
          <a:lstStyle/>
          <a:p>
            <a:pPr algn="ctr">
              <a:lnSpc>
                <a:spcPts val="4760"/>
              </a:lnSpc>
            </a:pPr>
            <a:r>
              <a:rPr lang="en-US" sz="3400">
                <a:solidFill>
                  <a:srgbClr val="000000"/>
                </a:solidFill>
                <a:latin typeface="Belleza"/>
              </a:rPr>
              <a:t>2023: 8 species are being studied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Freeform 3"/>
          <p:cNvSpPr/>
          <p:nvPr/>
        </p:nvSpPr>
        <p:spPr>
          <a:xfrm rot="-8024097" flipH="1">
            <a:off x="14887518" y="-2437697"/>
            <a:ext cx="4743565" cy="6011430"/>
          </a:xfrm>
          <a:custGeom>
            <a:avLst/>
            <a:gdLst/>
            <a:ahLst/>
            <a:cxnLst/>
            <a:rect l="l" t="t" r="r" b="b"/>
            <a:pathLst>
              <a:path w="4743565" h="6011430">
                <a:moveTo>
                  <a:pt x="4743564" y="0"/>
                </a:moveTo>
                <a:lnTo>
                  <a:pt x="0" y="0"/>
                </a:lnTo>
                <a:lnTo>
                  <a:pt x="0" y="6011430"/>
                </a:lnTo>
                <a:lnTo>
                  <a:pt x="4743564" y="6011430"/>
                </a:lnTo>
                <a:lnTo>
                  <a:pt x="4743564"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grpSp>
        <p:nvGrpSpPr>
          <p:cNvPr id="6" name="Group 6"/>
          <p:cNvGrpSpPr/>
          <p:nvPr/>
        </p:nvGrpSpPr>
        <p:grpSpPr>
          <a:xfrm>
            <a:off x="1447800" y="2961697"/>
            <a:ext cx="7277716" cy="5685799"/>
            <a:chOff x="0" y="-57150"/>
            <a:chExt cx="1916765" cy="1497495"/>
          </a:xfrm>
        </p:grpSpPr>
        <p:sp>
          <p:nvSpPr>
            <p:cNvPr id="7" name="Freeform 7"/>
            <p:cNvSpPr/>
            <p:nvPr/>
          </p:nvSpPr>
          <p:spPr>
            <a:xfrm>
              <a:off x="0" y="0"/>
              <a:ext cx="1916765" cy="1440345"/>
            </a:xfrm>
            <a:custGeom>
              <a:avLst/>
              <a:gdLst/>
              <a:ahLst/>
              <a:cxnLst/>
              <a:rect l="l" t="t" r="r" b="b"/>
              <a:pathLst>
                <a:path w="1916765" h="1440345">
                  <a:moveTo>
                    <a:pt x="0" y="0"/>
                  </a:moveTo>
                  <a:lnTo>
                    <a:pt x="1916765" y="0"/>
                  </a:lnTo>
                  <a:lnTo>
                    <a:pt x="1916765" y="1440345"/>
                  </a:lnTo>
                  <a:lnTo>
                    <a:pt x="0" y="1440345"/>
                  </a:lnTo>
                  <a:close/>
                </a:path>
              </a:pathLst>
            </a:custGeom>
            <a:solidFill>
              <a:srgbClr val="9EA4AF">
                <a:alpha val="92941"/>
              </a:srgbClr>
            </a:solidFill>
          </p:spPr>
          <p:txBody>
            <a:bodyPr/>
            <a:lstStyle/>
            <a:p>
              <a:endParaRPr lang="es-CR"/>
            </a:p>
          </p:txBody>
        </p:sp>
        <p:sp>
          <p:nvSpPr>
            <p:cNvPr id="8" name="TextBox 8"/>
            <p:cNvSpPr txBox="1"/>
            <p:nvPr/>
          </p:nvSpPr>
          <p:spPr>
            <a:xfrm>
              <a:off x="0" y="-57150"/>
              <a:ext cx="1834746" cy="996084"/>
            </a:xfrm>
            <a:prstGeom prst="rect">
              <a:avLst/>
            </a:prstGeom>
          </p:spPr>
          <p:txBody>
            <a:bodyPr lIns="50800" tIns="50800" rIns="50800" bIns="50800" rtlCol="0" anchor="ctr"/>
            <a:lstStyle/>
            <a:p>
              <a:pPr marL="604523" lvl="1" indent="-302261">
                <a:lnSpc>
                  <a:spcPts val="3920"/>
                </a:lnSpc>
                <a:buFont typeface="Arial"/>
                <a:buChar char="•"/>
              </a:pPr>
              <a:endParaRPr lang="en-US" sz="1200" dirty="0">
                <a:solidFill>
                  <a:srgbClr val="000000">
                    <a:alpha val="92941"/>
                  </a:srgbClr>
                </a:solidFill>
                <a:latin typeface="Open Sans Italics"/>
              </a:endParaRPr>
            </a:p>
            <a:p>
              <a:pPr marL="604523" lvl="1" indent="-302261">
                <a:lnSpc>
                  <a:spcPts val="3920"/>
                </a:lnSpc>
                <a:buFont typeface="Arial"/>
                <a:buChar char="•"/>
              </a:pPr>
              <a:endParaRPr lang="en-US" sz="1200" dirty="0">
                <a:solidFill>
                  <a:srgbClr val="000000">
                    <a:alpha val="92941"/>
                  </a:srgbClr>
                </a:solidFill>
                <a:latin typeface="Open Sans Italics"/>
              </a:endParaRPr>
            </a:p>
            <a:p>
              <a:pPr marL="302262" lvl="1">
                <a:lnSpc>
                  <a:spcPts val="3920"/>
                </a:lnSpc>
              </a:pPr>
              <a:endParaRPr lang="en-US" sz="1200" dirty="0">
                <a:solidFill>
                  <a:srgbClr val="000000">
                    <a:alpha val="92941"/>
                  </a:srgbClr>
                </a:solidFill>
                <a:latin typeface="Open Sans Italics"/>
              </a:endParaRPr>
            </a:p>
            <a:p>
              <a:pPr marL="302262" lvl="1">
                <a:lnSpc>
                  <a:spcPts val="3920"/>
                </a:lnSpc>
              </a:pPr>
              <a:endParaRPr lang="en-US" sz="1200" dirty="0">
                <a:solidFill>
                  <a:srgbClr val="000000">
                    <a:alpha val="92941"/>
                  </a:srgbClr>
                </a:solidFill>
                <a:latin typeface="Open Sans Italics"/>
              </a:endParaRPr>
            </a:p>
            <a:p>
              <a:pPr marL="302262" lvl="1">
                <a:lnSpc>
                  <a:spcPts val="3920"/>
                </a:lnSpc>
              </a:pPr>
              <a:endParaRPr lang="en-US" sz="1200" dirty="0">
                <a:solidFill>
                  <a:srgbClr val="000000">
                    <a:alpha val="92941"/>
                  </a:srgbClr>
                </a:solidFill>
                <a:latin typeface="Open Sans Italics"/>
              </a:endParaRPr>
            </a:p>
            <a:p>
              <a:pPr marL="604523" lvl="1" indent="-302261">
                <a:lnSpc>
                  <a:spcPts val="3920"/>
                </a:lnSpc>
                <a:buFont typeface="Arial"/>
                <a:buChar char="•"/>
              </a:pPr>
              <a:r>
                <a:rPr lang="es-ES" sz="2000" dirty="0" err="1">
                  <a:solidFill>
                    <a:srgbClr val="000000">
                      <a:alpha val="92941"/>
                    </a:srgbClr>
                  </a:solidFill>
                  <a:latin typeface="Open Sans Italics"/>
                </a:rPr>
                <a:t>Wigandia</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urens</a:t>
              </a:r>
              <a:endParaRPr lang="en-US" sz="2000" dirty="0">
                <a:solidFill>
                  <a:srgbClr val="000000">
                    <a:alpha val="92941"/>
                  </a:srgbClr>
                </a:solidFill>
                <a:latin typeface="Open Sans Italics"/>
              </a:endParaRPr>
            </a:p>
            <a:p>
              <a:pPr marL="604523" lvl="1" indent="-302261">
                <a:lnSpc>
                  <a:spcPts val="3920"/>
                </a:lnSpc>
                <a:buFont typeface="Arial"/>
                <a:buChar char="•"/>
              </a:pPr>
              <a:r>
                <a:rPr lang="es-ES" sz="2000" dirty="0">
                  <a:solidFill>
                    <a:srgbClr val="000000">
                      <a:alpha val="92941"/>
                    </a:srgbClr>
                  </a:solidFill>
                  <a:latin typeface="Open Sans Italics"/>
                </a:rPr>
                <a:t>Salvia </a:t>
              </a:r>
              <a:r>
                <a:rPr lang="es-ES" sz="2000" dirty="0" err="1">
                  <a:solidFill>
                    <a:srgbClr val="000000">
                      <a:alpha val="92941"/>
                    </a:srgbClr>
                  </a:solidFill>
                  <a:latin typeface="Open Sans Italics"/>
                </a:rPr>
                <a:t>polistachia</a:t>
              </a:r>
              <a:endParaRPr lang="en-US" sz="2000" dirty="0">
                <a:solidFill>
                  <a:srgbClr val="000000">
                    <a:alpha val="92941"/>
                  </a:srgbClr>
                </a:solidFill>
                <a:latin typeface="Open Sans Italics"/>
              </a:endParaRPr>
            </a:p>
            <a:p>
              <a:pPr marL="604523" lvl="1" indent="-302261">
                <a:lnSpc>
                  <a:spcPts val="3920"/>
                </a:lnSpc>
                <a:buFont typeface="Arial"/>
                <a:buChar char="•"/>
              </a:pPr>
              <a:r>
                <a:rPr lang="es-ES" sz="2000" dirty="0" err="1">
                  <a:solidFill>
                    <a:srgbClr val="000000">
                      <a:alpha val="92941"/>
                    </a:srgbClr>
                  </a:solidFill>
                  <a:latin typeface="Open Sans Italics"/>
                </a:rPr>
                <a:t>Banisteriopsis</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muricata</a:t>
              </a:r>
              <a:endParaRPr lang="en-US" sz="2000" dirty="0">
                <a:solidFill>
                  <a:srgbClr val="000000">
                    <a:alpha val="92941"/>
                  </a:srgbClr>
                </a:solidFill>
                <a:latin typeface="Open Sans Italics"/>
              </a:endParaRPr>
            </a:p>
            <a:p>
              <a:pPr marL="604523" lvl="1" indent="-302261">
                <a:lnSpc>
                  <a:spcPts val="3920"/>
                </a:lnSpc>
                <a:buFont typeface="Arial"/>
                <a:buChar char="•"/>
              </a:pPr>
              <a:r>
                <a:rPr lang="es-ES" sz="2000" dirty="0" err="1">
                  <a:solidFill>
                    <a:srgbClr val="000000">
                      <a:alpha val="92941"/>
                    </a:srgbClr>
                  </a:solidFill>
                  <a:latin typeface="Open Sans Italics"/>
                </a:rPr>
                <a:t>Mollinedia</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viridiflora</a:t>
              </a:r>
              <a:endParaRPr lang="en-US" sz="2000" dirty="0">
                <a:solidFill>
                  <a:srgbClr val="000000">
                    <a:alpha val="92941"/>
                  </a:srgbClr>
                </a:solidFill>
                <a:latin typeface="Open Sans Italics"/>
              </a:endParaRPr>
            </a:p>
            <a:p>
              <a:pPr marL="604523" lvl="1" indent="-302261">
                <a:lnSpc>
                  <a:spcPts val="3920"/>
                </a:lnSpc>
                <a:buFont typeface="Arial"/>
                <a:buChar char="•"/>
              </a:pPr>
              <a:r>
                <a:rPr lang="es-ES" sz="2000" dirty="0" err="1">
                  <a:solidFill>
                    <a:srgbClr val="000000">
                      <a:alpha val="92941"/>
                    </a:srgbClr>
                  </a:solidFill>
                  <a:latin typeface="Open Sans Italics"/>
                </a:rPr>
                <a:t>Plinea</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costarricensis</a:t>
              </a:r>
              <a:endParaRPr lang="en-US" sz="2000" dirty="0">
                <a:solidFill>
                  <a:srgbClr val="000000">
                    <a:alpha val="92941"/>
                  </a:srgbClr>
                </a:solidFill>
                <a:latin typeface="Open Sans Italics"/>
              </a:endParaRPr>
            </a:p>
            <a:p>
              <a:pPr marL="604523" lvl="1" indent="-302261">
                <a:lnSpc>
                  <a:spcPts val="3920"/>
                </a:lnSpc>
                <a:spcAft>
                  <a:spcPts val="800"/>
                </a:spcAft>
                <a:buFont typeface="Arial"/>
                <a:buChar char="•"/>
              </a:pPr>
              <a:r>
                <a:rPr lang="es-ES" sz="2000" dirty="0" err="1">
                  <a:solidFill>
                    <a:srgbClr val="000000">
                      <a:alpha val="92941"/>
                    </a:srgbClr>
                  </a:solidFill>
                  <a:latin typeface="Open Sans Italics"/>
                </a:rPr>
                <a:t>Purpussi</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Undatus</a:t>
              </a:r>
              <a:r>
                <a:rPr lang="es-ES" sz="2000" dirty="0">
                  <a:solidFill>
                    <a:srgbClr val="000000">
                      <a:alpha val="92941"/>
                    </a:srgbClr>
                  </a:solidFill>
                  <a:latin typeface="Open Sans Italics"/>
                </a:rPr>
                <a:t> (Pitahaya: Cebra/Orejona)</a:t>
              </a:r>
              <a:endParaRPr lang="en-US" sz="2000" dirty="0">
                <a:solidFill>
                  <a:srgbClr val="000000">
                    <a:alpha val="92941"/>
                  </a:srgbClr>
                </a:solidFill>
                <a:latin typeface="Open Sans Italics"/>
              </a:endParaRPr>
            </a:p>
            <a:p>
              <a:pPr marL="604523" lvl="1" indent="-302261">
                <a:lnSpc>
                  <a:spcPts val="3920"/>
                </a:lnSpc>
                <a:spcAft>
                  <a:spcPts val="800"/>
                </a:spcAft>
                <a:buFont typeface="Arial"/>
                <a:buChar char="•"/>
              </a:pPr>
              <a:r>
                <a:rPr lang="es-ES" sz="2000" dirty="0" err="1">
                  <a:solidFill>
                    <a:srgbClr val="000000">
                      <a:alpha val="92941"/>
                    </a:srgbClr>
                  </a:solidFill>
                  <a:latin typeface="Open Sans Italics"/>
                </a:rPr>
                <a:t>Thynantus</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croatianus</a:t>
              </a:r>
              <a:endParaRPr lang="es-ES" sz="2000" dirty="0">
                <a:solidFill>
                  <a:srgbClr val="000000">
                    <a:alpha val="92941"/>
                  </a:srgbClr>
                </a:solidFill>
                <a:latin typeface="Open Sans Italics"/>
              </a:endParaRPr>
            </a:p>
            <a:p>
              <a:pPr marL="604523" lvl="1" indent="-302261">
                <a:lnSpc>
                  <a:spcPts val="3920"/>
                </a:lnSpc>
                <a:spcAft>
                  <a:spcPts val="800"/>
                </a:spcAft>
                <a:buFont typeface="Arial"/>
                <a:buChar char="•"/>
              </a:pPr>
              <a:r>
                <a:rPr lang="es-ES" sz="2000" dirty="0" err="1">
                  <a:solidFill>
                    <a:srgbClr val="000000">
                      <a:alpha val="92941"/>
                    </a:srgbClr>
                  </a:solidFill>
                  <a:latin typeface="Open Sans Italics"/>
                </a:rPr>
                <a:t>Passiflora</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Passiflora</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miniata</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Passiflora</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quadrangularis</a:t>
              </a:r>
              <a:endParaRPr lang="es-ES" sz="2000" dirty="0">
                <a:solidFill>
                  <a:srgbClr val="000000">
                    <a:alpha val="92941"/>
                  </a:srgbClr>
                </a:solidFill>
                <a:latin typeface="Open Sans Italics"/>
              </a:endParaRPr>
            </a:p>
            <a:p>
              <a:pPr marL="604523" lvl="1" indent="-302261">
                <a:lnSpc>
                  <a:spcPts val="3920"/>
                </a:lnSpc>
                <a:spcAft>
                  <a:spcPts val="800"/>
                </a:spcAft>
                <a:buFont typeface="Arial"/>
                <a:buChar char="•"/>
              </a:pPr>
              <a:endParaRPr lang="en-US" sz="2000" dirty="0">
                <a:solidFill>
                  <a:srgbClr val="000000">
                    <a:alpha val="92941"/>
                  </a:srgbClr>
                </a:solidFill>
                <a:latin typeface="Open Sans Italics"/>
              </a:endParaRPr>
            </a:p>
          </p:txBody>
        </p:sp>
      </p:grpSp>
      <p:sp>
        <p:nvSpPr>
          <p:cNvPr id="9" name="TextBox 9"/>
          <p:cNvSpPr txBox="1"/>
          <p:nvPr/>
        </p:nvSpPr>
        <p:spPr>
          <a:xfrm>
            <a:off x="237880" y="434668"/>
            <a:ext cx="6966302" cy="1054714"/>
          </a:xfrm>
          <a:prstGeom prst="rect">
            <a:avLst/>
          </a:prstGeom>
        </p:spPr>
        <p:txBody>
          <a:bodyPr lIns="0" tIns="0" rIns="0" bIns="0" rtlCol="0" anchor="t">
            <a:spAutoFit/>
          </a:bodyPr>
          <a:lstStyle/>
          <a:p>
            <a:pPr algn="ctr">
              <a:lnSpc>
                <a:spcPts val="8539"/>
              </a:lnSpc>
            </a:pPr>
            <a:r>
              <a:rPr lang="en-US" sz="6099">
                <a:solidFill>
                  <a:srgbClr val="255031"/>
                </a:solidFill>
                <a:latin typeface="Belleza"/>
              </a:rPr>
              <a:t>TEST IN PROGRESS</a:t>
            </a:r>
          </a:p>
        </p:txBody>
      </p:sp>
      <p:sp>
        <p:nvSpPr>
          <p:cNvPr id="12" name="TextBox 12"/>
          <p:cNvSpPr txBox="1"/>
          <p:nvPr/>
        </p:nvSpPr>
        <p:spPr>
          <a:xfrm>
            <a:off x="2107628" y="2121459"/>
            <a:ext cx="5651500" cy="563424"/>
          </a:xfrm>
          <a:prstGeom prst="rect">
            <a:avLst/>
          </a:prstGeom>
        </p:spPr>
        <p:txBody>
          <a:bodyPr lIns="0" tIns="0" rIns="0" bIns="0" rtlCol="0" anchor="t">
            <a:spAutoFit/>
          </a:bodyPr>
          <a:lstStyle/>
          <a:p>
            <a:pPr algn="ctr">
              <a:lnSpc>
                <a:spcPts val="4760"/>
              </a:lnSpc>
            </a:pPr>
            <a:r>
              <a:rPr lang="en-US" sz="3400" dirty="0">
                <a:solidFill>
                  <a:srgbClr val="000000"/>
                </a:solidFill>
                <a:latin typeface="Belleza"/>
              </a:rPr>
              <a:t>2024: 7 species are being studied</a:t>
            </a:r>
          </a:p>
        </p:txBody>
      </p:sp>
      <p:pic>
        <p:nvPicPr>
          <p:cNvPr id="15" name="Imagen 14">
            <a:extLst>
              <a:ext uri="{FF2B5EF4-FFF2-40B4-BE49-F238E27FC236}">
                <a16:creationId xmlns:a16="http://schemas.microsoft.com/office/drawing/2014/main" id="{F86BD0EF-6061-A486-26BD-4F1229AC4657}"/>
              </a:ext>
            </a:extLst>
          </p:cNvPr>
          <p:cNvPicPr>
            <a:picLocks noChangeAspect="1"/>
          </p:cNvPicPr>
          <p:nvPr/>
        </p:nvPicPr>
        <p:blipFill>
          <a:blip r:embed="rId5"/>
          <a:stretch>
            <a:fillRect/>
          </a:stretch>
        </p:blipFill>
        <p:spPr>
          <a:xfrm>
            <a:off x="9677400" y="3178688"/>
            <a:ext cx="3900488" cy="2595597"/>
          </a:xfrm>
          <a:prstGeom prst="rect">
            <a:avLst/>
          </a:prstGeom>
        </p:spPr>
      </p:pic>
      <p:pic>
        <p:nvPicPr>
          <p:cNvPr id="16" name="Imagen 15">
            <a:extLst>
              <a:ext uri="{FF2B5EF4-FFF2-40B4-BE49-F238E27FC236}">
                <a16:creationId xmlns:a16="http://schemas.microsoft.com/office/drawing/2014/main" id="{89CFC853-0FC6-9939-6328-C4D7B274B183}"/>
              </a:ext>
            </a:extLst>
          </p:cNvPr>
          <p:cNvPicPr>
            <a:picLocks noChangeAspect="1"/>
          </p:cNvPicPr>
          <p:nvPr/>
        </p:nvPicPr>
        <p:blipFill>
          <a:blip r:embed="rId6"/>
          <a:stretch>
            <a:fillRect/>
          </a:stretch>
        </p:blipFill>
        <p:spPr>
          <a:xfrm>
            <a:off x="13868400" y="5927341"/>
            <a:ext cx="3585558" cy="2890856"/>
          </a:xfrm>
          <a:prstGeom prst="rect">
            <a:avLst/>
          </a:prstGeom>
        </p:spPr>
      </p:pic>
      <p:sp>
        <p:nvSpPr>
          <p:cNvPr id="17" name="TextBox 10">
            <a:extLst>
              <a:ext uri="{FF2B5EF4-FFF2-40B4-BE49-F238E27FC236}">
                <a16:creationId xmlns:a16="http://schemas.microsoft.com/office/drawing/2014/main" id="{5866C007-AA8E-AE3A-48C7-E5CA12457A81}"/>
              </a:ext>
            </a:extLst>
          </p:cNvPr>
          <p:cNvSpPr txBox="1"/>
          <p:nvPr/>
        </p:nvSpPr>
        <p:spPr>
          <a:xfrm>
            <a:off x="9912996" y="7277100"/>
            <a:ext cx="2922433" cy="954685"/>
          </a:xfrm>
          <a:prstGeom prst="rect">
            <a:avLst/>
          </a:prstGeom>
        </p:spPr>
        <p:txBody>
          <a:bodyPr lIns="0" tIns="0" rIns="0" bIns="0" rtlCol="0" anchor="t">
            <a:spAutoFit/>
          </a:bodyPr>
          <a:lstStyle/>
          <a:p>
            <a:pPr marL="302262" lvl="1" algn="ctr">
              <a:lnSpc>
                <a:spcPts val="3920"/>
              </a:lnSpc>
              <a:spcAft>
                <a:spcPts val="800"/>
              </a:spcAft>
            </a:pPr>
            <a:r>
              <a:rPr lang="es-ES" sz="2000" dirty="0" err="1">
                <a:solidFill>
                  <a:srgbClr val="000000">
                    <a:alpha val="92941"/>
                  </a:srgbClr>
                </a:solidFill>
                <a:latin typeface="Open Sans Italics"/>
              </a:rPr>
              <a:t>Passiflora</a:t>
            </a:r>
            <a:r>
              <a:rPr lang="es-ES" sz="2000" dirty="0">
                <a:solidFill>
                  <a:srgbClr val="000000">
                    <a:alpha val="92941"/>
                  </a:srgbClr>
                </a:solidFill>
                <a:latin typeface="Open Sans Italics"/>
              </a:rPr>
              <a:t> </a:t>
            </a:r>
            <a:r>
              <a:rPr lang="es-ES" sz="2000" dirty="0" err="1">
                <a:solidFill>
                  <a:srgbClr val="000000">
                    <a:alpha val="92941"/>
                  </a:srgbClr>
                </a:solidFill>
                <a:latin typeface="Open Sans Italics"/>
              </a:rPr>
              <a:t>quadrangularis</a:t>
            </a:r>
            <a:endParaRPr lang="es-ES" sz="2000" dirty="0">
              <a:solidFill>
                <a:srgbClr val="000000">
                  <a:alpha val="92941"/>
                </a:srgbClr>
              </a:solidFill>
              <a:latin typeface="Open Sans Italics"/>
            </a:endParaRPr>
          </a:p>
        </p:txBody>
      </p:sp>
      <p:sp>
        <p:nvSpPr>
          <p:cNvPr id="18" name="Rectangle 1">
            <a:extLst>
              <a:ext uri="{FF2B5EF4-FFF2-40B4-BE49-F238E27FC236}">
                <a16:creationId xmlns:a16="http://schemas.microsoft.com/office/drawing/2014/main" id="{5F400683-3486-577A-1EB1-B6487ADC28B1}"/>
              </a:ext>
            </a:extLst>
          </p:cNvPr>
          <p:cNvSpPr>
            <a:spLocks noChangeArrowheads="1"/>
          </p:cNvSpPr>
          <p:nvPr/>
        </p:nvSpPr>
        <p:spPr bwMode="auto">
          <a:xfrm>
            <a:off x="0" y="0"/>
            <a:ext cx="18288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9044" rIns="0" bIns="-19044"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100" b="0" i="0" u="none" strike="noStrike" cap="none" normalizeH="0" baseline="0">
                <a:ln>
                  <a:noFill/>
                </a:ln>
                <a:solidFill>
                  <a:srgbClr val="1F1F1F"/>
                </a:solidFill>
                <a:effectLst/>
                <a:latin typeface="inherit"/>
              </a:rPr>
              <a:t>In relation to these plants, the anxiolytic effect will be studied</a:t>
            </a:r>
            <a:r>
              <a:rPr kumimoji="0" lang="en-US" altLang="en-US" sz="12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62462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38202">
            <a:off x="14560030" y="6715483"/>
            <a:ext cx="4508388" cy="5713394"/>
          </a:xfrm>
          <a:custGeom>
            <a:avLst/>
            <a:gdLst/>
            <a:ahLst/>
            <a:cxnLst/>
            <a:rect l="l" t="t" r="r" b="b"/>
            <a:pathLst>
              <a:path w="4508388" h="5713394">
                <a:moveTo>
                  <a:pt x="0" y="0"/>
                </a:moveTo>
                <a:lnTo>
                  <a:pt x="4508388" y="0"/>
                </a:lnTo>
                <a:lnTo>
                  <a:pt x="4508388" y="5713395"/>
                </a:lnTo>
                <a:lnTo>
                  <a:pt x="0" y="5713395"/>
                </a:lnTo>
                <a:lnTo>
                  <a:pt x="0"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Freeform 3"/>
          <p:cNvSpPr/>
          <p:nvPr/>
        </p:nvSpPr>
        <p:spPr>
          <a:xfrm rot="-8024097" flipH="1">
            <a:off x="14887518" y="-2437697"/>
            <a:ext cx="4743565" cy="6011430"/>
          </a:xfrm>
          <a:custGeom>
            <a:avLst/>
            <a:gdLst/>
            <a:ahLst/>
            <a:cxnLst/>
            <a:rect l="l" t="t" r="r" b="b"/>
            <a:pathLst>
              <a:path w="4743565" h="6011430">
                <a:moveTo>
                  <a:pt x="4743564" y="0"/>
                </a:moveTo>
                <a:lnTo>
                  <a:pt x="0" y="0"/>
                </a:lnTo>
                <a:lnTo>
                  <a:pt x="0" y="6011430"/>
                </a:lnTo>
                <a:lnTo>
                  <a:pt x="4743564" y="6011430"/>
                </a:lnTo>
                <a:lnTo>
                  <a:pt x="4743564"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4" name="Freeform 4"/>
          <p:cNvSpPr/>
          <p:nvPr/>
        </p:nvSpPr>
        <p:spPr>
          <a:xfrm>
            <a:off x="1950479" y="2361808"/>
            <a:ext cx="4806987" cy="3204658"/>
          </a:xfrm>
          <a:custGeom>
            <a:avLst/>
            <a:gdLst/>
            <a:ahLst/>
            <a:cxnLst/>
            <a:rect l="l" t="t" r="r" b="b"/>
            <a:pathLst>
              <a:path w="4806987" h="3204658">
                <a:moveTo>
                  <a:pt x="0" y="0"/>
                </a:moveTo>
                <a:lnTo>
                  <a:pt x="4806987" y="0"/>
                </a:lnTo>
                <a:lnTo>
                  <a:pt x="4806987" y="3204658"/>
                </a:lnTo>
                <a:lnTo>
                  <a:pt x="0" y="3204658"/>
                </a:lnTo>
                <a:lnTo>
                  <a:pt x="0" y="0"/>
                </a:lnTo>
                <a:close/>
              </a:path>
            </a:pathLst>
          </a:custGeom>
          <a:blipFill>
            <a:blip r:embed="rId5"/>
            <a:stretch>
              <a:fillRect/>
            </a:stretch>
          </a:blipFill>
        </p:spPr>
        <p:txBody>
          <a:bodyPr/>
          <a:lstStyle/>
          <a:p>
            <a:endParaRPr lang="es-CR"/>
          </a:p>
        </p:txBody>
      </p:sp>
      <p:sp>
        <p:nvSpPr>
          <p:cNvPr id="5" name="Freeform 5"/>
          <p:cNvSpPr/>
          <p:nvPr/>
        </p:nvSpPr>
        <p:spPr>
          <a:xfrm>
            <a:off x="1950479" y="6073710"/>
            <a:ext cx="4776885" cy="3184590"/>
          </a:xfrm>
          <a:custGeom>
            <a:avLst/>
            <a:gdLst/>
            <a:ahLst/>
            <a:cxnLst/>
            <a:rect l="l" t="t" r="r" b="b"/>
            <a:pathLst>
              <a:path w="4776885" h="3184590">
                <a:moveTo>
                  <a:pt x="0" y="0"/>
                </a:moveTo>
                <a:lnTo>
                  <a:pt x="4776885" y="0"/>
                </a:lnTo>
                <a:lnTo>
                  <a:pt x="4776885" y="3184590"/>
                </a:lnTo>
                <a:lnTo>
                  <a:pt x="0" y="3184590"/>
                </a:lnTo>
                <a:lnTo>
                  <a:pt x="0" y="0"/>
                </a:lnTo>
                <a:close/>
              </a:path>
            </a:pathLst>
          </a:custGeom>
          <a:blipFill>
            <a:blip r:embed="rId6"/>
            <a:stretch>
              <a:fillRect/>
            </a:stretch>
          </a:blipFill>
        </p:spPr>
        <p:txBody>
          <a:bodyPr/>
          <a:lstStyle/>
          <a:p>
            <a:endParaRPr lang="es-CR"/>
          </a:p>
        </p:txBody>
      </p:sp>
      <p:sp>
        <p:nvSpPr>
          <p:cNvPr id="6" name="TextBox 6"/>
          <p:cNvSpPr txBox="1"/>
          <p:nvPr/>
        </p:nvSpPr>
        <p:spPr>
          <a:xfrm>
            <a:off x="237880" y="434668"/>
            <a:ext cx="9987689" cy="1054714"/>
          </a:xfrm>
          <a:prstGeom prst="rect">
            <a:avLst/>
          </a:prstGeom>
        </p:spPr>
        <p:txBody>
          <a:bodyPr lIns="0" tIns="0" rIns="0" bIns="0" rtlCol="0" anchor="t">
            <a:spAutoFit/>
          </a:bodyPr>
          <a:lstStyle/>
          <a:p>
            <a:pPr algn="ctr">
              <a:lnSpc>
                <a:spcPts val="8539"/>
              </a:lnSpc>
            </a:pPr>
            <a:r>
              <a:rPr lang="en-US" sz="6099">
                <a:solidFill>
                  <a:srgbClr val="255031"/>
                </a:solidFill>
                <a:latin typeface="Belleza"/>
              </a:rPr>
              <a:t>PHYTOCHEMICAL PROFILE</a:t>
            </a:r>
          </a:p>
        </p:txBody>
      </p:sp>
      <p:sp>
        <p:nvSpPr>
          <p:cNvPr id="7" name="TextBox 7"/>
          <p:cNvSpPr txBox="1"/>
          <p:nvPr/>
        </p:nvSpPr>
        <p:spPr>
          <a:xfrm>
            <a:off x="7480891" y="3125276"/>
            <a:ext cx="9778409" cy="3988823"/>
          </a:xfrm>
          <a:prstGeom prst="rect">
            <a:avLst/>
          </a:prstGeom>
        </p:spPr>
        <p:txBody>
          <a:bodyPr lIns="0" tIns="0" rIns="0" bIns="0" rtlCol="0" anchor="t">
            <a:spAutoFit/>
          </a:bodyPr>
          <a:lstStyle/>
          <a:p>
            <a:pPr algn="just">
              <a:lnSpc>
                <a:spcPts val="3220"/>
              </a:lnSpc>
              <a:spcBef>
                <a:spcPct val="0"/>
              </a:spcBef>
            </a:pPr>
            <a:r>
              <a:rPr lang="en-US" sz="2300">
                <a:solidFill>
                  <a:srgbClr val="000000"/>
                </a:solidFill>
                <a:latin typeface="Belleza"/>
              </a:rPr>
              <a:t>Dragendorff (alkaloids), Mayer (alkaloids), Wagner (alkaloids), Tollens (carbohydrates), Molish (carbohydrates), Fehling (reducing carbohydrates), Benedict (reducing carbohydrates), Shinoda (flavonoids), Pews (flavonoids), Carr-Price (carotenes), Perchloric Acid (terpenes), Ammonium Molybdate IV (terpenes), Tortelli-Jaffe (terpenes), Sudan (fats), Kedde (cardiotonic glycosides), Guignard (cyanogenic glycosides), Cooling (mucilages), Rosenthaler (saponins),  Foam (saponins), Bornträger-Kraus (quinones), Nihydrin (amino acids), Formaldehyde-HCl (condensed tannins), Salkowski (terpenes), Gelatin-Salt (tannins), FeCl3 (gallic and catechinic tannins), Lieberman- Buchard (steroids), Rosenheim (anthocyanins), Ferric hydroxamate (sesquiterpene lactones).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38202">
            <a:off x="14560030" y="6715483"/>
            <a:ext cx="4508388" cy="5713394"/>
          </a:xfrm>
          <a:custGeom>
            <a:avLst/>
            <a:gdLst/>
            <a:ahLst/>
            <a:cxnLst/>
            <a:rect l="l" t="t" r="r" b="b"/>
            <a:pathLst>
              <a:path w="4508388" h="5713394">
                <a:moveTo>
                  <a:pt x="0" y="0"/>
                </a:moveTo>
                <a:lnTo>
                  <a:pt x="4508388" y="0"/>
                </a:lnTo>
                <a:lnTo>
                  <a:pt x="4508388" y="5713395"/>
                </a:lnTo>
                <a:lnTo>
                  <a:pt x="0" y="5713395"/>
                </a:lnTo>
                <a:lnTo>
                  <a:pt x="0"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Freeform 3"/>
          <p:cNvSpPr/>
          <p:nvPr/>
        </p:nvSpPr>
        <p:spPr>
          <a:xfrm rot="-8024097" flipH="1">
            <a:off x="14887518" y="-2437697"/>
            <a:ext cx="4743565" cy="6011430"/>
          </a:xfrm>
          <a:custGeom>
            <a:avLst/>
            <a:gdLst/>
            <a:ahLst/>
            <a:cxnLst/>
            <a:rect l="l" t="t" r="r" b="b"/>
            <a:pathLst>
              <a:path w="4743565" h="6011430">
                <a:moveTo>
                  <a:pt x="4743564" y="0"/>
                </a:moveTo>
                <a:lnTo>
                  <a:pt x="0" y="0"/>
                </a:lnTo>
                <a:lnTo>
                  <a:pt x="0" y="6011430"/>
                </a:lnTo>
                <a:lnTo>
                  <a:pt x="4743564" y="6011430"/>
                </a:lnTo>
                <a:lnTo>
                  <a:pt x="4743564"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4" name="TextBox 4"/>
          <p:cNvSpPr txBox="1"/>
          <p:nvPr/>
        </p:nvSpPr>
        <p:spPr>
          <a:xfrm>
            <a:off x="491400" y="510868"/>
            <a:ext cx="17305200" cy="2223505"/>
          </a:xfrm>
          <a:prstGeom prst="rect">
            <a:avLst/>
          </a:prstGeom>
        </p:spPr>
        <p:txBody>
          <a:bodyPr lIns="0" tIns="0" rIns="0" bIns="0" rtlCol="0" anchor="t">
            <a:spAutoFit/>
          </a:bodyPr>
          <a:lstStyle/>
          <a:p>
            <a:pPr algn="just">
              <a:lnSpc>
                <a:spcPts val="4480"/>
              </a:lnSpc>
              <a:spcBef>
                <a:spcPct val="0"/>
              </a:spcBef>
            </a:pPr>
            <a:r>
              <a:rPr lang="en-US" sz="3200">
                <a:solidFill>
                  <a:srgbClr val="255031"/>
                </a:solidFill>
                <a:latin typeface="Open Sans"/>
              </a:rPr>
              <a:t>Study of the effect on intestinal motility of fractions of the ethanolic extract of </a:t>
            </a:r>
            <a:r>
              <a:rPr lang="en-US" sz="3200">
                <a:solidFill>
                  <a:srgbClr val="255031"/>
                </a:solidFill>
                <a:latin typeface="Open Sans Italics"/>
              </a:rPr>
              <a:t>Licania platypus</a:t>
            </a:r>
            <a:r>
              <a:rPr lang="en-US" sz="3200">
                <a:solidFill>
                  <a:srgbClr val="255031"/>
                </a:solidFill>
                <a:latin typeface="Open Sans"/>
              </a:rPr>
              <a:t> leaves in an isolated organ model  in HSD rats: Sprague Dawley for the identification of the extract with the highest activity.</a:t>
            </a:r>
          </a:p>
          <a:p>
            <a:pPr algn="just">
              <a:lnSpc>
                <a:spcPts val="4480"/>
              </a:lnSpc>
              <a:spcBef>
                <a:spcPct val="0"/>
              </a:spcBef>
            </a:pPr>
            <a:endParaRPr lang="en-US" sz="3200">
              <a:solidFill>
                <a:srgbClr val="255031"/>
              </a:solidFill>
              <a:latin typeface="Open Sans"/>
            </a:endParaRPr>
          </a:p>
        </p:txBody>
      </p:sp>
      <p:sp>
        <p:nvSpPr>
          <p:cNvPr id="5" name="TextBox 5"/>
          <p:cNvSpPr txBox="1"/>
          <p:nvPr/>
        </p:nvSpPr>
        <p:spPr>
          <a:xfrm>
            <a:off x="814324" y="2677224"/>
            <a:ext cx="10879155" cy="6391602"/>
          </a:xfrm>
          <a:prstGeom prst="rect">
            <a:avLst/>
          </a:prstGeom>
        </p:spPr>
        <p:txBody>
          <a:bodyPr lIns="0" tIns="0" rIns="0" bIns="0" rtlCol="0" anchor="t">
            <a:spAutoFit/>
          </a:bodyPr>
          <a:lstStyle/>
          <a:p>
            <a:pPr algn="just">
              <a:lnSpc>
                <a:spcPts val="3640"/>
              </a:lnSpc>
            </a:pPr>
            <a:r>
              <a:rPr lang="en-US" sz="2600" u="sng">
                <a:solidFill>
                  <a:srgbClr val="000000"/>
                </a:solidFill>
                <a:latin typeface="Belleza"/>
              </a:rPr>
              <a:t>Phytochemical profile results</a:t>
            </a:r>
            <a:r>
              <a:rPr lang="en-US" sz="2600">
                <a:solidFill>
                  <a:srgbClr val="000000"/>
                </a:solidFill>
                <a:latin typeface="Belleza"/>
              </a:rPr>
              <a:t>: Carbohydrates, reducing sugars, proteins, soluble phenols, saponins, coumarins, flavonoids, steroids, and triterpenes. The presence of tannins were found only in the extracts from Guanacaste and San Ramón.</a:t>
            </a:r>
          </a:p>
          <a:p>
            <a:pPr algn="just">
              <a:lnSpc>
                <a:spcPts val="3640"/>
              </a:lnSpc>
            </a:pPr>
            <a:endParaRPr lang="en-US" sz="2600">
              <a:solidFill>
                <a:srgbClr val="000000"/>
              </a:solidFill>
              <a:latin typeface="Belleza"/>
            </a:endParaRPr>
          </a:p>
          <a:p>
            <a:pPr algn="just">
              <a:lnSpc>
                <a:spcPts val="3640"/>
              </a:lnSpc>
            </a:pPr>
            <a:r>
              <a:rPr lang="en-US" sz="2600" u="sng">
                <a:solidFill>
                  <a:srgbClr val="000000"/>
                </a:solidFill>
                <a:latin typeface="Belleza"/>
              </a:rPr>
              <a:t>Pharmacological  activities:</a:t>
            </a:r>
            <a:r>
              <a:rPr lang="en-US" sz="2600">
                <a:solidFill>
                  <a:srgbClr val="000000"/>
                </a:solidFill>
                <a:latin typeface="Belleza"/>
              </a:rPr>
              <a:t> </a:t>
            </a:r>
          </a:p>
          <a:p>
            <a:pPr marL="561341" lvl="1" indent="-280670" algn="just">
              <a:lnSpc>
                <a:spcPts val="3640"/>
              </a:lnSpc>
              <a:buFont typeface="Arial"/>
              <a:buChar char="•"/>
            </a:pPr>
            <a:r>
              <a:rPr lang="en-US" sz="2600">
                <a:solidFill>
                  <a:srgbClr val="000000"/>
                </a:solidFill>
                <a:latin typeface="Belleza"/>
              </a:rPr>
              <a:t>Inhibition of the cholinergic pathway, specifically due to a non-competitive muscarinic antagonist effect and the release of NO by the NO/cGMP system, are  possible mechanisms of pharmacological action involved in the antispasmodic effect of the metabolites present in the ethanolic extract leaves.</a:t>
            </a:r>
          </a:p>
          <a:p>
            <a:pPr marL="561341" lvl="1" indent="-280670" algn="just">
              <a:lnSpc>
                <a:spcPts val="3640"/>
              </a:lnSpc>
              <a:buFont typeface="Arial"/>
              <a:buChar char="•"/>
            </a:pPr>
            <a:r>
              <a:rPr lang="en-US" sz="2600">
                <a:solidFill>
                  <a:srgbClr val="000000"/>
                </a:solidFill>
                <a:latin typeface="Belleza"/>
              </a:rPr>
              <a:t>The metabolites present in the ethanolic extract of leaves do not seem to interfere with the serotonergic pathway that participates in the contraction of intestinal smooth muscle.</a:t>
            </a:r>
            <a:r>
              <a:rPr lang="en-US" sz="2600">
                <a:solidFill>
                  <a:srgbClr val="255031"/>
                </a:solidFill>
                <a:latin typeface="Belleza Bold"/>
              </a:rPr>
              <a:t> </a:t>
            </a:r>
          </a:p>
          <a:p>
            <a:pPr marL="561341" lvl="1" indent="-280670" algn="just">
              <a:lnSpc>
                <a:spcPts val="3640"/>
              </a:lnSpc>
              <a:buFont typeface="Arial"/>
              <a:buChar char="•"/>
            </a:pPr>
            <a:r>
              <a:rPr lang="en-US" sz="2600">
                <a:solidFill>
                  <a:srgbClr val="000000"/>
                </a:solidFill>
                <a:latin typeface="Belleza Bold"/>
              </a:rPr>
              <a:t>Antibacterial activity was also found with a MIC of 5mg/mL. </a:t>
            </a:r>
          </a:p>
        </p:txBody>
      </p:sp>
      <p:sp>
        <p:nvSpPr>
          <p:cNvPr id="6" name="Freeform 6"/>
          <p:cNvSpPr/>
          <p:nvPr/>
        </p:nvSpPr>
        <p:spPr>
          <a:xfrm>
            <a:off x="12946344" y="3198406"/>
            <a:ext cx="4312956" cy="5750608"/>
          </a:xfrm>
          <a:custGeom>
            <a:avLst/>
            <a:gdLst/>
            <a:ahLst/>
            <a:cxnLst/>
            <a:rect l="l" t="t" r="r" b="b"/>
            <a:pathLst>
              <a:path w="4312956" h="5750608">
                <a:moveTo>
                  <a:pt x="0" y="0"/>
                </a:moveTo>
                <a:lnTo>
                  <a:pt x="4312956" y="0"/>
                </a:lnTo>
                <a:lnTo>
                  <a:pt x="4312956" y="5750608"/>
                </a:lnTo>
                <a:lnTo>
                  <a:pt x="0" y="5750608"/>
                </a:lnTo>
                <a:lnTo>
                  <a:pt x="0" y="0"/>
                </a:lnTo>
                <a:close/>
              </a:path>
            </a:pathLst>
          </a:custGeom>
          <a:blipFill>
            <a:blip r:embed="rId5"/>
            <a:stretch>
              <a:fillRect/>
            </a:stretch>
          </a:blipFill>
        </p:spPr>
        <p:txBody>
          <a:bodyPr/>
          <a:lstStyle/>
          <a:p>
            <a:endParaRPr lang="es-C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38202">
            <a:off x="14560030" y="6715483"/>
            <a:ext cx="4508388" cy="5713394"/>
          </a:xfrm>
          <a:custGeom>
            <a:avLst/>
            <a:gdLst/>
            <a:ahLst/>
            <a:cxnLst/>
            <a:rect l="l" t="t" r="r" b="b"/>
            <a:pathLst>
              <a:path w="4508388" h="5713394">
                <a:moveTo>
                  <a:pt x="0" y="0"/>
                </a:moveTo>
                <a:lnTo>
                  <a:pt x="4508388" y="0"/>
                </a:lnTo>
                <a:lnTo>
                  <a:pt x="4508388" y="5713395"/>
                </a:lnTo>
                <a:lnTo>
                  <a:pt x="0" y="5713395"/>
                </a:lnTo>
                <a:lnTo>
                  <a:pt x="0"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Freeform 3"/>
          <p:cNvSpPr/>
          <p:nvPr/>
        </p:nvSpPr>
        <p:spPr>
          <a:xfrm rot="-8024097" flipH="1">
            <a:off x="14887518" y="-2437697"/>
            <a:ext cx="4743565" cy="6011430"/>
          </a:xfrm>
          <a:custGeom>
            <a:avLst/>
            <a:gdLst/>
            <a:ahLst/>
            <a:cxnLst/>
            <a:rect l="l" t="t" r="r" b="b"/>
            <a:pathLst>
              <a:path w="4743565" h="6011430">
                <a:moveTo>
                  <a:pt x="4743564" y="0"/>
                </a:moveTo>
                <a:lnTo>
                  <a:pt x="0" y="0"/>
                </a:lnTo>
                <a:lnTo>
                  <a:pt x="0" y="6011430"/>
                </a:lnTo>
                <a:lnTo>
                  <a:pt x="4743564" y="6011430"/>
                </a:lnTo>
                <a:lnTo>
                  <a:pt x="4743564"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4" name="Freeform 4"/>
          <p:cNvSpPr/>
          <p:nvPr/>
        </p:nvSpPr>
        <p:spPr>
          <a:xfrm>
            <a:off x="11663521" y="2947461"/>
            <a:ext cx="4689373" cy="6252497"/>
          </a:xfrm>
          <a:custGeom>
            <a:avLst/>
            <a:gdLst/>
            <a:ahLst/>
            <a:cxnLst/>
            <a:rect l="l" t="t" r="r" b="b"/>
            <a:pathLst>
              <a:path w="4689373" h="6252497">
                <a:moveTo>
                  <a:pt x="0" y="0"/>
                </a:moveTo>
                <a:lnTo>
                  <a:pt x="4689373" y="0"/>
                </a:lnTo>
                <a:lnTo>
                  <a:pt x="4689373" y="6252497"/>
                </a:lnTo>
                <a:lnTo>
                  <a:pt x="0" y="6252497"/>
                </a:lnTo>
                <a:lnTo>
                  <a:pt x="0" y="0"/>
                </a:lnTo>
                <a:close/>
              </a:path>
            </a:pathLst>
          </a:custGeom>
          <a:blipFill>
            <a:blip r:embed="rId5"/>
            <a:stretch>
              <a:fillRect/>
            </a:stretch>
          </a:blipFill>
        </p:spPr>
        <p:txBody>
          <a:bodyPr/>
          <a:lstStyle/>
          <a:p>
            <a:endParaRPr lang="es-CR"/>
          </a:p>
        </p:txBody>
      </p:sp>
      <p:sp>
        <p:nvSpPr>
          <p:cNvPr id="5" name="TextBox 5"/>
          <p:cNvSpPr txBox="1"/>
          <p:nvPr/>
        </p:nvSpPr>
        <p:spPr>
          <a:xfrm>
            <a:off x="354927" y="491818"/>
            <a:ext cx="14491618" cy="1979600"/>
          </a:xfrm>
          <a:prstGeom prst="rect">
            <a:avLst/>
          </a:prstGeom>
        </p:spPr>
        <p:txBody>
          <a:bodyPr lIns="0" tIns="0" rIns="0" bIns="0" rtlCol="0" anchor="t">
            <a:spAutoFit/>
          </a:bodyPr>
          <a:lstStyle/>
          <a:p>
            <a:pPr>
              <a:lnSpc>
                <a:spcPts val="5319"/>
              </a:lnSpc>
            </a:pPr>
            <a:r>
              <a:rPr lang="en-US" sz="3799">
                <a:solidFill>
                  <a:srgbClr val="255031"/>
                </a:solidFill>
                <a:latin typeface="Open Sans"/>
              </a:rPr>
              <a:t>Pharmacological activities of hydroalcoholic extracts of the aerial part and fruit of the </a:t>
            </a:r>
            <a:r>
              <a:rPr lang="en-US" sz="3799">
                <a:solidFill>
                  <a:srgbClr val="255031"/>
                </a:solidFill>
                <a:latin typeface="Open Sans Italics"/>
              </a:rPr>
              <a:t>Witheringia solanacea</a:t>
            </a:r>
            <a:r>
              <a:rPr lang="en-US" sz="3799">
                <a:solidFill>
                  <a:srgbClr val="255031"/>
                </a:solidFill>
                <a:latin typeface="Open Sans"/>
              </a:rPr>
              <a:t> plant</a:t>
            </a:r>
          </a:p>
          <a:p>
            <a:pPr>
              <a:lnSpc>
                <a:spcPts val="5319"/>
              </a:lnSpc>
              <a:spcBef>
                <a:spcPct val="0"/>
              </a:spcBef>
            </a:pPr>
            <a:endParaRPr lang="en-US" sz="3799">
              <a:solidFill>
                <a:srgbClr val="255031"/>
              </a:solidFill>
              <a:latin typeface="Open Sans"/>
            </a:endParaRPr>
          </a:p>
        </p:txBody>
      </p:sp>
      <p:sp>
        <p:nvSpPr>
          <p:cNvPr id="6" name="TextBox 6"/>
          <p:cNvSpPr txBox="1"/>
          <p:nvPr/>
        </p:nvSpPr>
        <p:spPr>
          <a:xfrm>
            <a:off x="354927" y="3061858"/>
            <a:ext cx="9925100" cy="5333559"/>
          </a:xfrm>
          <a:prstGeom prst="rect">
            <a:avLst/>
          </a:prstGeom>
        </p:spPr>
        <p:txBody>
          <a:bodyPr lIns="0" tIns="0" rIns="0" bIns="0" rtlCol="0" anchor="t">
            <a:spAutoFit/>
          </a:bodyPr>
          <a:lstStyle/>
          <a:p>
            <a:pPr marL="647702" lvl="1" indent="-323851" algn="just">
              <a:lnSpc>
                <a:spcPts val="4200"/>
              </a:lnSpc>
              <a:buFont typeface="Arial"/>
              <a:buChar char="•"/>
            </a:pPr>
            <a:r>
              <a:rPr lang="en-US" sz="3000" u="sng">
                <a:solidFill>
                  <a:srgbClr val="000000"/>
                </a:solidFill>
                <a:latin typeface="Belleza"/>
              </a:rPr>
              <a:t>Phytochemical screening:</a:t>
            </a:r>
            <a:r>
              <a:rPr lang="en-US" sz="3000">
                <a:solidFill>
                  <a:srgbClr val="000000"/>
                </a:solidFill>
                <a:latin typeface="Belleza"/>
              </a:rPr>
              <a:t> Phenolic compounds, flavonoids, coumarins, anthroquinones, cardiotonic glycosides, triterpenes and phytosterols.  Only the fruit extract presented alkaloids.</a:t>
            </a:r>
          </a:p>
          <a:p>
            <a:pPr algn="just">
              <a:lnSpc>
                <a:spcPts val="4200"/>
              </a:lnSpc>
            </a:pPr>
            <a:endParaRPr lang="en-US" sz="3000">
              <a:solidFill>
                <a:srgbClr val="000000"/>
              </a:solidFill>
              <a:latin typeface="Belleza"/>
            </a:endParaRPr>
          </a:p>
          <a:p>
            <a:pPr marL="647702" lvl="1" indent="-323851" algn="just">
              <a:lnSpc>
                <a:spcPts val="4200"/>
              </a:lnSpc>
              <a:buFont typeface="Arial"/>
              <a:buChar char="•"/>
            </a:pPr>
            <a:r>
              <a:rPr lang="en-US" sz="3000" u="sng">
                <a:solidFill>
                  <a:srgbClr val="000000"/>
                </a:solidFill>
                <a:latin typeface="Belleza"/>
              </a:rPr>
              <a:t>Fruit extract</a:t>
            </a:r>
            <a:r>
              <a:rPr lang="en-US" sz="3000">
                <a:solidFill>
                  <a:srgbClr val="000000"/>
                </a:solidFill>
                <a:latin typeface="Belleza"/>
              </a:rPr>
              <a:t>: Greater amount of phenolic compounds and total flavonoids, and a greater antioxidant capacity compared to the hydroalcoholic extracts from the aerial parts.</a:t>
            </a:r>
          </a:p>
          <a:p>
            <a:pPr algn="just">
              <a:lnSpc>
                <a:spcPts val="4200"/>
              </a:lnSpc>
            </a:pPr>
            <a:endParaRPr lang="en-US" sz="3000">
              <a:solidFill>
                <a:srgbClr val="000000"/>
              </a:solidFill>
              <a:latin typeface="Belleza"/>
            </a:endParaRPr>
          </a:p>
          <a:p>
            <a:pPr marL="647702" lvl="1" indent="-323851" algn="just">
              <a:lnSpc>
                <a:spcPts val="4200"/>
              </a:lnSpc>
              <a:buFont typeface="Arial"/>
              <a:buChar char="•"/>
            </a:pPr>
            <a:r>
              <a:rPr lang="en-US" sz="3000">
                <a:solidFill>
                  <a:srgbClr val="000000"/>
                </a:solidFill>
                <a:latin typeface="Belleza"/>
              </a:rPr>
              <a:t>The antioxidant activity of the  plant is considered low.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38202">
            <a:off x="14560030" y="6715483"/>
            <a:ext cx="4508388" cy="5713394"/>
          </a:xfrm>
          <a:custGeom>
            <a:avLst/>
            <a:gdLst/>
            <a:ahLst/>
            <a:cxnLst/>
            <a:rect l="l" t="t" r="r" b="b"/>
            <a:pathLst>
              <a:path w="4508388" h="5713394">
                <a:moveTo>
                  <a:pt x="0" y="0"/>
                </a:moveTo>
                <a:lnTo>
                  <a:pt x="4508388" y="0"/>
                </a:lnTo>
                <a:lnTo>
                  <a:pt x="4508388" y="5713395"/>
                </a:lnTo>
                <a:lnTo>
                  <a:pt x="0" y="5713395"/>
                </a:lnTo>
                <a:lnTo>
                  <a:pt x="0"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sp>
        <p:nvSpPr>
          <p:cNvPr id="3" name="Freeform 3"/>
          <p:cNvSpPr/>
          <p:nvPr/>
        </p:nvSpPr>
        <p:spPr>
          <a:xfrm rot="-8024097" flipH="1">
            <a:off x="14887518" y="-2437697"/>
            <a:ext cx="4743565" cy="6011430"/>
          </a:xfrm>
          <a:custGeom>
            <a:avLst/>
            <a:gdLst/>
            <a:ahLst/>
            <a:cxnLst/>
            <a:rect l="l" t="t" r="r" b="b"/>
            <a:pathLst>
              <a:path w="4743565" h="6011430">
                <a:moveTo>
                  <a:pt x="4743564" y="0"/>
                </a:moveTo>
                <a:lnTo>
                  <a:pt x="0" y="0"/>
                </a:lnTo>
                <a:lnTo>
                  <a:pt x="0" y="6011430"/>
                </a:lnTo>
                <a:lnTo>
                  <a:pt x="4743564" y="6011430"/>
                </a:lnTo>
                <a:lnTo>
                  <a:pt x="4743564"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sp>
        <p:nvSpPr>
          <p:cNvPr id="4" name="Freeform 4"/>
          <p:cNvSpPr/>
          <p:nvPr/>
        </p:nvSpPr>
        <p:spPr>
          <a:xfrm>
            <a:off x="1028700" y="1967040"/>
            <a:ext cx="8030878" cy="2012701"/>
          </a:xfrm>
          <a:custGeom>
            <a:avLst/>
            <a:gdLst/>
            <a:ahLst/>
            <a:cxnLst/>
            <a:rect l="l" t="t" r="r" b="b"/>
            <a:pathLst>
              <a:path w="8030878" h="2012701">
                <a:moveTo>
                  <a:pt x="0" y="0"/>
                </a:moveTo>
                <a:lnTo>
                  <a:pt x="8030878" y="0"/>
                </a:lnTo>
                <a:lnTo>
                  <a:pt x="8030878" y="2012701"/>
                </a:lnTo>
                <a:lnTo>
                  <a:pt x="0" y="2012701"/>
                </a:lnTo>
                <a:lnTo>
                  <a:pt x="0" y="0"/>
                </a:lnTo>
                <a:close/>
              </a:path>
            </a:pathLst>
          </a:custGeom>
          <a:blipFill>
            <a:blip r:embed="rId4"/>
            <a:stretch>
              <a:fillRect/>
            </a:stretch>
          </a:blipFill>
        </p:spPr>
        <p:txBody>
          <a:bodyPr/>
          <a:lstStyle/>
          <a:p>
            <a:endParaRPr lang="es-CR"/>
          </a:p>
        </p:txBody>
      </p:sp>
      <p:sp>
        <p:nvSpPr>
          <p:cNvPr id="5" name="Freeform 5"/>
          <p:cNvSpPr/>
          <p:nvPr/>
        </p:nvSpPr>
        <p:spPr>
          <a:xfrm>
            <a:off x="392802" y="4557702"/>
            <a:ext cx="9302675" cy="4293542"/>
          </a:xfrm>
          <a:custGeom>
            <a:avLst/>
            <a:gdLst/>
            <a:ahLst/>
            <a:cxnLst/>
            <a:rect l="l" t="t" r="r" b="b"/>
            <a:pathLst>
              <a:path w="9302675" h="4293542">
                <a:moveTo>
                  <a:pt x="0" y="0"/>
                </a:moveTo>
                <a:lnTo>
                  <a:pt x="9302674" y="0"/>
                </a:lnTo>
                <a:lnTo>
                  <a:pt x="9302674" y="4293542"/>
                </a:lnTo>
                <a:lnTo>
                  <a:pt x="0" y="4293542"/>
                </a:lnTo>
                <a:lnTo>
                  <a:pt x="0" y="0"/>
                </a:lnTo>
                <a:close/>
              </a:path>
            </a:pathLst>
          </a:custGeom>
          <a:blipFill>
            <a:blip r:embed="rId5"/>
            <a:stretch>
              <a:fillRect/>
            </a:stretch>
          </a:blipFill>
        </p:spPr>
        <p:txBody>
          <a:bodyPr/>
          <a:lstStyle/>
          <a:p>
            <a:endParaRPr lang="es-CR"/>
          </a:p>
        </p:txBody>
      </p:sp>
      <p:sp>
        <p:nvSpPr>
          <p:cNvPr id="6" name="TextBox 6"/>
          <p:cNvSpPr txBox="1"/>
          <p:nvPr/>
        </p:nvSpPr>
        <p:spPr>
          <a:xfrm>
            <a:off x="9695476" y="2141114"/>
            <a:ext cx="8073014" cy="5938097"/>
          </a:xfrm>
          <a:prstGeom prst="rect">
            <a:avLst/>
          </a:prstGeom>
        </p:spPr>
        <p:txBody>
          <a:bodyPr lIns="0" tIns="0" rIns="0" bIns="0" rtlCol="0" anchor="t">
            <a:spAutoFit/>
          </a:bodyPr>
          <a:lstStyle/>
          <a:p>
            <a:pPr marL="604519" lvl="1" indent="-302260" algn="just">
              <a:lnSpc>
                <a:spcPts val="3919"/>
              </a:lnSpc>
              <a:buFont typeface="Arial"/>
              <a:buChar char="•"/>
            </a:pPr>
            <a:r>
              <a:rPr lang="en-US" sz="2799">
                <a:solidFill>
                  <a:srgbClr val="000000"/>
                </a:solidFill>
                <a:latin typeface="Belleza"/>
              </a:rPr>
              <a:t>Antimicrobial activity with a MIC of 5 mg/mL, without reaching a bactericidal effect = weak antibacterial effect of the extracts. </a:t>
            </a:r>
          </a:p>
          <a:p>
            <a:pPr algn="just">
              <a:lnSpc>
                <a:spcPts val="3919"/>
              </a:lnSpc>
            </a:pPr>
            <a:endParaRPr lang="en-US" sz="2799">
              <a:solidFill>
                <a:srgbClr val="000000"/>
              </a:solidFill>
              <a:latin typeface="Belleza"/>
            </a:endParaRPr>
          </a:p>
          <a:p>
            <a:pPr marL="604519" lvl="1" indent="-302260" algn="just">
              <a:lnSpc>
                <a:spcPts val="3919"/>
              </a:lnSpc>
              <a:buFont typeface="Arial"/>
              <a:buChar char="•"/>
            </a:pPr>
            <a:r>
              <a:rPr lang="en-US" sz="2799">
                <a:solidFill>
                  <a:srgbClr val="000000"/>
                </a:solidFill>
                <a:latin typeface="Belleza"/>
              </a:rPr>
              <a:t>Relaxing effect on the muscular contraction of the intestine isolated in an organ bath system.</a:t>
            </a:r>
          </a:p>
          <a:p>
            <a:pPr algn="just">
              <a:lnSpc>
                <a:spcPts val="3919"/>
              </a:lnSpc>
            </a:pPr>
            <a:endParaRPr lang="en-US" sz="2799">
              <a:solidFill>
                <a:srgbClr val="000000"/>
              </a:solidFill>
              <a:latin typeface="Belleza"/>
            </a:endParaRPr>
          </a:p>
          <a:p>
            <a:pPr marL="604519" lvl="1" indent="-302260" algn="just">
              <a:lnSpc>
                <a:spcPts val="3919"/>
              </a:lnSpc>
              <a:buFont typeface="Arial"/>
              <a:buChar char="•"/>
            </a:pPr>
            <a:r>
              <a:rPr lang="en-US" sz="2799">
                <a:solidFill>
                  <a:srgbClr val="000000"/>
                </a:solidFill>
                <a:latin typeface="Belleza"/>
              </a:rPr>
              <a:t>Anti-inflammatory activity in the paw edema model, but not in the ear edema model.</a:t>
            </a:r>
          </a:p>
          <a:p>
            <a:pPr algn="just">
              <a:lnSpc>
                <a:spcPts val="3919"/>
              </a:lnSpc>
            </a:pPr>
            <a:endParaRPr lang="en-US" sz="2799">
              <a:solidFill>
                <a:srgbClr val="000000"/>
              </a:solidFill>
              <a:latin typeface="Belleza"/>
            </a:endParaRPr>
          </a:p>
          <a:p>
            <a:pPr marL="604519" lvl="1" indent="-302260" algn="just">
              <a:lnSpc>
                <a:spcPts val="3919"/>
              </a:lnSpc>
              <a:buFont typeface="Arial"/>
              <a:buChar char="•"/>
            </a:pPr>
            <a:r>
              <a:rPr lang="en-US" sz="2799">
                <a:solidFill>
                  <a:srgbClr val="000000"/>
                </a:solidFill>
                <a:latin typeface="Belleza"/>
              </a:rPr>
              <a:t>Appears to have low toxicity according to OECD protocols.</a:t>
            </a:r>
          </a:p>
        </p:txBody>
      </p:sp>
      <p:sp>
        <p:nvSpPr>
          <p:cNvPr id="7" name="TextBox 7"/>
          <p:cNvSpPr txBox="1"/>
          <p:nvPr/>
        </p:nvSpPr>
        <p:spPr>
          <a:xfrm>
            <a:off x="598209" y="463243"/>
            <a:ext cx="8545791" cy="896532"/>
          </a:xfrm>
          <a:prstGeom prst="rect">
            <a:avLst/>
          </a:prstGeom>
        </p:spPr>
        <p:txBody>
          <a:bodyPr lIns="0" tIns="0" rIns="0" bIns="0" rtlCol="0" anchor="t">
            <a:spAutoFit/>
          </a:bodyPr>
          <a:lstStyle/>
          <a:p>
            <a:pPr algn="ctr">
              <a:lnSpc>
                <a:spcPts val="7279"/>
              </a:lnSpc>
            </a:pPr>
            <a:r>
              <a:rPr lang="en-US" sz="5199">
                <a:solidFill>
                  <a:srgbClr val="255031"/>
                </a:solidFill>
                <a:latin typeface="Belleza"/>
              </a:rPr>
              <a:t>AERIAL PART EXTRACT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sp>
        <p:nvSpPr>
          <p:cNvPr id="3" name="Freeform 3"/>
          <p:cNvSpPr/>
          <p:nvPr/>
        </p:nvSpPr>
        <p:spPr>
          <a:xfrm rot="-9597402" flipH="1">
            <a:off x="14732444" y="-2100010"/>
            <a:ext cx="4743565" cy="6011430"/>
          </a:xfrm>
          <a:custGeom>
            <a:avLst/>
            <a:gdLst/>
            <a:ahLst/>
            <a:cxnLst/>
            <a:rect l="l" t="t" r="r" b="b"/>
            <a:pathLst>
              <a:path w="4743565" h="6011430">
                <a:moveTo>
                  <a:pt x="4743565" y="0"/>
                </a:moveTo>
                <a:lnTo>
                  <a:pt x="0" y="0"/>
                </a:lnTo>
                <a:lnTo>
                  <a:pt x="0" y="6011430"/>
                </a:lnTo>
                <a:lnTo>
                  <a:pt x="4743565" y="6011430"/>
                </a:lnTo>
                <a:lnTo>
                  <a:pt x="4743565"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sp>
        <p:nvSpPr>
          <p:cNvPr id="4" name="Freeform 4"/>
          <p:cNvSpPr/>
          <p:nvPr/>
        </p:nvSpPr>
        <p:spPr>
          <a:xfrm>
            <a:off x="4344416" y="3202924"/>
            <a:ext cx="1128466" cy="1128466"/>
          </a:xfrm>
          <a:custGeom>
            <a:avLst/>
            <a:gdLst/>
            <a:ahLst/>
            <a:cxnLst/>
            <a:rect l="l" t="t" r="r" b="b"/>
            <a:pathLst>
              <a:path w="1128466" h="1128466">
                <a:moveTo>
                  <a:pt x="0" y="0"/>
                </a:moveTo>
                <a:lnTo>
                  <a:pt x="1128466" y="0"/>
                </a:lnTo>
                <a:lnTo>
                  <a:pt x="1128466" y="1128466"/>
                </a:lnTo>
                <a:lnTo>
                  <a:pt x="0" y="112846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s-CR"/>
          </a:p>
        </p:txBody>
      </p:sp>
      <p:sp>
        <p:nvSpPr>
          <p:cNvPr id="5" name="Freeform 5"/>
          <p:cNvSpPr/>
          <p:nvPr/>
        </p:nvSpPr>
        <p:spPr>
          <a:xfrm>
            <a:off x="4363013" y="4588565"/>
            <a:ext cx="1109870" cy="1109870"/>
          </a:xfrm>
          <a:custGeom>
            <a:avLst/>
            <a:gdLst/>
            <a:ahLst/>
            <a:cxnLst/>
            <a:rect l="l" t="t" r="r" b="b"/>
            <a:pathLst>
              <a:path w="1109870" h="1109870">
                <a:moveTo>
                  <a:pt x="0" y="0"/>
                </a:moveTo>
                <a:lnTo>
                  <a:pt x="1109869" y="0"/>
                </a:lnTo>
                <a:lnTo>
                  <a:pt x="1109869" y="1109870"/>
                </a:lnTo>
                <a:lnTo>
                  <a:pt x="0" y="110987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s-CR"/>
          </a:p>
        </p:txBody>
      </p:sp>
      <p:sp>
        <p:nvSpPr>
          <p:cNvPr id="6" name="Freeform 6"/>
          <p:cNvSpPr/>
          <p:nvPr/>
        </p:nvSpPr>
        <p:spPr>
          <a:xfrm>
            <a:off x="4363013" y="5960314"/>
            <a:ext cx="1081521" cy="1081521"/>
          </a:xfrm>
          <a:custGeom>
            <a:avLst/>
            <a:gdLst/>
            <a:ahLst/>
            <a:cxnLst/>
            <a:rect l="l" t="t" r="r" b="b"/>
            <a:pathLst>
              <a:path w="1081521" h="1081521">
                <a:moveTo>
                  <a:pt x="0" y="0"/>
                </a:moveTo>
                <a:lnTo>
                  <a:pt x="1081521" y="0"/>
                </a:lnTo>
                <a:lnTo>
                  <a:pt x="1081521" y="1081521"/>
                </a:lnTo>
                <a:lnTo>
                  <a:pt x="0" y="108152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s-CR"/>
          </a:p>
        </p:txBody>
      </p:sp>
      <p:sp>
        <p:nvSpPr>
          <p:cNvPr id="7" name="Freeform 7"/>
          <p:cNvSpPr/>
          <p:nvPr/>
        </p:nvSpPr>
        <p:spPr>
          <a:xfrm>
            <a:off x="4363013" y="7299010"/>
            <a:ext cx="1081521" cy="1081521"/>
          </a:xfrm>
          <a:custGeom>
            <a:avLst/>
            <a:gdLst/>
            <a:ahLst/>
            <a:cxnLst/>
            <a:rect l="l" t="t" r="r" b="b"/>
            <a:pathLst>
              <a:path w="1081521" h="1081521">
                <a:moveTo>
                  <a:pt x="0" y="0"/>
                </a:moveTo>
                <a:lnTo>
                  <a:pt x="1081521" y="0"/>
                </a:lnTo>
                <a:lnTo>
                  <a:pt x="1081521" y="1081521"/>
                </a:lnTo>
                <a:lnTo>
                  <a:pt x="0" y="108152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s-CR"/>
          </a:p>
        </p:txBody>
      </p:sp>
      <p:sp>
        <p:nvSpPr>
          <p:cNvPr id="8" name="TextBox 8"/>
          <p:cNvSpPr txBox="1"/>
          <p:nvPr/>
        </p:nvSpPr>
        <p:spPr>
          <a:xfrm>
            <a:off x="5760266" y="3348090"/>
            <a:ext cx="2008849" cy="780983"/>
          </a:xfrm>
          <a:prstGeom prst="rect">
            <a:avLst/>
          </a:prstGeom>
        </p:spPr>
        <p:txBody>
          <a:bodyPr lIns="0" tIns="0" rIns="0" bIns="0" rtlCol="0" anchor="t">
            <a:spAutoFit/>
          </a:bodyPr>
          <a:lstStyle/>
          <a:p>
            <a:pPr algn="ctr">
              <a:lnSpc>
                <a:spcPts val="6300"/>
              </a:lnSpc>
            </a:pPr>
            <a:r>
              <a:rPr lang="en-US" sz="4500">
                <a:solidFill>
                  <a:srgbClr val="000000"/>
                </a:solidFill>
                <a:latin typeface="Belleza"/>
              </a:rPr>
              <a:t>inifar.ucr</a:t>
            </a:r>
          </a:p>
        </p:txBody>
      </p:sp>
      <p:sp>
        <p:nvSpPr>
          <p:cNvPr id="9" name="TextBox 9"/>
          <p:cNvSpPr txBox="1"/>
          <p:nvPr/>
        </p:nvSpPr>
        <p:spPr>
          <a:xfrm>
            <a:off x="5760266" y="4748058"/>
            <a:ext cx="9914159" cy="705440"/>
          </a:xfrm>
          <a:prstGeom prst="rect">
            <a:avLst/>
          </a:prstGeom>
        </p:spPr>
        <p:txBody>
          <a:bodyPr lIns="0" tIns="0" rIns="0" bIns="0" rtlCol="0" anchor="t">
            <a:spAutoFit/>
          </a:bodyPr>
          <a:lstStyle/>
          <a:p>
            <a:pPr algn="ctr">
              <a:lnSpc>
                <a:spcPts val="5740"/>
              </a:lnSpc>
            </a:pPr>
            <a:r>
              <a:rPr lang="en-US" sz="4100">
                <a:solidFill>
                  <a:srgbClr val="000000"/>
                </a:solidFill>
                <a:latin typeface="Belleza"/>
              </a:rPr>
              <a:t>Instituto de Investigaciones Farmacéuticas-inifar</a:t>
            </a:r>
          </a:p>
        </p:txBody>
      </p:sp>
      <p:sp>
        <p:nvSpPr>
          <p:cNvPr id="10" name="TextBox 10"/>
          <p:cNvSpPr txBox="1"/>
          <p:nvPr/>
        </p:nvSpPr>
        <p:spPr>
          <a:xfrm>
            <a:off x="5760266" y="6062958"/>
            <a:ext cx="1700279" cy="780983"/>
          </a:xfrm>
          <a:prstGeom prst="rect">
            <a:avLst/>
          </a:prstGeom>
        </p:spPr>
        <p:txBody>
          <a:bodyPr lIns="0" tIns="0" rIns="0" bIns="0" rtlCol="0" anchor="t">
            <a:spAutoFit/>
          </a:bodyPr>
          <a:lstStyle/>
          <a:p>
            <a:pPr algn="ctr">
              <a:lnSpc>
                <a:spcPts val="6300"/>
              </a:lnSpc>
            </a:pPr>
            <a:r>
              <a:rPr lang="en-US" sz="4500">
                <a:solidFill>
                  <a:srgbClr val="000000"/>
                </a:solidFill>
                <a:latin typeface="Belleza"/>
              </a:rPr>
              <a:t>INIFAR</a:t>
            </a:r>
          </a:p>
        </p:txBody>
      </p:sp>
      <p:sp>
        <p:nvSpPr>
          <p:cNvPr id="11" name="TextBox 11"/>
          <p:cNvSpPr txBox="1"/>
          <p:nvPr/>
        </p:nvSpPr>
        <p:spPr>
          <a:xfrm>
            <a:off x="5760266" y="7401654"/>
            <a:ext cx="3536134" cy="740587"/>
          </a:xfrm>
          <a:prstGeom prst="rect">
            <a:avLst/>
          </a:prstGeom>
        </p:spPr>
        <p:txBody>
          <a:bodyPr wrap="square" lIns="0" tIns="0" rIns="0" bIns="0" rtlCol="0" anchor="t">
            <a:spAutoFit/>
          </a:bodyPr>
          <a:lstStyle/>
          <a:p>
            <a:pPr algn="ctr">
              <a:lnSpc>
                <a:spcPts val="6300"/>
              </a:lnSpc>
            </a:pPr>
            <a:r>
              <a:rPr lang="en-US" sz="4500" dirty="0">
                <a:solidFill>
                  <a:srgbClr val="000000"/>
                </a:solidFill>
                <a:latin typeface="Belleza"/>
              </a:rPr>
              <a:t>INIFAR UCR</a:t>
            </a:r>
          </a:p>
        </p:txBody>
      </p:sp>
      <p:sp>
        <p:nvSpPr>
          <p:cNvPr id="12" name="TextBox 12"/>
          <p:cNvSpPr txBox="1"/>
          <p:nvPr/>
        </p:nvSpPr>
        <p:spPr>
          <a:xfrm>
            <a:off x="529459" y="434668"/>
            <a:ext cx="5947541" cy="1000017"/>
          </a:xfrm>
          <a:prstGeom prst="rect">
            <a:avLst/>
          </a:prstGeom>
        </p:spPr>
        <p:txBody>
          <a:bodyPr wrap="square" lIns="0" tIns="0" rIns="0" bIns="0" rtlCol="0" anchor="t">
            <a:spAutoFit/>
          </a:bodyPr>
          <a:lstStyle/>
          <a:p>
            <a:pPr algn="ctr">
              <a:lnSpc>
                <a:spcPts val="8539"/>
              </a:lnSpc>
            </a:pPr>
            <a:r>
              <a:rPr lang="en-US" sz="6099" dirty="0">
                <a:solidFill>
                  <a:srgbClr val="255031"/>
                </a:solidFill>
                <a:latin typeface="Belleza"/>
              </a:rPr>
              <a:t>SOCIAL MEDIA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sp>
        <p:nvSpPr>
          <p:cNvPr id="3" name="Freeform 3"/>
          <p:cNvSpPr/>
          <p:nvPr/>
        </p:nvSpPr>
        <p:spPr>
          <a:xfrm rot="-9597402" flipH="1">
            <a:off x="14732444" y="-2100010"/>
            <a:ext cx="4743565" cy="6011430"/>
          </a:xfrm>
          <a:custGeom>
            <a:avLst/>
            <a:gdLst/>
            <a:ahLst/>
            <a:cxnLst/>
            <a:rect l="l" t="t" r="r" b="b"/>
            <a:pathLst>
              <a:path w="4743565" h="6011430">
                <a:moveTo>
                  <a:pt x="4743565" y="0"/>
                </a:moveTo>
                <a:lnTo>
                  <a:pt x="0" y="0"/>
                </a:lnTo>
                <a:lnTo>
                  <a:pt x="0" y="6011430"/>
                </a:lnTo>
                <a:lnTo>
                  <a:pt x="4743565" y="6011430"/>
                </a:lnTo>
                <a:lnTo>
                  <a:pt x="4743565"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sp>
        <p:nvSpPr>
          <p:cNvPr id="4" name="TextBox 4"/>
          <p:cNvSpPr txBox="1"/>
          <p:nvPr/>
        </p:nvSpPr>
        <p:spPr>
          <a:xfrm>
            <a:off x="6016735" y="3459357"/>
            <a:ext cx="6254530" cy="4727255"/>
          </a:xfrm>
          <a:prstGeom prst="rect">
            <a:avLst/>
          </a:prstGeom>
        </p:spPr>
        <p:txBody>
          <a:bodyPr lIns="0" tIns="0" rIns="0" bIns="0" rtlCol="0" anchor="t">
            <a:spAutoFit/>
          </a:bodyPr>
          <a:lstStyle/>
          <a:p>
            <a:pPr algn="ctr">
              <a:lnSpc>
                <a:spcPts val="15398"/>
              </a:lnSpc>
            </a:pPr>
            <a:r>
              <a:rPr lang="en-US" sz="10999">
                <a:solidFill>
                  <a:srgbClr val="255031"/>
                </a:solidFill>
                <a:latin typeface="Belleza"/>
              </a:rPr>
              <a:t>¡THANKS!</a:t>
            </a:r>
          </a:p>
          <a:p>
            <a:pPr algn="ctr">
              <a:lnSpc>
                <a:spcPts val="6300"/>
              </a:lnSpc>
            </a:pPr>
            <a:r>
              <a:rPr lang="en-US" sz="4500">
                <a:solidFill>
                  <a:srgbClr val="255031"/>
                </a:solidFill>
                <a:latin typeface="Belleza"/>
              </a:rPr>
              <a:t>¿Questions and comments?</a:t>
            </a:r>
          </a:p>
          <a:p>
            <a:pPr algn="ctr">
              <a:lnSpc>
                <a:spcPts val="4620"/>
              </a:lnSpc>
            </a:pPr>
            <a:r>
              <a:rPr lang="en-US" sz="3300">
                <a:solidFill>
                  <a:srgbClr val="255031"/>
                </a:solidFill>
                <a:latin typeface="Belleza"/>
              </a:rPr>
              <a:t>inifar@ucr.ac.cr</a:t>
            </a:r>
          </a:p>
          <a:p>
            <a:pPr algn="ctr">
              <a:lnSpc>
                <a:spcPts val="4620"/>
              </a:lnSpc>
            </a:pPr>
            <a:r>
              <a:rPr lang="en-US" sz="3300">
                <a:solidFill>
                  <a:srgbClr val="255031"/>
                </a:solidFill>
                <a:latin typeface="Belleza"/>
              </a:rPr>
              <a:t>+506 2511 8349 </a:t>
            </a:r>
          </a:p>
          <a:p>
            <a:pPr algn="ctr">
              <a:lnSpc>
                <a:spcPts val="6300"/>
              </a:lnSpc>
            </a:pPr>
            <a:endParaRPr lang="en-US" sz="3300">
              <a:solidFill>
                <a:srgbClr val="255031"/>
              </a:solidFill>
              <a:latin typeface="Belleza"/>
            </a:endParaRPr>
          </a:p>
        </p:txBody>
      </p:sp>
      <p:sp>
        <p:nvSpPr>
          <p:cNvPr id="5" name="Freeform 5"/>
          <p:cNvSpPr/>
          <p:nvPr/>
        </p:nvSpPr>
        <p:spPr>
          <a:xfrm>
            <a:off x="7398473" y="8879071"/>
            <a:ext cx="3491054" cy="758457"/>
          </a:xfrm>
          <a:custGeom>
            <a:avLst/>
            <a:gdLst/>
            <a:ahLst/>
            <a:cxnLst/>
            <a:rect l="l" t="t" r="r" b="b"/>
            <a:pathLst>
              <a:path w="3491054" h="758457">
                <a:moveTo>
                  <a:pt x="0" y="0"/>
                </a:moveTo>
                <a:lnTo>
                  <a:pt x="3491054" y="0"/>
                </a:lnTo>
                <a:lnTo>
                  <a:pt x="3491054" y="758458"/>
                </a:lnTo>
                <a:lnTo>
                  <a:pt x="0" y="758458"/>
                </a:lnTo>
                <a:lnTo>
                  <a:pt x="0" y="0"/>
                </a:lnTo>
                <a:close/>
              </a:path>
            </a:pathLst>
          </a:custGeom>
          <a:blipFill>
            <a:blip r:embed="rId4"/>
            <a:stretch>
              <a:fillRect/>
            </a:stretch>
          </a:blipFill>
        </p:spPr>
        <p:txBody>
          <a:bodyPr/>
          <a:lstStyle/>
          <a:p>
            <a:endParaRPr lang="es-C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TextBox 2"/>
          <p:cNvSpPr txBox="1"/>
          <p:nvPr/>
        </p:nvSpPr>
        <p:spPr>
          <a:xfrm>
            <a:off x="1028700" y="521390"/>
            <a:ext cx="16230600" cy="9544695"/>
          </a:xfrm>
          <a:prstGeom prst="rect">
            <a:avLst/>
          </a:prstGeom>
        </p:spPr>
        <p:txBody>
          <a:bodyPr lIns="0" tIns="0" rIns="0" bIns="0" rtlCol="0" anchor="t">
            <a:spAutoFit/>
          </a:bodyPr>
          <a:lstStyle/>
          <a:p>
            <a:pPr algn="ctr">
              <a:lnSpc>
                <a:spcPts val="7559"/>
              </a:lnSpc>
            </a:pPr>
            <a:r>
              <a:rPr lang="en-US" sz="5399">
                <a:solidFill>
                  <a:srgbClr val="255031"/>
                </a:solidFill>
                <a:latin typeface="Belleza"/>
              </a:rPr>
              <a:t>REFERENCES</a:t>
            </a:r>
          </a:p>
          <a:p>
            <a:pPr algn="just">
              <a:lnSpc>
                <a:spcPts val="3220"/>
              </a:lnSpc>
            </a:pPr>
            <a:r>
              <a:rPr lang="en-US" sz="2300">
                <a:solidFill>
                  <a:srgbClr val="000000"/>
                </a:solidFill>
                <a:latin typeface="Belleza"/>
              </a:rPr>
              <a:t>1.Acebey, A., Krömer, T., &amp; Vázquez, M. (2012). ¿Qué es una especie endémica? Gaceta. Universidad Veracruzana, 121, 27–29.</a:t>
            </a:r>
          </a:p>
          <a:p>
            <a:pPr algn="just">
              <a:lnSpc>
                <a:spcPts val="3220"/>
              </a:lnSpc>
            </a:pPr>
            <a:r>
              <a:rPr lang="en-US" sz="2300">
                <a:solidFill>
                  <a:srgbClr val="000000"/>
                </a:solidFill>
                <a:latin typeface="Belleza"/>
              </a:rPr>
              <a:t>2.Aguilar Fernández, R., Poveda Álvarez, L. J., &amp; SANTAMARÍA-AGUILAR Shirley Tucker Herbarium, D. C. (2018). Hymenaea osanigraseminae: Un nuevo guapinol (Fabaceae) del Pacífico central y sur de Costa Rica. In Phytoneuron (Vol. 20).</a:t>
            </a:r>
          </a:p>
          <a:p>
            <a:pPr algn="just">
              <a:lnSpc>
                <a:spcPts val="3220"/>
              </a:lnSpc>
            </a:pPr>
            <a:r>
              <a:rPr lang="en-US" sz="2300">
                <a:solidFill>
                  <a:srgbClr val="000000"/>
                </a:solidFill>
                <a:latin typeface="Belleza"/>
              </a:rPr>
              <a:t>3.Aguilar Sandí, D. (2018). Diversidad de plantas en Costa Rica: determinación y publicación de una nueva especie. Revista de Biología Tropical. BLOGRBT, Serie 1.</a:t>
            </a:r>
            <a:r>
              <a:rPr lang="en-US" sz="2300" u="sng">
                <a:solidFill>
                  <a:srgbClr val="000000"/>
                </a:solidFill>
                <a:latin typeface="Belleza"/>
                <a:hlinkClick r:id="rId2" tooltip="https://revistas.ucr.ac.cr/index.php/rbt/issue/view/2701"/>
              </a:rPr>
              <a:t> https://revistas.ucr.ac.cr/index.php/rbt/issue/view/2701</a:t>
            </a:r>
          </a:p>
          <a:p>
            <a:pPr algn="just">
              <a:lnSpc>
                <a:spcPts val="3220"/>
              </a:lnSpc>
            </a:pPr>
            <a:r>
              <a:rPr lang="en-US" sz="2300">
                <a:solidFill>
                  <a:srgbClr val="000000"/>
                </a:solidFill>
                <a:latin typeface="Belleza"/>
              </a:rPr>
              <a:t>4.Al.Rodr. &amp; J.Sánchez-Gonz., 2017 in The International Plant Names Index Collaborators (2019). International Plant Names Index. Checklist dataset</a:t>
            </a:r>
            <a:r>
              <a:rPr lang="en-US" sz="2300" u="sng">
                <a:solidFill>
                  <a:srgbClr val="000000"/>
                </a:solidFill>
                <a:latin typeface="Belleza"/>
                <a:hlinkClick r:id="rId3" tooltip="https://doi.org/10.15468/uhllmw"/>
              </a:rPr>
              <a:t> https://doi.org/10.15468/uhllmw</a:t>
            </a:r>
          </a:p>
          <a:p>
            <a:pPr algn="just">
              <a:lnSpc>
                <a:spcPts val="3220"/>
              </a:lnSpc>
            </a:pPr>
            <a:r>
              <a:rPr lang="en-US" sz="2300">
                <a:solidFill>
                  <a:srgbClr val="000000"/>
                </a:solidFill>
                <a:latin typeface="Belleza"/>
              </a:rPr>
              <a:t>5.Blanco, P. (2018). Especie de Vanilla con valor comercial es descubierta en el país.</a:t>
            </a:r>
            <a:r>
              <a:rPr lang="en-US" sz="2300" u="sng">
                <a:solidFill>
                  <a:srgbClr val="000000"/>
                </a:solidFill>
                <a:latin typeface="Belleza"/>
                <a:hlinkClick r:id="rId4" tooltip="https://www.ucr.ac.cr/noticias/2018/05/09/especie-de-vanilla-con-valor-comercial-es-descubierta-en-el-pais.html"/>
              </a:rPr>
              <a:t> https://www.ucr.ac.cr/noticias/2018/05/09/especie-de-vanilla-con-valor-comercial-es-descubierta-en-el-pais.html</a:t>
            </a:r>
          </a:p>
          <a:p>
            <a:pPr algn="just">
              <a:lnSpc>
                <a:spcPts val="3220"/>
              </a:lnSpc>
            </a:pPr>
            <a:r>
              <a:rPr lang="en-US" sz="2300">
                <a:solidFill>
                  <a:srgbClr val="000000"/>
                </a:solidFill>
                <a:latin typeface="Belleza"/>
              </a:rPr>
              <a:t>6.Contreras Arias, A., &amp; Campregher, C. (2010). Plantas medicinales en una plantación de cacao en Guápiles, Costa Rica. UNED Research Journal, 2(2), 231–237.</a:t>
            </a:r>
            <a:r>
              <a:rPr lang="en-US" sz="2300" u="sng">
                <a:solidFill>
                  <a:srgbClr val="000000"/>
                </a:solidFill>
                <a:latin typeface="Belleza"/>
                <a:hlinkClick r:id="rId5" tooltip="https://doi.org/10.22458/urj.v2i2.159"/>
              </a:rPr>
              <a:t> https://doi.org/10.22458/urj.v2i2.159</a:t>
            </a:r>
          </a:p>
          <a:p>
            <a:pPr algn="just">
              <a:lnSpc>
                <a:spcPts val="3220"/>
              </a:lnSpc>
            </a:pPr>
            <a:r>
              <a:rPr lang="en-US" sz="2300">
                <a:solidFill>
                  <a:srgbClr val="000000"/>
                </a:solidFill>
                <a:latin typeface="Belleza"/>
              </a:rPr>
              <a:t>7.Debouck, D. G., Araya, R., &amp; Chaves, N. (2018). Phaseolus Angucianae (Leguminosae: Phaseoleae), A New Bean Species From Fila Cruces Of Southeastern Costa Rica. Journal of the Botanical Research Institute of Texas, 12(2), 507–520.</a:t>
            </a:r>
            <a:r>
              <a:rPr lang="en-US" sz="2300" u="sng">
                <a:solidFill>
                  <a:srgbClr val="000000"/>
                </a:solidFill>
                <a:latin typeface="Belleza"/>
                <a:hlinkClick r:id="rId6" tooltip="https://www.jstor.org/stable/10.2307/26549480"/>
              </a:rPr>
              <a:t> https://www.jstor.org/stable/10.2307/26549480</a:t>
            </a:r>
          </a:p>
          <a:p>
            <a:pPr algn="just">
              <a:lnSpc>
                <a:spcPts val="3220"/>
              </a:lnSpc>
            </a:pPr>
            <a:r>
              <a:rPr lang="en-US" sz="2300">
                <a:solidFill>
                  <a:srgbClr val="000000"/>
                </a:solidFill>
                <a:latin typeface="Belleza"/>
              </a:rPr>
              <a:t>8.Debouck, D. G., Chaves-Barrantes, N., &amp; Araya-Villalobos, R. (2020). Phaseolus albicarminus (Leguminosae, Phaseoleae), a new wild bean species from the subhumid forests of southern central Costa Rica. Phytotaxa, 449(1), 1–14.</a:t>
            </a:r>
            <a:r>
              <a:rPr lang="en-US" sz="2300" u="sng">
                <a:solidFill>
                  <a:srgbClr val="000000"/>
                </a:solidFill>
                <a:latin typeface="Belleza"/>
                <a:hlinkClick r:id="rId7" tooltip="https://doi.org/10.11646/phytotaxa.449.1.1"/>
              </a:rPr>
              <a:t> https://doi.org/10.11646/phytotaxa.449.1.1</a:t>
            </a:r>
          </a:p>
          <a:p>
            <a:pPr algn="just">
              <a:lnSpc>
                <a:spcPts val="3220"/>
              </a:lnSpc>
            </a:pPr>
            <a:r>
              <a:rPr lang="en-US" sz="2300">
                <a:solidFill>
                  <a:srgbClr val="000000"/>
                </a:solidFill>
                <a:latin typeface="Belleza"/>
              </a:rPr>
              <a:t>9.Dressler, R., &amp; Pupulin, F. (2014). Two New White-Flowered Species of Sobralia (Orchidaceae) from Costa Rica. Harvard Papers in Botany, 19(1), 117–122.</a:t>
            </a:r>
            <a:r>
              <a:rPr lang="en-US" sz="2300" u="sng">
                <a:solidFill>
                  <a:srgbClr val="000000"/>
                </a:solidFill>
                <a:latin typeface="Belleza"/>
                <a:hlinkClick r:id="rId8" tooltip="https://www.jstor.org/stable/10.2307/harpapbot.19.1.117"/>
              </a:rPr>
              <a:t> https://www.jstor.org/stable/10.2307/harpapbot.19.1.117</a:t>
            </a:r>
            <a:r>
              <a:rPr lang="en-US" sz="2300">
                <a:solidFill>
                  <a:srgbClr val="000000"/>
                </a:solidFill>
                <a:latin typeface="Belleza"/>
              </a:rPr>
              <a:t> </a:t>
            </a:r>
          </a:p>
          <a:p>
            <a:pPr algn="just">
              <a:lnSpc>
                <a:spcPts val="3220"/>
              </a:lnSpc>
            </a:pPr>
            <a:r>
              <a:rPr lang="en-US" sz="2300">
                <a:solidFill>
                  <a:srgbClr val="000000"/>
                </a:solidFill>
                <a:latin typeface="Belleza"/>
              </a:rPr>
              <a:t>10.Epidendrum jorge-warneri Karremans &amp; Hágsater in GBIF Secretariat (2019). GBIF Backbone Taxonomy. Checklist dataset</a:t>
            </a:r>
            <a:r>
              <a:rPr lang="en-US" sz="2300" u="sng">
                <a:solidFill>
                  <a:srgbClr val="000000"/>
                </a:solidFill>
                <a:latin typeface="Belleza"/>
                <a:hlinkClick r:id="rId9" tooltip="https://doi.org/10.15468/39omei"/>
              </a:rPr>
              <a:t> </a:t>
            </a:r>
          </a:p>
          <a:p>
            <a:pPr algn="ctr">
              <a:lnSpc>
                <a:spcPts val="4759"/>
              </a:lnSpc>
            </a:pPr>
            <a:endParaRPr lang="en-US" sz="2300" u="sng">
              <a:solidFill>
                <a:srgbClr val="000000"/>
              </a:solidFill>
              <a:latin typeface="Belleza"/>
              <a:hlinkClick r:id="rId9" tooltip="https://doi.org/10.15468/39ome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Freeform 3"/>
          <p:cNvSpPr/>
          <p:nvPr/>
        </p:nvSpPr>
        <p:spPr>
          <a:xfrm rot="-9597402" flipH="1">
            <a:off x="14591664" y="-1478159"/>
            <a:ext cx="4483767" cy="5682194"/>
          </a:xfrm>
          <a:custGeom>
            <a:avLst/>
            <a:gdLst/>
            <a:ahLst/>
            <a:cxnLst/>
            <a:rect l="l" t="t" r="r" b="b"/>
            <a:pathLst>
              <a:path w="4483767" h="5682194">
                <a:moveTo>
                  <a:pt x="4483767" y="0"/>
                </a:moveTo>
                <a:lnTo>
                  <a:pt x="0" y="0"/>
                </a:lnTo>
                <a:lnTo>
                  <a:pt x="0" y="5682194"/>
                </a:lnTo>
                <a:lnTo>
                  <a:pt x="4483767" y="5682194"/>
                </a:lnTo>
                <a:lnTo>
                  <a:pt x="4483767"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4" name="Freeform 4"/>
          <p:cNvSpPr/>
          <p:nvPr/>
        </p:nvSpPr>
        <p:spPr>
          <a:xfrm>
            <a:off x="6796034" y="1756015"/>
            <a:ext cx="4695933" cy="6774969"/>
          </a:xfrm>
          <a:custGeom>
            <a:avLst/>
            <a:gdLst/>
            <a:ahLst/>
            <a:cxnLst/>
            <a:rect l="l" t="t" r="r" b="b"/>
            <a:pathLst>
              <a:path w="4695933" h="6774969">
                <a:moveTo>
                  <a:pt x="0" y="0"/>
                </a:moveTo>
                <a:lnTo>
                  <a:pt x="4695932" y="0"/>
                </a:lnTo>
                <a:lnTo>
                  <a:pt x="4695932" y="6774970"/>
                </a:lnTo>
                <a:lnTo>
                  <a:pt x="0" y="6774970"/>
                </a:lnTo>
                <a:lnTo>
                  <a:pt x="0" y="0"/>
                </a:lnTo>
                <a:close/>
              </a:path>
            </a:pathLst>
          </a:custGeom>
          <a:blipFill>
            <a:blip r:embed="rId5"/>
            <a:stretch>
              <a:fillRect/>
            </a:stretch>
          </a:blipFill>
        </p:spPr>
        <p:txBody>
          <a:bodyPr/>
          <a:lstStyle/>
          <a:p>
            <a:endParaRPr lang="es-CR"/>
          </a:p>
        </p:txBody>
      </p:sp>
      <p:sp>
        <p:nvSpPr>
          <p:cNvPr id="5" name="Freeform 5"/>
          <p:cNvSpPr/>
          <p:nvPr/>
        </p:nvSpPr>
        <p:spPr>
          <a:xfrm>
            <a:off x="9314090" y="5441290"/>
            <a:ext cx="283220" cy="283220"/>
          </a:xfrm>
          <a:custGeom>
            <a:avLst/>
            <a:gdLst/>
            <a:ahLst/>
            <a:cxnLst/>
            <a:rect l="l" t="t" r="r" b="b"/>
            <a:pathLst>
              <a:path w="283220" h="283220">
                <a:moveTo>
                  <a:pt x="0" y="0"/>
                </a:moveTo>
                <a:lnTo>
                  <a:pt x="283221" y="0"/>
                </a:lnTo>
                <a:lnTo>
                  <a:pt x="283221" y="283220"/>
                </a:lnTo>
                <a:lnTo>
                  <a:pt x="0" y="283220"/>
                </a:lnTo>
                <a:lnTo>
                  <a:pt x="0" y="0"/>
                </a:lnTo>
                <a:close/>
              </a:path>
            </a:pathLst>
          </a:custGeom>
          <a:blipFill>
            <a:blip r:embed="rId6"/>
            <a:stretch>
              <a:fillRect/>
            </a:stretch>
          </a:blipFill>
        </p:spPr>
        <p:txBody>
          <a:bodyPr/>
          <a:lstStyle/>
          <a:p>
            <a:endParaRPr lang="es-CR"/>
          </a:p>
        </p:txBody>
      </p:sp>
      <p:sp>
        <p:nvSpPr>
          <p:cNvPr id="6" name="TextBox 6"/>
          <p:cNvSpPr txBox="1"/>
          <p:nvPr/>
        </p:nvSpPr>
        <p:spPr>
          <a:xfrm>
            <a:off x="3721030" y="3903790"/>
            <a:ext cx="2146370" cy="857671"/>
          </a:xfrm>
          <a:prstGeom prst="rect">
            <a:avLst/>
          </a:prstGeom>
        </p:spPr>
        <p:txBody>
          <a:bodyPr wrap="square" lIns="0" tIns="0" rIns="0" bIns="0" rtlCol="0" anchor="t">
            <a:spAutoFit/>
          </a:bodyPr>
          <a:lstStyle/>
          <a:p>
            <a:pPr algn="ctr">
              <a:lnSpc>
                <a:spcPts val="7279"/>
              </a:lnSpc>
            </a:pPr>
            <a:r>
              <a:rPr lang="en-US" sz="5199" dirty="0">
                <a:solidFill>
                  <a:srgbClr val="000000"/>
                </a:solidFill>
                <a:latin typeface="Belleza"/>
              </a:rPr>
              <a:t>500000</a:t>
            </a:r>
          </a:p>
        </p:txBody>
      </p:sp>
      <p:sp>
        <p:nvSpPr>
          <p:cNvPr id="7" name="TextBox 7"/>
          <p:cNvSpPr txBox="1"/>
          <p:nvPr/>
        </p:nvSpPr>
        <p:spPr>
          <a:xfrm>
            <a:off x="12684208" y="3112033"/>
            <a:ext cx="2479591" cy="857671"/>
          </a:xfrm>
          <a:prstGeom prst="rect">
            <a:avLst/>
          </a:prstGeom>
        </p:spPr>
        <p:txBody>
          <a:bodyPr wrap="square" lIns="0" tIns="0" rIns="0" bIns="0" rtlCol="0" anchor="t">
            <a:spAutoFit/>
          </a:bodyPr>
          <a:lstStyle/>
          <a:p>
            <a:pPr algn="ctr">
              <a:lnSpc>
                <a:spcPts val="7279"/>
              </a:lnSpc>
            </a:pPr>
            <a:r>
              <a:rPr lang="en-US" sz="5199" dirty="0">
                <a:solidFill>
                  <a:srgbClr val="000000"/>
                </a:solidFill>
                <a:latin typeface="Belleza"/>
              </a:rPr>
              <a:t>11500</a:t>
            </a:r>
          </a:p>
        </p:txBody>
      </p:sp>
      <p:sp>
        <p:nvSpPr>
          <p:cNvPr id="8" name="TextBox 8"/>
          <p:cNvSpPr txBox="1"/>
          <p:nvPr/>
        </p:nvSpPr>
        <p:spPr>
          <a:xfrm>
            <a:off x="6590246" y="7634453"/>
            <a:ext cx="857801" cy="896532"/>
          </a:xfrm>
          <a:prstGeom prst="rect">
            <a:avLst/>
          </a:prstGeom>
        </p:spPr>
        <p:txBody>
          <a:bodyPr lIns="0" tIns="0" rIns="0" bIns="0" rtlCol="0" anchor="t">
            <a:spAutoFit/>
          </a:bodyPr>
          <a:lstStyle/>
          <a:p>
            <a:pPr algn="ctr">
              <a:lnSpc>
                <a:spcPts val="7279"/>
              </a:lnSpc>
            </a:pPr>
            <a:r>
              <a:rPr lang="en-US" sz="5199">
                <a:solidFill>
                  <a:srgbClr val="000000"/>
                </a:solidFill>
                <a:latin typeface="Belleza"/>
              </a:rPr>
              <a:t>6%</a:t>
            </a:r>
          </a:p>
        </p:txBody>
      </p:sp>
      <p:sp>
        <p:nvSpPr>
          <p:cNvPr id="9" name="TextBox 9"/>
          <p:cNvSpPr txBox="1"/>
          <p:nvPr/>
        </p:nvSpPr>
        <p:spPr>
          <a:xfrm>
            <a:off x="13741109" y="5891175"/>
            <a:ext cx="1187979" cy="896532"/>
          </a:xfrm>
          <a:prstGeom prst="rect">
            <a:avLst/>
          </a:prstGeom>
        </p:spPr>
        <p:txBody>
          <a:bodyPr lIns="0" tIns="0" rIns="0" bIns="0" rtlCol="0" anchor="t">
            <a:spAutoFit/>
          </a:bodyPr>
          <a:lstStyle/>
          <a:p>
            <a:pPr algn="ctr">
              <a:lnSpc>
                <a:spcPts val="7279"/>
              </a:lnSpc>
            </a:pPr>
            <a:r>
              <a:rPr lang="en-US" sz="5199">
                <a:solidFill>
                  <a:srgbClr val="000000"/>
                </a:solidFill>
                <a:latin typeface="Belleza"/>
              </a:rPr>
              <a:t>12%</a:t>
            </a:r>
          </a:p>
        </p:txBody>
      </p:sp>
      <p:sp>
        <p:nvSpPr>
          <p:cNvPr id="10" name="TextBox 10"/>
          <p:cNvSpPr txBox="1"/>
          <p:nvPr/>
        </p:nvSpPr>
        <p:spPr>
          <a:xfrm>
            <a:off x="2933288" y="4976586"/>
            <a:ext cx="3556552" cy="573360"/>
          </a:xfrm>
          <a:prstGeom prst="rect">
            <a:avLst/>
          </a:prstGeom>
        </p:spPr>
        <p:txBody>
          <a:bodyPr lIns="0" tIns="0" rIns="0" bIns="0" rtlCol="0" anchor="t">
            <a:spAutoFit/>
          </a:bodyPr>
          <a:lstStyle/>
          <a:p>
            <a:pPr algn="ctr">
              <a:lnSpc>
                <a:spcPts val="4620"/>
              </a:lnSpc>
            </a:pPr>
            <a:r>
              <a:rPr lang="en-US" sz="3300">
                <a:solidFill>
                  <a:srgbClr val="000000"/>
                </a:solidFill>
                <a:latin typeface="Belleza"/>
              </a:rPr>
              <a:t>Species in Costa Rica</a:t>
            </a:r>
          </a:p>
        </p:txBody>
      </p:sp>
      <p:sp>
        <p:nvSpPr>
          <p:cNvPr id="11" name="TextBox 11"/>
          <p:cNvSpPr txBox="1"/>
          <p:nvPr/>
        </p:nvSpPr>
        <p:spPr>
          <a:xfrm>
            <a:off x="11229276" y="4079663"/>
            <a:ext cx="4560755" cy="573360"/>
          </a:xfrm>
          <a:prstGeom prst="rect">
            <a:avLst/>
          </a:prstGeom>
        </p:spPr>
        <p:txBody>
          <a:bodyPr lIns="0" tIns="0" rIns="0" bIns="0" rtlCol="0" anchor="t">
            <a:spAutoFit/>
          </a:bodyPr>
          <a:lstStyle/>
          <a:p>
            <a:pPr algn="ctr">
              <a:lnSpc>
                <a:spcPts val="4620"/>
              </a:lnSpc>
            </a:pPr>
            <a:r>
              <a:rPr lang="en-US" sz="3300">
                <a:solidFill>
                  <a:srgbClr val="000000"/>
                </a:solidFill>
                <a:latin typeface="Belleza"/>
              </a:rPr>
              <a:t>Plant species in the country</a:t>
            </a:r>
          </a:p>
        </p:txBody>
      </p:sp>
      <p:sp>
        <p:nvSpPr>
          <p:cNvPr id="12" name="TextBox 12"/>
          <p:cNvSpPr txBox="1"/>
          <p:nvPr/>
        </p:nvSpPr>
        <p:spPr>
          <a:xfrm>
            <a:off x="4938213" y="8454785"/>
            <a:ext cx="4375878" cy="573360"/>
          </a:xfrm>
          <a:prstGeom prst="rect">
            <a:avLst/>
          </a:prstGeom>
        </p:spPr>
        <p:txBody>
          <a:bodyPr lIns="0" tIns="0" rIns="0" bIns="0" rtlCol="0" anchor="t">
            <a:spAutoFit/>
          </a:bodyPr>
          <a:lstStyle/>
          <a:p>
            <a:pPr algn="ctr">
              <a:lnSpc>
                <a:spcPts val="4620"/>
              </a:lnSpc>
            </a:pPr>
            <a:r>
              <a:rPr lang="en-US" sz="3300">
                <a:solidFill>
                  <a:srgbClr val="000000"/>
                </a:solidFill>
                <a:latin typeface="Belleza"/>
              </a:rPr>
              <a:t>Of the world's biodiversity</a:t>
            </a:r>
          </a:p>
        </p:txBody>
      </p:sp>
      <p:sp>
        <p:nvSpPr>
          <p:cNvPr id="13" name="TextBox 13"/>
          <p:cNvSpPr txBox="1"/>
          <p:nvPr/>
        </p:nvSpPr>
        <p:spPr>
          <a:xfrm>
            <a:off x="12969021" y="6711507"/>
            <a:ext cx="2732154" cy="573360"/>
          </a:xfrm>
          <a:prstGeom prst="rect">
            <a:avLst/>
          </a:prstGeom>
        </p:spPr>
        <p:txBody>
          <a:bodyPr lIns="0" tIns="0" rIns="0" bIns="0" rtlCol="0" anchor="t">
            <a:spAutoFit/>
          </a:bodyPr>
          <a:lstStyle/>
          <a:p>
            <a:pPr algn="ctr">
              <a:lnSpc>
                <a:spcPts val="4620"/>
              </a:lnSpc>
            </a:pPr>
            <a:r>
              <a:rPr lang="en-US" sz="3300">
                <a:solidFill>
                  <a:srgbClr val="000000"/>
                </a:solidFill>
                <a:latin typeface="Belleza"/>
              </a:rPr>
              <a:t>Endemic species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9964081" flipH="1">
            <a:off x="12116417" y="50395"/>
            <a:ext cx="7139263" cy="9047453"/>
          </a:xfrm>
          <a:custGeom>
            <a:avLst/>
            <a:gdLst/>
            <a:ahLst/>
            <a:cxnLst/>
            <a:rect l="l" t="t" r="r" b="b"/>
            <a:pathLst>
              <a:path w="7139263" h="9047453">
                <a:moveTo>
                  <a:pt x="7139263" y="0"/>
                </a:moveTo>
                <a:lnTo>
                  <a:pt x="0" y="0"/>
                </a:lnTo>
                <a:lnTo>
                  <a:pt x="0" y="9047453"/>
                </a:lnTo>
                <a:lnTo>
                  <a:pt x="7139263" y="9047453"/>
                </a:lnTo>
                <a:lnTo>
                  <a:pt x="7139263"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TextBox 3"/>
          <p:cNvSpPr txBox="1"/>
          <p:nvPr/>
        </p:nvSpPr>
        <p:spPr>
          <a:xfrm>
            <a:off x="202125" y="2814234"/>
            <a:ext cx="11823373" cy="4582331"/>
          </a:xfrm>
          <a:prstGeom prst="rect">
            <a:avLst/>
          </a:prstGeom>
        </p:spPr>
        <p:txBody>
          <a:bodyPr lIns="0" tIns="0" rIns="0" bIns="0" rtlCol="0" anchor="t">
            <a:spAutoFit/>
          </a:bodyPr>
          <a:lstStyle/>
          <a:p>
            <a:pPr marL="798838" lvl="1" indent="-399419">
              <a:lnSpc>
                <a:spcPts val="5180"/>
              </a:lnSpc>
              <a:buFont typeface="Arial"/>
              <a:buChar char="•"/>
            </a:pPr>
            <a:r>
              <a:rPr lang="en-US" sz="3700">
                <a:solidFill>
                  <a:srgbClr val="000000"/>
                </a:solidFill>
                <a:latin typeface="Belleza"/>
              </a:rPr>
              <a:t>Overestimation of the possible effects of certain plants. </a:t>
            </a:r>
          </a:p>
          <a:p>
            <a:pPr>
              <a:lnSpc>
                <a:spcPts val="5180"/>
              </a:lnSpc>
            </a:pPr>
            <a:endParaRPr lang="en-US" sz="3700">
              <a:solidFill>
                <a:srgbClr val="000000"/>
              </a:solidFill>
              <a:latin typeface="Belleza"/>
            </a:endParaRPr>
          </a:p>
          <a:p>
            <a:pPr marL="798838" lvl="1" indent="-399419">
              <a:lnSpc>
                <a:spcPts val="5180"/>
              </a:lnSpc>
              <a:buFont typeface="Arial"/>
              <a:buChar char="•"/>
            </a:pPr>
            <a:r>
              <a:rPr lang="en-US" sz="3700">
                <a:solidFill>
                  <a:srgbClr val="000000"/>
                </a:solidFill>
                <a:latin typeface="Belleza"/>
              </a:rPr>
              <a:t>Interest in medicinal plants is increasing globally.</a:t>
            </a:r>
          </a:p>
          <a:p>
            <a:pPr>
              <a:lnSpc>
                <a:spcPts val="5180"/>
              </a:lnSpc>
            </a:pPr>
            <a:endParaRPr lang="en-US" sz="3700">
              <a:solidFill>
                <a:srgbClr val="000000"/>
              </a:solidFill>
              <a:latin typeface="Belleza"/>
            </a:endParaRPr>
          </a:p>
          <a:p>
            <a:pPr marL="798838" lvl="1" indent="-399419">
              <a:lnSpc>
                <a:spcPts val="5180"/>
              </a:lnSpc>
              <a:buFont typeface="Arial"/>
              <a:buChar char="•"/>
            </a:pPr>
            <a:r>
              <a:rPr lang="en-US" sz="3700">
                <a:solidFill>
                  <a:srgbClr val="000000"/>
                </a:solidFill>
                <a:latin typeface="Belleza"/>
              </a:rPr>
              <a:t>Increase in global consumption and trade in medicinal plants and herbal products.</a:t>
            </a:r>
          </a:p>
          <a:p>
            <a:pPr algn="ctr">
              <a:lnSpc>
                <a:spcPts val="5180"/>
              </a:lnSpc>
            </a:pPr>
            <a:endParaRPr lang="en-US" sz="3700">
              <a:solidFill>
                <a:srgbClr val="000000"/>
              </a:solidFill>
              <a:latin typeface="Bellez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3582957" flipH="1">
            <a:off x="15025151" y="7044421"/>
            <a:ext cx="3820963" cy="4842235"/>
          </a:xfrm>
          <a:custGeom>
            <a:avLst/>
            <a:gdLst/>
            <a:ahLst/>
            <a:cxnLst/>
            <a:rect l="l" t="t" r="r" b="b"/>
            <a:pathLst>
              <a:path w="3820963" h="4842235">
                <a:moveTo>
                  <a:pt x="3820964" y="0"/>
                </a:moveTo>
                <a:lnTo>
                  <a:pt x="0" y="0"/>
                </a:lnTo>
                <a:lnTo>
                  <a:pt x="0" y="4842235"/>
                </a:lnTo>
                <a:lnTo>
                  <a:pt x="3820964" y="4842235"/>
                </a:lnTo>
                <a:lnTo>
                  <a:pt x="3820964"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grpSp>
        <p:nvGrpSpPr>
          <p:cNvPr id="3" name="Group 3"/>
          <p:cNvGrpSpPr>
            <a:grpSpLocks noChangeAspect="1"/>
          </p:cNvGrpSpPr>
          <p:nvPr/>
        </p:nvGrpSpPr>
        <p:grpSpPr>
          <a:xfrm>
            <a:off x="601427" y="2041715"/>
            <a:ext cx="2902673" cy="2902661"/>
            <a:chOff x="0" y="0"/>
            <a:chExt cx="6350000" cy="6349975"/>
          </a:xfrm>
        </p:grpSpPr>
        <p:sp>
          <p:nvSpPr>
            <p:cNvPr id="4" name="Freeform 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l="-8029" t="-15023" r="-10828" b="-12032"/>
              </a:stretch>
            </a:blipFill>
          </p:spPr>
          <p:txBody>
            <a:bodyPr/>
            <a:lstStyle/>
            <a:p>
              <a:endParaRPr lang="es-CR"/>
            </a:p>
          </p:txBody>
        </p:sp>
      </p:grpSp>
      <p:sp>
        <p:nvSpPr>
          <p:cNvPr id="5" name="TextBox 5"/>
          <p:cNvSpPr txBox="1"/>
          <p:nvPr/>
        </p:nvSpPr>
        <p:spPr>
          <a:xfrm>
            <a:off x="3232313" y="203038"/>
            <a:ext cx="11823373" cy="2131016"/>
          </a:xfrm>
          <a:prstGeom prst="rect">
            <a:avLst/>
          </a:prstGeom>
        </p:spPr>
        <p:txBody>
          <a:bodyPr lIns="0" tIns="0" rIns="0" bIns="0" rtlCol="0" anchor="t">
            <a:spAutoFit/>
          </a:bodyPr>
          <a:lstStyle/>
          <a:p>
            <a:pPr algn="ctr">
              <a:lnSpc>
                <a:spcPts val="8539"/>
              </a:lnSpc>
            </a:pPr>
            <a:r>
              <a:rPr lang="en-US" sz="6099">
                <a:solidFill>
                  <a:srgbClr val="255031"/>
                </a:solidFill>
                <a:latin typeface="Belleza"/>
              </a:rPr>
              <a:t>INIFAR</a:t>
            </a:r>
          </a:p>
          <a:p>
            <a:pPr algn="ctr">
              <a:lnSpc>
                <a:spcPts val="8539"/>
              </a:lnSpc>
            </a:pPr>
            <a:endParaRPr lang="en-US" sz="6099">
              <a:solidFill>
                <a:srgbClr val="255031"/>
              </a:solidFill>
              <a:latin typeface="Belleza"/>
            </a:endParaRPr>
          </a:p>
        </p:txBody>
      </p:sp>
      <p:grpSp>
        <p:nvGrpSpPr>
          <p:cNvPr id="6" name="Group 6"/>
          <p:cNvGrpSpPr>
            <a:grpSpLocks noChangeAspect="1"/>
          </p:cNvGrpSpPr>
          <p:nvPr/>
        </p:nvGrpSpPr>
        <p:grpSpPr>
          <a:xfrm>
            <a:off x="4253932" y="5143500"/>
            <a:ext cx="2902673" cy="2902661"/>
            <a:chOff x="0" y="0"/>
            <a:chExt cx="6350000" cy="6349975"/>
          </a:xfrm>
        </p:grpSpPr>
        <p:sp>
          <p:nvSpPr>
            <p:cNvPr id="7" name="Freeform 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t="-12409" r="-5790" b="-5932"/>
              </a:stretch>
            </a:blipFill>
          </p:spPr>
          <p:txBody>
            <a:bodyPr/>
            <a:lstStyle/>
            <a:p>
              <a:endParaRPr lang="es-CR"/>
            </a:p>
          </p:txBody>
        </p:sp>
      </p:grpSp>
      <p:grpSp>
        <p:nvGrpSpPr>
          <p:cNvPr id="8" name="Group 8"/>
          <p:cNvGrpSpPr>
            <a:grpSpLocks noChangeAspect="1"/>
          </p:cNvGrpSpPr>
          <p:nvPr/>
        </p:nvGrpSpPr>
        <p:grpSpPr>
          <a:xfrm>
            <a:off x="7692664" y="2041715"/>
            <a:ext cx="2902673" cy="2902661"/>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9921" t="-13754" r="-8850" b="-14915"/>
              </a:stretch>
            </a:blipFill>
          </p:spPr>
          <p:txBody>
            <a:bodyPr/>
            <a:lstStyle/>
            <a:p>
              <a:endParaRPr lang="es-CR"/>
            </a:p>
          </p:txBody>
        </p:sp>
      </p:grpSp>
      <p:grpSp>
        <p:nvGrpSpPr>
          <p:cNvPr id="10" name="Group 10"/>
          <p:cNvGrpSpPr>
            <a:grpSpLocks noChangeAspect="1"/>
          </p:cNvGrpSpPr>
          <p:nvPr/>
        </p:nvGrpSpPr>
        <p:grpSpPr>
          <a:xfrm>
            <a:off x="11249235" y="5300698"/>
            <a:ext cx="2902673" cy="2902661"/>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8161" t="-15957" r="-14291" b="-9668"/>
              </a:stretch>
            </a:blipFill>
          </p:spPr>
          <p:txBody>
            <a:bodyPr/>
            <a:lstStyle/>
            <a:p>
              <a:endParaRPr lang="es-CR"/>
            </a:p>
          </p:txBody>
        </p:sp>
      </p:grpSp>
      <p:grpSp>
        <p:nvGrpSpPr>
          <p:cNvPr id="12" name="Group 12"/>
          <p:cNvGrpSpPr>
            <a:grpSpLocks noChangeAspect="1"/>
          </p:cNvGrpSpPr>
          <p:nvPr/>
        </p:nvGrpSpPr>
        <p:grpSpPr>
          <a:xfrm>
            <a:off x="15055687" y="2041715"/>
            <a:ext cx="2902673" cy="2902661"/>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17944" t="-14775" r="-8801" b="-6059"/>
              </a:stretch>
            </a:blipFill>
          </p:spPr>
          <p:txBody>
            <a:bodyPr/>
            <a:lstStyle/>
            <a:p>
              <a:endParaRPr lang="es-CR"/>
            </a:p>
          </p:txBody>
        </p:sp>
      </p:grpSp>
      <p:sp>
        <p:nvSpPr>
          <p:cNvPr id="14" name="TextBox 14"/>
          <p:cNvSpPr txBox="1"/>
          <p:nvPr/>
        </p:nvSpPr>
        <p:spPr>
          <a:xfrm>
            <a:off x="544200" y="5253073"/>
            <a:ext cx="3198923" cy="2132043"/>
          </a:xfrm>
          <a:prstGeom prst="rect">
            <a:avLst/>
          </a:prstGeom>
        </p:spPr>
        <p:txBody>
          <a:bodyPr lIns="0" tIns="0" rIns="0" bIns="0" rtlCol="0" anchor="t">
            <a:spAutoFit/>
          </a:bodyPr>
          <a:lstStyle/>
          <a:p>
            <a:pPr algn="ctr">
              <a:lnSpc>
                <a:spcPts val="3360"/>
              </a:lnSpc>
            </a:pPr>
            <a:r>
              <a:rPr lang="en-US" sz="2400">
                <a:solidFill>
                  <a:srgbClr val="000000"/>
                </a:solidFill>
                <a:latin typeface="Belleza"/>
              </a:rPr>
              <a:t>LAYAFA</a:t>
            </a:r>
          </a:p>
          <a:p>
            <a:pPr algn="ctr">
              <a:lnSpc>
                <a:spcPts val="3360"/>
              </a:lnSpc>
            </a:pPr>
            <a:r>
              <a:rPr lang="en-US" sz="2400">
                <a:solidFill>
                  <a:srgbClr val="000000"/>
                </a:solidFill>
                <a:latin typeface="Belleza"/>
              </a:rPr>
              <a:t>Pharmaceutical Analysis </a:t>
            </a:r>
          </a:p>
          <a:p>
            <a:pPr algn="ctr">
              <a:lnSpc>
                <a:spcPts val="3360"/>
              </a:lnSpc>
            </a:pPr>
            <a:r>
              <a:rPr lang="en-US" sz="2400">
                <a:solidFill>
                  <a:srgbClr val="000000"/>
                </a:solidFill>
                <a:latin typeface="Belleza"/>
              </a:rPr>
              <a:t>and Consulting Laboratory</a:t>
            </a:r>
          </a:p>
          <a:p>
            <a:pPr algn="ctr">
              <a:lnSpc>
                <a:spcPts val="7279"/>
              </a:lnSpc>
            </a:pPr>
            <a:endParaRPr lang="en-US" sz="2400">
              <a:solidFill>
                <a:srgbClr val="000000"/>
              </a:solidFill>
              <a:latin typeface="Belleza"/>
            </a:endParaRPr>
          </a:p>
        </p:txBody>
      </p:sp>
      <p:sp>
        <p:nvSpPr>
          <p:cNvPr id="15" name="Freeform 15"/>
          <p:cNvSpPr/>
          <p:nvPr/>
        </p:nvSpPr>
        <p:spPr>
          <a:xfrm rot="3744640">
            <a:off x="-881782" y="7145446"/>
            <a:ext cx="3820963" cy="4842235"/>
          </a:xfrm>
          <a:custGeom>
            <a:avLst/>
            <a:gdLst/>
            <a:ahLst/>
            <a:cxnLst/>
            <a:rect l="l" t="t" r="r" b="b"/>
            <a:pathLst>
              <a:path w="3820963" h="4842235">
                <a:moveTo>
                  <a:pt x="0" y="0"/>
                </a:moveTo>
                <a:lnTo>
                  <a:pt x="3820964" y="0"/>
                </a:lnTo>
                <a:lnTo>
                  <a:pt x="3820964" y="4842235"/>
                </a:lnTo>
                <a:lnTo>
                  <a:pt x="0" y="4842235"/>
                </a:lnTo>
                <a:lnTo>
                  <a:pt x="0"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16" name="TextBox 16"/>
          <p:cNvSpPr txBox="1"/>
          <p:nvPr/>
        </p:nvSpPr>
        <p:spPr>
          <a:xfrm>
            <a:off x="4526715" y="8168466"/>
            <a:ext cx="2357107" cy="2132044"/>
          </a:xfrm>
          <a:prstGeom prst="rect">
            <a:avLst/>
          </a:prstGeom>
        </p:spPr>
        <p:txBody>
          <a:bodyPr lIns="0" tIns="0" rIns="0" bIns="0" rtlCol="0" anchor="t">
            <a:spAutoFit/>
          </a:bodyPr>
          <a:lstStyle/>
          <a:p>
            <a:pPr algn="ctr">
              <a:lnSpc>
                <a:spcPts val="3359"/>
              </a:lnSpc>
            </a:pPr>
            <a:r>
              <a:rPr lang="en-US" sz="2400">
                <a:solidFill>
                  <a:srgbClr val="000000"/>
                </a:solidFill>
                <a:latin typeface="Belleza"/>
              </a:rPr>
              <a:t>CIMED</a:t>
            </a:r>
          </a:p>
          <a:p>
            <a:pPr algn="ctr">
              <a:lnSpc>
                <a:spcPts val="3359"/>
              </a:lnSpc>
            </a:pPr>
            <a:r>
              <a:rPr lang="en-US" sz="2400">
                <a:solidFill>
                  <a:srgbClr val="000000"/>
                </a:solidFill>
                <a:latin typeface="Belleza"/>
              </a:rPr>
              <a:t>National Center for</a:t>
            </a:r>
          </a:p>
          <a:p>
            <a:pPr algn="ctr">
              <a:lnSpc>
                <a:spcPts val="3359"/>
              </a:lnSpc>
            </a:pPr>
            <a:r>
              <a:rPr lang="en-US" sz="2400">
                <a:solidFill>
                  <a:srgbClr val="000000"/>
                </a:solidFill>
                <a:latin typeface="Belleza"/>
              </a:rPr>
              <a:t> Drug Information</a:t>
            </a:r>
          </a:p>
          <a:p>
            <a:pPr algn="ctr">
              <a:lnSpc>
                <a:spcPts val="7279"/>
              </a:lnSpc>
            </a:pPr>
            <a:endParaRPr lang="en-US" sz="2400">
              <a:solidFill>
                <a:srgbClr val="000000"/>
              </a:solidFill>
              <a:latin typeface="Belleza"/>
            </a:endParaRPr>
          </a:p>
        </p:txBody>
      </p:sp>
      <p:sp>
        <p:nvSpPr>
          <p:cNvPr id="17" name="TextBox 17"/>
          <p:cNvSpPr txBox="1"/>
          <p:nvPr/>
        </p:nvSpPr>
        <p:spPr>
          <a:xfrm>
            <a:off x="7352881" y="5095875"/>
            <a:ext cx="3582238" cy="2132044"/>
          </a:xfrm>
          <a:prstGeom prst="rect">
            <a:avLst/>
          </a:prstGeom>
        </p:spPr>
        <p:txBody>
          <a:bodyPr lIns="0" tIns="0" rIns="0" bIns="0" rtlCol="0" anchor="t">
            <a:spAutoFit/>
          </a:bodyPr>
          <a:lstStyle/>
          <a:p>
            <a:pPr algn="ctr">
              <a:lnSpc>
                <a:spcPts val="3359"/>
              </a:lnSpc>
            </a:pPr>
            <a:r>
              <a:rPr lang="en-US" sz="2400">
                <a:solidFill>
                  <a:srgbClr val="000000"/>
                </a:solidFill>
                <a:latin typeface="Belleza"/>
              </a:rPr>
              <a:t>LABIOFAR</a:t>
            </a:r>
          </a:p>
          <a:p>
            <a:pPr algn="ctr">
              <a:lnSpc>
                <a:spcPts val="3359"/>
              </a:lnSpc>
            </a:pPr>
            <a:r>
              <a:rPr lang="en-US" sz="2400">
                <a:solidFill>
                  <a:srgbClr val="000000"/>
                </a:solidFill>
                <a:latin typeface="Belleza"/>
              </a:rPr>
              <a:t>Biopharmacy and</a:t>
            </a:r>
          </a:p>
          <a:p>
            <a:pPr algn="ctr">
              <a:lnSpc>
                <a:spcPts val="3359"/>
              </a:lnSpc>
            </a:pPr>
            <a:r>
              <a:rPr lang="en-US" sz="2400">
                <a:solidFill>
                  <a:srgbClr val="000000"/>
                </a:solidFill>
                <a:latin typeface="Belleza"/>
              </a:rPr>
              <a:t> Pharmacokinetics Laboratory</a:t>
            </a:r>
          </a:p>
          <a:p>
            <a:pPr algn="ctr">
              <a:lnSpc>
                <a:spcPts val="7279"/>
              </a:lnSpc>
            </a:pPr>
            <a:endParaRPr lang="en-US" sz="2400">
              <a:solidFill>
                <a:srgbClr val="000000"/>
              </a:solidFill>
              <a:latin typeface="Belleza"/>
            </a:endParaRPr>
          </a:p>
        </p:txBody>
      </p:sp>
      <p:sp>
        <p:nvSpPr>
          <p:cNvPr id="18" name="TextBox 18"/>
          <p:cNvSpPr txBox="1"/>
          <p:nvPr/>
        </p:nvSpPr>
        <p:spPr>
          <a:xfrm>
            <a:off x="10880183" y="8224324"/>
            <a:ext cx="3640777" cy="2551077"/>
          </a:xfrm>
          <a:prstGeom prst="rect">
            <a:avLst/>
          </a:prstGeom>
        </p:spPr>
        <p:txBody>
          <a:bodyPr lIns="0" tIns="0" rIns="0" bIns="0" rtlCol="0" anchor="t">
            <a:spAutoFit/>
          </a:bodyPr>
          <a:lstStyle/>
          <a:p>
            <a:pPr algn="ctr">
              <a:lnSpc>
                <a:spcPts val="3359"/>
              </a:lnSpc>
            </a:pPr>
            <a:r>
              <a:rPr lang="en-US" sz="2400">
                <a:solidFill>
                  <a:srgbClr val="000000"/>
                </a:solidFill>
                <a:latin typeface="Belleza"/>
              </a:rPr>
              <a:t>LAFITEC</a:t>
            </a:r>
          </a:p>
          <a:p>
            <a:pPr algn="ctr">
              <a:lnSpc>
                <a:spcPts val="3359"/>
              </a:lnSpc>
            </a:pPr>
            <a:r>
              <a:rPr lang="en-US" sz="2400">
                <a:solidFill>
                  <a:srgbClr val="000000"/>
                </a:solidFill>
                <a:latin typeface="Belleza"/>
              </a:rPr>
              <a:t> Phytopharmacology, </a:t>
            </a:r>
          </a:p>
          <a:p>
            <a:pPr algn="ctr">
              <a:lnSpc>
                <a:spcPts val="3359"/>
              </a:lnSpc>
            </a:pPr>
            <a:r>
              <a:rPr lang="en-US" sz="2400">
                <a:solidFill>
                  <a:srgbClr val="000000"/>
                </a:solidFill>
                <a:latin typeface="Belleza"/>
              </a:rPr>
              <a:t>Pharmaceutical and Cosmetic </a:t>
            </a:r>
          </a:p>
          <a:p>
            <a:pPr algn="ctr">
              <a:lnSpc>
                <a:spcPts val="3359"/>
              </a:lnSpc>
            </a:pPr>
            <a:r>
              <a:rPr lang="en-US" sz="2400">
                <a:solidFill>
                  <a:srgbClr val="000000"/>
                </a:solidFill>
                <a:latin typeface="Belleza"/>
              </a:rPr>
              <a:t>Technology Laboratory</a:t>
            </a:r>
          </a:p>
          <a:p>
            <a:pPr algn="ctr">
              <a:lnSpc>
                <a:spcPts val="7279"/>
              </a:lnSpc>
            </a:pPr>
            <a:endParaRPr lang="en-US" sz="2400">
              <a:solidFill>
                <a:srgbClr val="000000"/>
              </a:solidFill>
              <a:latin typeface="Belleza"/>
            </a:endParaRPr>
          </a:p>
        </p:txBody>
      </p:sp>
      <p:sp>
        <p:nvSpPr>
          <p:cNvPr id="19" name="TextBox 19"/>
          <p:cNvSpPr txBox="1"/>
          <p:nvPr/>
        </p:nvSpPr>
        <p:spPr>
          <a:xfrm>
            <a:off x="14847369" y="5095875"/>
            <a:ext cx="3319308" cy="2551077"/>
          </a:xfrm>
          <a:prstGeom prst="rect">
            <a:avLst/>
          </a:prstGeom>
        </p:spPr>
        <p:txBody>
          <a:bodyPr lIns="0" tIns="0" rIns="0" bIns="0" rtlCol="0" anchor="t">
            <a:spAutoFit/>
          </a:bodyPr>
          <a:lstStyle/>
          <a:p>
            <a:pPr algn="ctr">
              <a:lnSpc>
                <a:spcPts val="3359"/>
              </a:lnSpc>
            </a:pPr>
            <a:r>
              <a:rPr lang="en-US" sz="2400">
                <a:solidFill>
                  <a:srgbClr val="000000"/>
                </a:solidFill>
                <a:latin typeface="Belleza"/>
              </a:rPr>
              <a:t>LAPONABi</a:t>
            </a:r>
          </a:p>
          <a:p>
            <a:pPr algn="ctr">
              <a:lnSpc>
                <a:spcPts val="3359"/>
              </a:lnSpc>
            </a:pPr>
            <a:r>
              <a:rPr lang="en-US" sz="2400">
                <a:solidFill>
                  <a:srgbClr val="000000"/>
                </a:solidFill>
                <a:latin typeface="Belleza"/>
              </a:rPr>
              <a:t>Polymers, Nanotechnology </a:t>
            </a:r>
          </a:p>
          <a:p>
            <a:pPr algn="ctr">
              <a:lnSpc>
                <a:spcPts val="3359"/>
              </a:lnSpc>
            </a:pPr>
            <a:r>
              <a:rPr lang="en-US" sz="2400">
                <a:solidFill>
                  <a:srgbClr val="000000"/>
                </a:solidFill>
                <a:latin typeface="Belleza"/>
              </a:rPr>
              <a:t>and Pharmaceutical </a:t>
            </a:r>
          </a:p>
          <a:p>
            <a:pPr algn="ctr">
              <a:lnSpc>
                <a:spcPts val="3359"/>
              </a:lnSpc>
            </a:pPr>
            <a:r>
              <a:rPr lang="en-US" sz="2400">
                <a:solidFill>
                  <a:srgbClr val="000000"/>
                </a:solidFill>
                <a:latin typeface="Belleza"/>
              </a:rPr>
              <a:t>Biotechnology Laboratory</a:t>
            </a:r>
          </a:p>
          <a:p>
            <a:pPr algn="ctr">
              <a:lnSpc>
                <a:spcPts val="7279"/>
              </a:lnSpc>
            </a:pPr>
            <a:endParaRPr lang="en-US" sz="2400">
              <a:solidFill>
                <a:srgbClr val="000000"/>
              </a:solidFill>
              <a:latin typeface="Bellez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Freeform 3"/>
          <p:cNvSpPr/>
          <p:nvPr/>
        </p:nvSpPr>
        <p:spPr>
          <a:xfrm rot="-9597402" flipH="1">
            <a:off x="15136693" y="-2226338"/>
            <a:ext cx="4743565" cy="6011430"/>
          </a:xfrm>
          <a:custGeom>
            <a:avLst/>
            <a:gdLst/>
            <a:ahLst/>
            <a:cxnLst/>
            <a:rect l="l" t="t" r="r" b="b"/>
            <a:pathLst>
              <a:path w="4743565" h="6011430">
                <a:moveTo>
                  <a:pt x="4743565" y="0"/>
                </a:moveTo>
                <a:lnTo>
                  <a:pt x="0" y="0"/>
                </a:lnTo>
                <a:lnTo>
                  <a:pt x="0" y="6011430"/>
                </a:lnTo>
                <a:lnTo>
                  <a:pt x="4743565" y="6011430"/>
                </a:lnTo>
                <a:lnTo>
                  <a:pt x="4743565"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4" name="TextBox 4"/>
          <p:cNvSpPr txBox="1"/>
          <p:nvPr/>
        </p:nvSpPr>
        <p:spPr>
          <a:xfrm>
            <a:off x="6490228" y="434669"/>
            <a:ext cx="6387571" cy="1000082"/>
          </a:xfrm>
          <a:prstGeom prst="rect">
            <a:avLst/>
          </a:prstGeom>
        </p:spPr>
        <p:txBody>
          <a:bodyPr wrap="square" lIns="0" tIns="0" rIns="0" bIns="0" rtlCol="0" anchor="t">
            <a:spAutoFit/>
          </a:bodyPr>
          <a:lstStyle/>
          <a:p>
            <a:pPr algn="ctr">
              <a:lnSpc>
                <a:spcPts val="8540"/>
              </a:lnSpc>
            </a:pPr>
            <a:r>
              <a:rPr lang="en-US" sz="6100" dirty="0">
                <a:solidFill>
                  <a:srgbClr val="255031"/>
                </a:solidFill>
                <a:latin typeface="Belleza"/>
              </a:rPr>
              <a:t>INIFAR/LAFITEC</a:t>
            </a:r>
          </a:p>
        </p:txBody>
      </p:sp>
      <p:sp>
        <p:nvSpPr>
          <p:cNvPr id="5" name="AutoShape 5"/>
          <p:cNvSpPr/>
          <p:nvPr/>
        </p:nvSpPr>
        <p:spPr>
          <a:xfrm flipV="1">
            <a:off x="8248213" y="2943097"/>
            <a:ext cx="1791573" cy="0"/>
          </a:xfrm>
          <a:prstGeom prst="line">
            <a:avLst/>
          </a:prstGeom>
          <a:ln w="38100" cap="flat">
            <a:solidFill>
              <a:srgbClr val="255031"/>
            </a:solidFill>
            <a:prstDash val="solid"/>
            <a:headEnd type="none" w="sm" len="sm"/>
            <a:tailEnd type="arrow" w="med" len="sm"/>
          </a:ln>
        </p:spPr>
        <p:txBody>
          <a:bodyPr/>
          <a:lstStyle/>
          <a:p>
            <a:endParaRPr lang="es-CR"/>
          </a:p>
        </p:txBody>
      </p:sp>
      <p:sp>
        <p:nvSpPr>
          <p:cNvPr id="6" name="TextBox 6"/>
          <p:cNvSpPr txBox="1"/>
          <p:nvPr/>
        </p:nvSpPr>
        <p:spPr>
          <a:xfrm>
            <a:off x="3102674" y="2329075"/>
            <a:ext cx="3656211" cy="1189945"/>
          </a:xfrm>
          <a:prstGeom prst="rect">
            <a:avLst/>
          </a:prstGeom>
        </p:spPr>
        <p:txBody>
          <a:bodyPr lIns="0" tIns="0" rIns="0" bIns="0" rtlCol="0" anchor="t">
            <a:spAutoFit/>
          </a:bodyPr>
          <a:lstStyle/>
          <a:p>
            <a:pPr algn="ctr">
              <a:lnSpc>
                <a:spcPts val="4760"/>
              </a:lnSpc>
              <a:spcBef>
                <a:spcPct val="0"/>
              </a:spcBef>
            </a:pPr>
            <a:r>
              <a:rPr lang="en-US" sz="3400">
                <a:solidFill>
                  <a:srgbClr val="000000"/>
                </a:solidFill>
                <a:latin typeface="Belleza"/>
              </a:rPr>
              <a:t>Tours with biologists </a:t>
            </a:r>
          </a:p>
          <a:p>
            <a:pPr algn="ctr">
              <a:lnSpc>
                <a:spcPts val="4760"/>
              </a:lnSpc>
              <a:spcBef>
                <a:spcPct val="0"/>
              </a:spcBef>
            </a:pPr>
            <a:r>
              <a:rPr lang="en-US" sz="3400">
                <a:solidFill>
                  <a:srgbClr val="000000"/>
                </a:solidFill>
                <a:latin typeface="Belleza"/>
              </a:rPr>
              <a:t>around Costa Rica</a:t>
            </a:r>
          </a:p>
        </p:txBody>
      </p:sp>
      <p:sp>
        <p:nvSpPr>
          <p:cNvPr id="7" name="TextBox 7"/>
          <p:cNvSpPr txBox="1"/>
          <p:nvPr/>
        </p:nvSpPr>
        <p:spPr>
          <a:xfrm>
            <a:off x="11202412" y="2329075"/>
            <a:ext cx="3725554" cy="1189946"/>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Belleza"/>
              </a:rPr>
              <a:t>Botany workshop for </a:t>
            </a:r>
          </a:p>
          <a:p>
            <a:pPr algn="ctr">
              <a:lnSpc>
                <a:spcPts val="4759"/>
              </a:lnSpc>
              <a:spcBef>
                <a:spcPct val="0"/>
              </a:spcBef>
            </a:pPr>
            <a:r>
              <a:rPr lang="en-US" sz="3399">
                <a:solidFill>
                  <a:srgbClr val="000000"/>
                </a:solidFill>
                <a:latin typeface="Belleza"/>
              </a:rPr>
              <a:t>plant identification</a:t>
            </a:r>
          </a:p>
        </p:txBody>
      </p:sp>
      <p:sp>
        <p:nvSpPr>
          <p:cNvPr id="8" name="AutoShape 8"/>
          <p:cNvSpPr/>
          <p:nvPr/>
        </p:nvSpPr>
        <p:spPr>
          <a:xfrm>
            <a:off x="13046139" y="3520142"/>
            <a:ext cx="0" cy="1791573"/>
          </a:xfrm>
          <a:prstGeom prst="line">
            <a:avLst/>
          </a:prstGeom>
          <a:ln w="38100" cap="flat">
            <a:solidFill>
              <a:srgbClr val="255031"/>
            </a:solidFill>
            <a:prstDash val="solid"/>
            <a:headEnd type="none" w="sm" len="sm"/>
            <a:tailEnd type="arrow" w="med" len="sm"/>
          </a:ln>
        </p:spPr>
        <p:txBody>
          <a:bodyPr/>
          <a:lstStyle/>
          <a:p>
            <a:endParaRPr lang="es-CR"/>
          </a:p>
        </p:txBody>
      </p:sp>
      <p:sp>
        <p:nvSpPr>
          <p:cNvPr id="9" name="TextBox 9"/>
          <p:cNvSpPr txBox="1"/>
          <p:nvPr/>
        </p:nvSpPr>
        <p:spPr>
          <a:xfrm>
            <a:off x="11797771" y="5786055"/>
            <a:ext cx="3040283" cy="589893"/>
          </a:xfrm>
          <a:prstGeom prst="rect">
            <a:avLst/>
          </a:prstGeom>
        </p:spPr>
        <p:txBody>
          <a:bodyPr lIns="0" tIns="0" rIns="0" bIns="0" rtlCol="0" anchor="t">
            <a:spAutoFit/>
          </a:bodyPr>
          <a:lstStyle/>
          <a:p>
            <a:pPr algn="ctr">
              <a:lnSpc>
                <a:spcPts val="4759"/>
              </a:lnSpc>
              <a:spcBef>
                <a:spcPct val="0"/>
              </a:spcBef>
            </a:pPr>
            <a:r>
              <a:rPr lang="en-US" sz="3399">
                <a:solidFill>
                  <a:srgbClr val="000000"/>
                </a:solidFill>
                <a:latin typeface="Belleza"/>
              </a:rPr>
              <a:t>Sample collection</a:t>
            </a:r>
          </a:p>
        </p:txBody>
      </p:sp>
      <p:sp>
        <p:nvSpPr>
          <p:cNvPr id="10" name="AutoShape 10"/>
          <p:cNvSpPr/>
          <p:nvPr/>
        </p:nvSpPr>
        <p:spPr>
          <a:xfrm flipH="1">
            <a:off x="9788754" y="6138151"/>
            <a:ext cx="1791573" cy="0"/>
          </a:xfrm>
          <a:prstGeom prst="line">
            <a:avLst/>
          </a:prstGeom>
          <a:ln w="38100" cap="flat">
            <a:solidFill>
              <a:srgbClr val="255031"/>
            </a:solidFill>
            <a:prstDash val="solid"/>
            <a:headEnd type="none" w="sm" len="sm"/>
            <a:tailEnd type="arrow" w="med" len="sm"/>
          </a:ln>
        </p:spPr>
        <p:txBody>
          <a:bodyPr/>
          <a:lstStyle/>
          <a:p>
            <a:endParaRPr lang="es-CR"/>
          </a:p>
        </p:txBody>
      </p:sp>
      <p:sp>
        <p:nvSpPr>
          <p:cNvPr id="11" name="TextBox 11"/>
          <p:cNvSpPr txBox="1"/>
          <p:nvPr/>
        </p:nvSpPr>
        <p:spPr>
          <a:xfrm>
            <a:off x="7389836" y="5824155"/>
            <a:ext cx="1767968" cy="589893"/>
          </a:xfrm>
          <a:prstGeom prst="rect">
            <a:avLst/>
          </a:prstGeom>
        </p:spPr>
        <p:txBody>
          <a:bodyPr lIns="0" tIns="0" rIns="0" bIns="0" rtlCol="0" anchor="t">
            <a:spAutoFit/>
          </a:bodyPr>
          <a:lstStyle/>
          <a:p>
            <a:pPr algn="ctr">
              <a:lnSpc>
                <a:spcPts val="4759"/>
              </a:lnSpc>
            </a:pPr>
            <a:r>
              <a:rPr lang="en-US" sz="3399">
                <a:solidFill>
                  <a:srgbClr val="000000"/>
                </a:solidFill>
                <a:latin typeface="Belleza"/>
              </a:rPr>
              <a:t>Extraction</a:t>
            </a:r>
          </a:p>
        </p:txBody>
      </p:sp>
      <p:sp>
        <p:nvSpPr>
          <p:cNvPr id="12" name="AutoShape 12"/>
          <p:cNvSpPr/>
          <p:nvPr/>
        </p:nvSpPr>
        <p:spPr>
          <a:xfrm>
            <a:off x="6739835" y="6119101"/>
            <a:ext cx="0" cy="1791573"/>
          </a:xfrm>
          <a:prstGeom prst="line">
            <a:avLst/>
          </a:prstGeom>
          <a:ln w="38100" cap="flat">
            <a:solidFill>
              <a:srgbClr val="255031"/>
            </a:solidFill>
            <a:prstDash val="solid"/>
            <a:headEnd type="none" w="sm" len="sm"/>
            <a:tailEnd type="arrow" w="med" len="sm"/>
          </a:ln>
        </p:spPr>
        <p:txBody>
          <a:bodyPr/>
          <a:lstStyle/>
          <a:p>
            <a:endParaRPr lang="es-CR"/>
          </a:p>
        </p:txBody>
      </p:sp>
      <p:sp>
        <p:nvSpPr>
          <p:cNvPr id="13" name="TextBox 13"/>
          <p:cNvSpPr txBox="1"/>
          <p:nvPr/>
        </p:nvSpPr>
        <p:spPr>
          <a:xfrm>
            <a:off x="4833655" y="8025174"/>
            <a:ext cx="3850459" cy="2390052"/>
          </a:xfrm>
          <a:prstGeom prst="rect">
            <a:avLst/>
          </a:prstGeom>
        </p:spPr>
        <p:txBody>
          <a:bodyPr lIns="0" tIns="0" rIns="0" bIns="0" rtlCol="0" anchor="t">
            <a:spAutoFit/>
          </a:bodyPr>
          <a:lstStyle/>
          <a:p>
            <a:pPr algn="ctr">
              <a:lnSpc>
                <a:spcPts val="4759"/>
              </a:lnSpc>
            </a:pPr>
            <a:r>
              <a:rPr lang="en-US" sz="3399">
                <a:solidFill>
                  <a:srgbClr val="000000"/>
                </a:solidFill>
                <a:latin typeface="Belleza"/>
              </a:rPr>
              <a:t>Phytochemical</a:t>
            </a:r>
          </a:p>
          <a:p>
            <a:pPr algn="ctr">
              <a:lnSpc>
                <a:spcPts val="4759"/>
              </a:lnSpc>
            </a:pPr>
            <a:r>
              <a:rPr lang="en-US" sz="3399">
                <a:solidFill>
                  <a:srgbClr val="000000"/>
                </a:solidFill>
                <a:latin typeface="Belleza"/>
              </a:rPr>
              <a:t> tests/ in vitro, ex vivo </a:t>
            </a:r>
          </a:p>
          <a:p>
            <a:pPr algn="ctr">
              <a:lnSpc>
                <a:spcPts val="4759"/>
              </a:lnSpc>
            </a:pPr>
            <a:r>
              <a:rPr lang="en-US" sz="3399">
                <a:solidFill>
                  <a:srgbClr val="000000"/>
                </a:solidFill>
                <a:latin typeface="Belleza"/>
              </a:rPr>
              <a:t>and in vivo models</a:t>
            </a:r>
          </a:p>
          <a:p>
            <a:pPr algn="ctr">
              <a:lnSpc>
                <a:spcPts val="4759"/>
              </a:lnSpc>
            </a:pPr>
            <a:endParaRPr lang="en-US" sz="3399">
              <a:solidFill>
                <a:srgbClr val="000000"/>
              </a:solidFill>
              <a:latin typeface="Belleza"/>
            </a:endParaRPr>
          </a:p>
        </p:txBody>
      </p:sp>
      <p:sp>
        <p:nvSpPr>
          <p:cNvPr id="14" name="AutoShape 14"/>
          <p:cNvSpPr/>
          <p:nvPr/>
        </p:nvSpPr>
        <p:spPr>
          <a:xfrm>
            <a:off x="8892968" y="9001453"/>
            <a:ext cx="1791573" cy="0"/>
          </a:xfrm>
          <a:prstGeom prst="line">
            <a:avLst/>
          </a:prstGeom>
          <a:ln w="38100" cap="flat">
            <a:solidFill>
              <a:srgbClr val="255031"/>
            </a:solidFill>
            <a:prstDash val="solid"/>
            <a:headEnd type="none" w="sm" len="sm"/>
            <a:tailEnd type="arrow" w="med" len="sm"/>
          </a:ln>
        </p:spPr>
        <p:txBody>
          <a:bodyPr/>
          <a:lstStyle/>
          <a:p>
            <a:endParaRPr lang="es-CR"/>
          </a:p>
        </p:txBody>
      </p:sp>
      <p:sp>
        <p:nvSpPr>
          <p:cNvPr id="15" name="TextBox 15"/>
          <p:cNvSpPr txBox="1"/>
          <p:nvPr/>
        </p:nvSpPr>
        <p:spPr>
          <a:xfrm>
            <a:off x="10894091" y="8642898"/>
            <a:ext cx="2669866" cy="589893"/>
          </a:xfrm>
          <a:prstGeom prst="rect">
            <a:avLst/>
          </a:prstGeom>
        </p:spPr>
        <p:txBody>
          <a:bodyPr lIns="0" tIns="0" rIns="0" bIns="0" rtlCol="0" anchor="t">
            <a:spAutoFit/>
          </a:bodyPr>
          <a:lstStyle/>
          <a:p>
            <a:pPr algn="ctr">
              <a:lnSpc>
                <a:spcPts val="4759"/>
              </a:lnSpc>
            </a:pPr>
            <a:r>
              <a:rPr lang="en-US" sz="3399">
                <a:solidFill>
                  <a:srgbClr val="000000"/>
                </a:solidFill>
                <a:latin typeface="Belleza"/>
              </a:rPr>
              <a:t>Results analysis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3" name="Freeform 3"/>
          <p:cNvSpPr/>
          <p:nvPr/>
        </p:nvSpPr>
        <p:spPr>
          <a:xfrm rot="-9597402" flipH="1">
            <a:off x="14732444" y="-2100010"/>
            <a:ext cx="4743565" cy="6011430"/>
          </a:xfrm>
          <a:custGeom>
            <a:avLst/>
            <a:gdLst/>
            <a:ahLst/>
            <a:cxnLst/>
            <a:rect l="l" t="t" r="r" b="b"/>
            <a:pathLst>
              <a:path w="4743565" h="6011430">
                <a:moveTo>
                  <a:pt x="4743565" y="0"/>
                </a:moveTo>
                <a:lnTo>
                  <a:pt x="0" y="0"/>
                </a:lnTo>
                <a:lnTo>
                  <a:pt x="0" y="6011430"/>
                </a:lnTo>
                <a:lnTo>
                  <a:pt x="4743565" y="6011430"/>
                </a:lnTo>
                <a:lnTo>
                  <a:pt x="4743565"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
        <p:nvSpPr>
          <p:cNvPr id="4" name="Freeform 4"/>
          <p:cNvSpPr/>
          <p:nvPr/>
        </p:nvSpPr>
        <p:spPr>
          <a:xfrm>
            <a:off x="3413154" y="1576209"/>
            <a:ext cx="4912023" cy="6741103"/>
          </a:xfrm>
          <a:custGeom>
            <a:avLst/>
            <a:gdLst/>
            <a:ahLst/>
            <a:cxnLst/>
            <a:rect l="l" t="t" r="r" b="b"/>
            <a:pathLst>
              <a:path w="4912023" h="6741103">
                <a:moveTo>
                  <a:pt x="0" y="0"/>
                </a:moveTo>
                <a:lnTo>
                  <a:pt x="4912024" y="0"/>
                </a:lnTo>
                <a:lnTo>
                  <a:pt x="4912024" y="6741104"/>
                </a:lnTo>
                <a:lnTo>
                  <a:pt x="0" y="6741104"/>
                </a:lnTo>
                <a:lnTo>
                  <a:pt x="0" y="0"/>
                </a:lnTo>
                <a:close/>
              </a:path>
            </a:pathLst>
          </a:custGeom>
          <a:blipFill>
            <a:blip r:embed="rId5"/>
            <a:stretch>
              <a:fillRect l="-1463" r="-1463"/>
            </a:stretch>
          </a:blipFill>
        </p:spPr>
        <p:txBody>
          <a:bodyPr/>
          <a:lstStyle/>
          <a:p>
            <a:endParaRPr lang="es-CR"/>
          </a:p>
        </p:txBody>
      </p:sp>
      <p:sp>
        <p:nvSpPr>
          <p:cNvPr id="5" name="Freeform 5"/>
          <p:cNvSpPr/>
          <p:nvPr/>
        </p:nvSpPr>
        <p:spPr>
          <a:xfrm>
            <a:off x="9345181" y="5442136"/>
            <a:ext cx="2607170" cy="2875177"/>
          </a:xfrm>
          <a:custGeom>
            <a:avLst/>
            <a:gdLst/>
            <a:ahLst/>
            <a:cxnLst/>
            <a:rect l="l" t="t" r="r" b="b"/>
            <a:pathLst>
              <a:path w="2607170" h="2875177">
                <a:moveTo>
                  <a:pt x="0" y="0"/>
                </a:moveTo>
                <a:lnTo>
                  <a:pt x="2607171" y="0"/>
                </a:lnTo>
                <a:lnTo>
                  <a:pt x="2607171" y="2875177"/>
                </a:lnTo>
                <a:lnTo>
                  <a:pt x="0" y="2875177"/>
                </a:lnTo>
                <a:lnTo>
                  <a:pt x="0" y="0"/>
                </a:lnTo>
                <a:close/>
              </a:path>
            </a:pathLst>
          </a:custGeom>
          <a:blipFill>
            <a:blip r:embed="rId6"/>
            <a:stretch>
              <a:fillRect r="-16294"/>
            </a:stretch>
          </a:blipFill>
        </p:spPr>
        <p:txBody>
          <a:bodyPr/>
          <a:lstStyle/>
          <a:p>
            <a:endParaRPr lang="es-CR"/>
          </a:p>
        </p:txBody>
      </p:sp>
      <p:sp>
        <p:nvSpPr>
          <p:cNvPr id="6" name="Freeform 6"/>
          <p:cNvSpPr/>
          <p:nvPr/>
        </p:nvSpPr>
        <p:spPr>
          <a:xfrm>
            <a:off x="11952352" y="5442136"/>
            <a:ext cx="2599160" cy="2875177"/>
          </a:xfrm>
          <a:custGeom>
            <a:avLst/>
            <a:gdLst/>
            <a:ahLst/>
            <a:cxnLst/>
            <a:rect l="l" t="t" r="r" b="b"/>
            <a:pathLst>
              <a:path w="2599160" h="2875177">
                <a:moveTo>
                  <a:pt x="0" y="0"/>
                </a:moveTo>
                <a:lnTo>
                  <a:pt x="2599160" y="0"/>
                </a:lnTo>
                <a:lnTo>
                  <a:pt x="2599160" y="2875177"/>
                </a:lnTo>
                <a:lnTo>
                  <a:pt x="0" y="2875177"/>
                </a:lnTo>
                <a:lnTo>
                  <a:pt x="0" y="0"/>
                </a:lnTo>
                <a:close/>
              </a:path>
            </a:pathLst>
          </a:custGeom>
          <a:blipFill>
            <a:blip r:embed="rId7"/>
            <a:stretch>
              <a:fillRect/>
            </a:stretch>
          </a:blipFill>
        </p:spPr>
        <p:txBody>
          <a:bodyPr/>
          <a:lstStyle/>
          <a:p>
            <a:endParaRPr lang="es-CR"/>
          </a:p>
        </p:txBody>
      </p:sp>
      <p:sp>
        <p:nvSpPr>
          <p:cNvPr id="7" name="Freeform 7"/>
          <p:cNvSpPr/>
          <p:nvPr/>
        </p:nvSpPr>
        <p:spPr>
          <a:xfrm>
            <a:off x="9446218" y="1576209"/>
            <a:ext cx="5105294" cy="3269682"/>
          </a:xfrm>
          <a:custGeom>
            <a:avLst/>
            <a:gdLst/>
            <a:ahLst/>
            <a:cxnLst/>
            <a:rect l="l" t="t" r="r" b="b"/>
            <a:pathLst>
              <a:path w="5105294" h="3269682">
                <a:moveTo>
                  <a:pt x="0" y="0"/>
                </a:moveTo>
                <a:lnTo>
                  <a:pt x="5105294" y="0"/>
                </a:lnTo>
                <a:lnTo>
                  <a:pt x="5105294" y="3269683"/>
                </a:lnTo>
                <a:lnTo>
                  <a:pt x="0" y="3269683"/>
                </a:lnTo>
                <a:lnTo>
                  <a:pt x="0" y="0"/>
                </a:lnTo>
                <a:close/>
              </a:path>
            </a:pathLst>
          </a:custGeom>
          <a:blipFill>
            <a:blip r:embed="rId8"/>
            <a:stretch>
              <a:fillRect/>
            </a:stretch>
          </a:blipFill>
        </p:spPr>
        <p:txBody>
          <a:bodyPr/>
          <a:lstStyle/>
          <a:p>
            <a:endParaRPr lang="es-C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graphicFrame>
        <p:nvGraphicFramePr>
          <p:cNvPr id="3" name="Table 3"/>
          <p:cNvGraphicFramePr>
            <a:graphicFrameLocks noGrp="1"/>
          </p:cNvGraphicFramePr>
          <p:nvPr/>
        </p:nvGraphicFramePr>
        <p:xfrm>
          <a:off x="1781136" y="1579143"/>
          <a:ext cx="14875965" cy="7168284"/>
        </p:xfrm>
        <a:graphic>
          <a:graphicData uri="http://schemas.openxmlformats.org/drawingml/2006/table">
            <a:tbl>
              <a:tblPr/>
              <a:tblGrid>
                <a:gridCol w="4958655">
                  <a:extLst>
                    <a:ext uri="{9D8B030D-6E8A-4147-A177-3AD203B41FA5}">
                      <a16:colId xmlns:a16="http://schemas.microsoft.com/office/drawing/2014/main" val="20000"/>
                    </a:ext>
                  </a:extLst>
                </a:gridCol>
                <a:gridCol w="4958655">
                  <a:extLst>
                    <a:ext uri="{9D8B030D-6E8A-4147-A177-3AD203B41FA5}">
                      <a16:colId xmlns:a16="http://schemas.microsoft.com/office/drawing/2014/main" val="20001"/>
                    </a:ext>
                  </a:extLst>
                </a:gridCol>
                <a:gridCol w="4958655">
                  <a:extLst>
                    <a:ext uri="{9D8B030D-6E8A-4147-A177-3AD203B41FA5}">
                      <a16:colId xmlns:a16="http://schemas.microsoft.com/office/drawing/2014/main" val="20002"/>
                    </a:ext>
                  </a:extLst>
                </a:gridCol>
              </a:tblGrid>
              <a:tr h="764030">
                <a:tc gridSpan="3">
                  <a:txBody>
                    <a:bodyPr/>
                    <a:lstStyle/>
                    <a:p>
                      <a:pPr algn="ctr">
                        <a:lnSpc>
                          <a:spcPts val="5459"/>
                        </a:lnSpc>
                        <a:defRPr/>
                      </a:pPr>
                      <a:r>
                        <a:rPr lang="en-US" sz="3899">
                          <a:solidFill>
                            <a:srgbClr val="000000"/>
                          </a:solidFill>
                          <a:latin typeface="Belleza Bold"/>
                        </a:rPr>
                        <a:t>Myrtaceae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tc hMerge="1">
                  <a:txBody>
                    <a:bodyPr/>
                    <a:lstStyle/>
                    <a:p>
                      <a:pPr algn="ctr">
                        <a:lnSpc>
                          <a:spcPts val="5459"/>
                        </a:lnSpc>
                        <a:defRPr/>
                      </a:pPr>
                      <a:r>
                        <a:rPr lang="en-US" sz="3899">
                          <a:solidFill>
                            <a:srgbClr val="000000"/>
                          </a:solidFill>
                          <a:latin typeface="Belleza Bold"/>
                        </a:rPr>
                        <a:t>Myrtaceae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tc hMerge="1">
                  <a:txBody>
                    <a:bodyPr/>
                    <a:lstStyle/>
                    <a:p>
                      <a:pPr algn="ctr">
                        <a:lnSpc>
                          <a:spcPts val="5459"/>
                        </a:lnSpc>
                        <a:defRPr/>
                      </a:pPr>
                      <a:r>
                        <a:rPr lang="en-US" sz="3899">
                          <a:solidFill>
                            <a:srgbClr val="000000"/>
                          </a:solidFill>
                          <a:latin typeface="Belleza Bold"/>
                        </a:rPr>
                        <a:t>Myrtaceae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extLst>
                  <a:ext uri="{0D108BD9-81ED-4DB2-BD59-A6C34878D82A}">
                    <a16:rowId xmlns:a16="http://schemas.microsoft.com/office/drawing/2014/main" val="10000"/>
                  </a:ext>
                </a:extLst>
              </a:tr>
              <a:tr h="994096">
                <a:tc>
                  <a:txBody>
                    <a:bodyPr/>
                    <a:lstStyle/>
                    <a:p>
                      <a:pPr algn="ctr">
                        <a:lnSpc>
                          <a:spcPts val="4479"/>
                        </a:lnSpc>
                        <a:defRPr/>
                      </a:pPr>
                      <a:r>
                        <a:rPr lang="en-US" sz="3199">
                          <a:solidFill>
                            <a:srgbClr val="FFFFFF"/>
                          </a:solidFill>
                          <a:latin typeface="Belleza"/>
                        </a:rPr>
                        <a:t>Specie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tc>
                  <a:txBody>
                    <a:bodyPr/>
                    <a:lstStyle/>
                    <a:p>
                      <a:pPr algn="ctr">
                        <a:lnSpc>
                          <a:spcPts val="4479"/>
                        </a:lnSpc>
                        <a:defRPr/>
                      </a:pPr>
                      <a:r>
                        <a:rPr lang="en-US" sz="3199">
                          <a:solidFill>
                            <a:srgbClr val="FFFFFF"/>
                          </a:solidFill>
                          <a:latin typeface="Belleza"/>
                        </a:rPr>
                        <a:t>Location</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tc>
                  <a:txBody>
                    <a:bodyPr/>
                    <a:lstStyle/>
                    <a:p>
                      <a:pPr algn="ctr">
                        <a:lnSpc>
                          <a:spcPts val="4479"/>
                        </a:lnSpc>
                        <a:defRPr/>
                      </a:pPr>
                      <a:r>
                        <a:rPr lang="en-US" sz="3199">
                          <a:solidFill>
                            <a:srgbClr val="FFFFFF"/>
                          </a:solidFill>
                          <a:latin typeface="Belleza"/>
                        </a:rPr>
                        <a:t>Family usefulness</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extLst>
                  <a:ext uri="{0D108BD9-81ED-4DB2-BD59-A6C34878D82A}">
                    <a16:rowId xmlns:a16="http://schemas.microsoft.com/office/drawing/2014/main" val="10001"/>
                  </a:ext>
                </a:extLst>
              </a:tr>
              <a:tr h="2050711">
                <a:tc>
                  <a:txBody>
                    <a:bodyPr/>
                    <a:lstStyle/>
                    <a:p>
                      <a:pPr algn="ctr">
                        <a:lnSpc>
                          <a:spcPts val="3639"/>
                        </a:lnSpc>
                        <a:defRPr/>
                      </a:pPr>
                      <a:r>
                        <a:rPr lang="en-US" sz="2599">
                          <a:solidFill>
                            <a:srgbClr val="000000"/>
                          </a:solidFill>
                          <a:latin typeface="Open Sans Italics"/>
                        </a:rPr>
                        <a:t>Calyptranthes guanacastensis</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3639"/>
                        </a:lnSpc>
                        <a:defRPr/>
                      </a:pPr>
                      <a:r>
                        <a:rPr lang="en-US" sz="2599">
                          <a:solidFill>
                            <a:srgbClr val="000000"/>
                          </a:solidFill>
                          <a:latin typeface="Belleza"/>
                        </a:rPr>
                        <a:t>Northwest region of Guanacaste mountain range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3">
                  <a:txBody>
                    <a:bodyPr/>
                    <a:lstStyle/>
                    <a:p>
                      <a:pPr marL="561336" lvl="1" indent="-280668" algn="l">
                        <a:lnSpc>
                          <a:spcPts val="3639"/>
                        </a:lnSpc>
                        <a:buFont typeface="Arial"/>
                        <a:buChar char="•"/>
                        <a:defRPr/>
                      </a:pPr>
                      <a:r>
                        <a:rPr lang="en-US" sz="2599">
                          <a:solidFill>
                            <a:srgbClr val="000000"/>
                          </a:solidFill>
                          <a:latin typeface="Belleza"/>
                        </a:rPr>
                        <a:t>Treat influenza and cough </a:t>
                      </a:r>
                      <a:endParaRPr lang="en-US" sz="1100"/>
                    </a:p>
                    <a:p>
                      <a:pPr marL="561336" lvl="1" indent="-280668">
                        <a:lnSpc>
                          <a:spcPts val="3639"/>
                        </a:lnSpc>
                        <a:buFont typeface="Arial"/>
                        <a:buChar char="•"/>
                      </a:pPr>
                      <a:r>
                        <a:rPr lang="en-US" sz="2599">
                          <a:solidFill>
                            <a:srgbClr val="000000"/>
                          </a:solidFill>
                          <a:latin typeface="Belleza"/>
                        </a:rPr>
                        <a:t>Treat abdominal pains </a:t>
                      </a:r>
                    </a:p>
                    <a:p>
                      <a:pPr marL="561336" lvl="1" indent="-280668">
                        <a:lnSpc>
                          <a:spcPts val="3639"/>
                        </a:lnSpc>
                        <a:buFont typeface="Arial"/>
                        <a:buChar char="•"/>
                      </a:pPr>
                      <a:r>
                        <a:rPr lang="en-US" sz="2599">
                          <a:solidFill>
                            <a:srgbClr val="000000"/>
                          </a:solidFill>
                          <a:latin typeface="Belleza"/>
                        </a:rPr>
                        <a:t>Antiemetic</a:t>
                      </a:r>
                    </a:p>
                    <a:p>
                      <a:pPr marL="561336" lvl="1" indent="-280668">
                        <a:lnSpc>
                          <a:spcPts val="3639"/>
                        </a:lnSpc>
                        <a:buFont typeface="Arial"/>
                        <a:buChar char="•"/>
                      </a:pPr>
                      <a:r>
                        <a:rPr lang="en-US" sz="2599">
                          <a:solidFill>
                            <a:srgbClr val="000000"/>
                          </a:solidFill>
                          <a:latin typeface="Belleza"/>
                        </a:rPr>
                        <a:t>Treat toothache</a:t>
                      </a:r>
                    </a:p>
                    <a:p>
                      <a:pPr marL="561336" lvl="1" indent="-280668">
                        <a:lnSpc>
                          <a:spcPts val="3639"/>
                        </a:lnSpc>
                        <a:buFont typeface="Arial"/>
                        <a:buChar char="•"/>
                      </a:pPr>
                      <a:r>
                        <a:rPr lang="en-US" sz="2599">
                          <a:solidFill>
                            <a:srgbClr val="000000"/>
                          </a:solidFill>
                          <a:latin typeface="Belleza"/>
                        </a:rPr>
                        <a:t>Treat rheumatism</a:t>
                      </a:r>
                    </a:p>
                    <a:p>
                      <a:pPr marL="561336" lvl="1" indent="-280668">
                        <a:lnSpc>
                          <a:spcPts val="3639"/>
                        </a:lnSpc>
                        <a:buFont typeface="Arial"/>
                        <a:buChar char="•"/>
                      </a:pPr>
                      <a:r>
                        <a:rPr lang="en-US" sz="2599">
                          <a:solidFill>
                            <a:srgbClr val="000000"/>
                          </a:solidFill>
                          <a:latin typeface="Belleza"/>
                        </a:rPr>
                        <a:t>Treat nerve crises</a:t>
                      </a:r>
                    </a:p>
                    <a:p>
                      <a:pPr marL="561336" lvl="1" indent="-280668">
                        <a:lnSpc>
                          <a:spcPts val="3639"/>
                        </a:lnSpc>
                        <a:buFont typeface="Arial"/>
                        <a:buChar char="•"/>
                      </a:pPr>
                      <a:r>
                        <a:rPr lang="en-US" sz="2599">
                          <a:solidFill>
                            <a:srgbClr val="000000"/>
                          </a:solidFill>
                          <a:latin typeface="Belleza"/>
                        </a:rPr>
                        <a:t>Treat diarrhea</a:t>
                      </a:r>
                    </a:p>
                    <a:p>
                      <a:pPr marL="561336" lvl="1" indent="-280668" algn="l">
                        <a:lnSpc>
                          <a:spcPts val="3639"/>
                        </a:lnSpc>
                        <a:buFont typeface="Arial"/>
                        <a:buChar char="•"/>
                      </a:pPr>
                      <a:r>
                        <a:rPr lang="en-US" sz="2599">
                          <a:solidFill>
                            <a:srgbClr val="000000"/>
                          </a:solidFill>
                          <a:latin typeface="Belleza"/>
                        </a:rPr>
                        <a:t>Treat abuse of alcoholic beverages</a:t>
                      </a: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95056">
                <a:tc>
                  <a:txBody>
                    <a:bodyPr/>
                    <a:lstStyle/>
                    <a:p>
                      <a:pPr algn="ctr">
                        <a:lnSpc>
                          <a:spcPts val="3639"/>
                        </a:lnSpc>
                        <a:defRPr/>
                      </a:pPr>
                      <a:r>
                        <a:rPr lang="en-US" sz="2599">
                          <a:solidFill>
                            <a:srgbClr val="000000"/>
                          </a:solidFill>
                          <a:latin typeface="Open Sans Italics"/>
                        </a:rPr>
                        <a:t>Myrcia pauliijonesii</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3639"/>
                        </a:lnSpc>
                        <a:defRPr/>
                      </a:pPr>
                      <a:r>
                        <a:rPr lang="en-US" sz="2599">
                          <a:solidFill>
                            <a:srgbClr val="000000"/>
                          </a:solidFill>
                          <a:latin typeface="Belleza"/>
                        </a:rPr>
                        <a:t>Surroundings of Chal bay in Osa peninsula</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pPr marL="561336" lvl="1" indent="-280668" algn="l">
                        <a:lnSpc>
                          <a:spcPts val="3639"/>
                        </a:lnSpc>
                        <a:buFont typeface="Arial"/>
                        <a:buChar char="•"/>
                        <a:defRPr/>
                      </a:pPr>
                      <a:r>
                        <a:rPr lang="en-US" sz="2599">
                          <a:solidFill>
                            <a:srgbClr val="000000"/>
                          </a:solidFill>
                          <a:latin typeface="Belleza"/>
                        </a:rPr>
                        <a:t>Treat influenza and cough </a:t>
                      </a:r>
                      <a:endParaRPr lang="en-US" sz="1100"/>
                    </a:p>
                    <a:p>
                      <a:pPr marL="561336" lvl="1" indent="-280668">
                        <a:lnSpc>
                          <a:spcPts val="3639"/>
                        </a:lnSpc>
                        <a:buFont typeface="Arial"/>
                        <a:buChar char="•"/>
                      </a:pPr>
                      <a:r>
                        <a:rPr lang="en-US" sz="2599">
                          <a:solidFill>
                            <a:srgbClr val="000000"/>
                          </a:solidFill>
                          <a:latin typeface="Belleza"/>
                        </a:rPr>
                        <a:t>Treat abdominal pains </a:t>
                      </a:r>
                    </a:p>
                    <a:p>
                      <a:pPr marL="561336" lvl="1" indent="-280668">
                        <a:lnSpc>
                          <a:spcPts val="3639"/>
                        </a:lnSpc>
                        <a:buFont typeface="Arial"/>
                        <a:buChar char="•"/>
                      </a:pPr>
                      <a:r>
                        <a:rPr lang="en-US" sz="2599">
                          <a:solidFill>
                            <a:srgbClr val="000000"/>
                          </a:solidFill>
                          <a:latin typeface="Belleza"/>
                        </a:rPr>
                        <a:t>Antiemetic</a:t>
                      </a:r>
                    </a:p>
                    <a:p>
                      <a:pPr marL="561336" lvl="1" indent="-280668">
                        <a:lnSpc>
                          <a:spcPts val="3639"/>
                        </a:lnSpc>
                        <a:buFont typeface="Arial"/>
                        <a:buChar char="•"/>
                      </a:pPr>
                      <a:r>
                        <a:rPr lang="en-US" sz="2599">
                          <a:solidFill>
                            <a:srgbClr val="000000"/>
                          </a:solidFill>
                          <a:latin typeface="Belleza"/>
                        </a:rPr>
                        <a:t>Treat toothache</a:t>
                      </a:r>
                    </a:p>
                    <a:p>
                      <a:pPr marL="561336" lvl="1" indent="-280668">
                        <a:lnSpc>
                          <a:spcPts val="3639"/>
                        </a:lnSpc>
                        <a:buFont typeface="Arial"/>
                        <a:buChar char="•"/>
                      </a:pPr>
                      <a:r>
                        <a:rPr lang="en-US" sz="2599">
                          <a:solidFill>
                            <a:srgbClr val="000000"/>
                          </a:solidFill>
                          <a:latin typeface="Belleza"/>
                        </a:rPr>
                        <a:t>Treat rheumatism</a:t>
                      </a:r>
                    </a:p>
                    <a:p>
                      <a:pPr marL="561336" lvl="1" indent="-280668">
                        <a:lnSpc>
                          <a:spcPts val="3639"/>
                        </a:lnSpc>
                        <a:buFont typeface="Arial"/>
                        <a:buChar char="•"/>
                      </a:pPr>
                      <a:r>
                        <a:rPr lang="en-US" sz="2599">
                          <a:solidFill>
                            <a:srgbClr val="000000"/>
                          </a:solidFill>
                          <a:latin typeface="Belleza"/>
                        </a:rPr>
                        <a:t>Treat nerve crises</a:t>
                      </a:r>
                    </a:p>
                    <a:p>
                      <a:pPr marL="561336" lvl="1" indent="-280668">
                        <a:lnSpc>
                          <a:spcPts val="3639"/>
                        </a:lnSpc>
                        <a:buFont typeface="Arial"/>
                        <a:buChar char="•"/>
                      </a:pPr>
                      <a:r>
                        <a:rPr lang="en-US" sz="2599">
                          <a:solidFill>
                            <a:srgbClr val="000000"/>
                          </a:solidFill>
                          <a:latin typeface="Belleza"/>
                        </a:rPr>
                        <a:t>Treat diarrhea</a:t>
                      </a:r>
                    </a:p>
                    <a:p>
                      <a:pPr marL="561336" lvl="1" indent="-280668" algn="l">
                        <a:lnSpc>
                          <a:spcPts val="3639"/>
                        </a:lnSpc>
                        <a:buFont typeface="Arial"/>
                        <a:buChar char="•"/>
                      </a:pPr>
                      <a:r>
                        <a:rPr lang="en-US" sz="2599">
                          <a:solidFill>
                            <a:srgbClr val="000000"/>
                          </a:solidFill>
                          <a:latin typeface="Belleza"/>
                        </a:rPr>
                        <a:t>Treat abuse of alcoholic beverages</a:t>
                      </a: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64391">
                <a:tc>
                  <a:txBody>
                    <a:bodyPr/>
                    <a:lstStyle/>
                    <a:p>
                      <a:pPr algn="ctr">
                        <a:lnSpc>
                          <a:spcPts val="3639"/>
                        </a:lnSpc>
                        <a:defRPr/>
                      </a:pPr>
                      <a:r>
                        <a:rPr lang="en-US" sz="2599">
                          <a:solidFill>
                            <a:srgbClr val="000000"/>
                          </a:solidFill>
                          <a:latin typeface="Open Sans Italics"/>
                        </a:rPr>
                        <a:t>Myrcia riverae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3639"/>
                        </a:lnSpc>
                        <a:defRPr/>
                      </a:pPr>
                      <a:r>
                        <a:rPr lang="en-US" sz="2599">
                          <a:solidFill>
                            <a:srgbClr val="000000"/>
                          </a:solidFill>
                          <a:latin typeface="Belleza"/>
                        </a:rPr>
                        <a:t>Dulce gulf and Osa peninsula</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pPr marL="561336" lvl="1" indent="-280668" algn="l">
                        <a:lnSpc>
                          <a:spcPts val="3639"/>
                        </a:lnSpc>
                        <a:buFont typeface="Arial"/>
                        <a:buChar char="•"/>
                        <a:defRPr/>
                      </a:pPr>
                      <a:r>
                        <a:rPr lang="en-US" sz="2599">
                          <a:solidFill>
                            <a:srgbClr val="000000"/>
                          </a:solidFill>
                          <a:latin typeface="Belleza"/>
                        </a:rPr>
                        <a:t>Treat influenza and cough </a:t>
                      </a:r>
                      <a:endParaRPr lang="en-US" sz="1100"/>
                    </a:p>
                    <a:p>
                      <a:pPr marL="561336" lvl="1" indent="-280668">
                        <a:lnSpc>
                          <a:spcPts val="3639"/>
                        </a:lnSpc>
                        <a:buFont typeface="Arial"/>
                        <a:buChar char="•"/>
                      </a:pPr>
                      <a:r>
                        <a:rPr lang="en-US" sz="2599">
                          <a:solidFill>
                            <a:srgbClr val="000000"/>
                          </a:solidFill>
                          <a:latin typeface="Belleza"/>
                        </a:rPr>
                        <a:t>Treat abdominal pains </a:t>
                      </a:r>
                    </a:p>
                    <a:p>
                      <a:pPr marL="561336" lvl="1" indent="-280668">
                        <a:lnSpc>
                          <a:spcPts val="3639"/>
                        </a:lnSpc>
                        <a:buFont typeface="Arial"/>
                        <a:buChar char="•"/>
                      </a:pPr>
                      <a:r>
                        <a:rPr lang="en-US" sz="2599">
                          <a:solidFill>
                            <a:srgbClr val="000000"/>
                          </a:solidFill>
                          <a:latin typeface="Belleza"/>
                        </a:rPr>
                        <a:t>Antiemetic</a:t>
                      </a:r>
                    </a:p>
                    <a:p>
                      <a:pPr marL="561336" lvl="1" indent="-280668">
                        <a:lnSpc>
                          <a:spcPts val="3639"/>
                        </a:lnSpc>
                        <a:buFont typeface="Arial"/>
                        <a:buChar char="•"/>
                      </a:pPr>
                      <a:r>
                        <a:rPr lang="en-US" sz="2599">
                          <a:solidFill>
                            <a:srgbClr val="000000"/>
                          </a:solidFill>
                          <a:latin typeface="Belleza"/>
                        </a:rPr>
                        <a:t>Treat toothache</a:t>
                      </a:r>
                    </a:p>
                    <a:p>
                      <a:pPr marL="561336" lvl="1" indent="-280668">
                        <a:lnSpc>
                          <a:spcPts val="3639"/>
                        </a:lnSpc>
                        <a:buFont typeface="Arial"/>
                        <a:buChar char="•"/>
                      </a:pPr>
                      <a:r>
                        <a:rPr lang="en-US" sz="2599">
                          <a:solidFill>
                            <a:srgbClr val="000000"/>
                          </a:solidFill>
                          <a:latin typeface="Belleza"/>
                        </a:rPr>
                        <a:t>Treat rheumatism</a:t>
                      </a:r>
                    </a:p>
                    <a:p>
                      <a:pPr marL="561336" lvl="1" indent="-280668">
                        <a:lnSpc>
                          <a:spcPts val="3639"/>
                        </a:lnSpc>
                        <a:buFont typeface="Arial"/>
                        <a:buChar char="•"/>
                      </a:pPr>
                      <a:r>
                        <a:rPr lang="en-US" sz="2599">
                          <a:solidFill>
                            <a:srgbClr val="000000"/>
                          </a:solidFill>
                          <a:latin typeface="Belleza"/>
                        </a:rPr>
                        <a:t>Treat nerve crises</a:t>
                      </a:r>
                    </a:p>
                    <a:p>
                      <a:pPr marL="561336" lvl="1" indent="-280668">
                        <a:lnSpc>
                          <a:spcPts val="3639"/>
                        </a:lnSpc>
                        <a:buFont typeface="Arial"/>
                        <a:buChar char="•"/>
                      </a:pPr>
                      <a:r>
                        <a:rPr lang="en-US" sz="2599">
                          <a:solidFill>
                            <a:srgbClr val="000000"/>
                          </a:solidFill>
                          <a:latin typeface="Belleza"/>
                        </a:rPr>
                        <a:t>Treat diarrhea</a:t>
                      </a:r>
                    </a:p>
                    <a:p>
                      <a:pPr marL="561336" lvl="1" indent="-280668" algn="l">
                        <a:lnSpc>
                          <a:spcPts val="3639"/>
                        </a:lnSpc>
                        <a:buFont typeface="Arial"/>
                        <a:buChar char="•"/>
                      </a:pPr>
                      <a:r>
                        <a:rPr lang="en-US" sz="2599">
                          <a:solidFill>
                            <a:srgbClr val="000000"/>
                          </a:solidFill>
                          <a:latin typeface="Belleza"/>
                        </a:rPr>
                        <a:t>Treat abuse of alcoholic beverages</a:t>
                      </a: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Freeform 4"/>
          <p:cNvSpPr/>
          <p:nvPr/>
        </p:nvSpPr>
        <p:spPr>
          <a:xfrm rot="-125830">
            <a:off x="15132861" y="6252585"/>
            <a:ext cx="4743565" cy="6011430"/>
          </a:xfrm>
          <a:custGeom>
            <a:avLst/>
            <a:gdLst/>
            <a:ahLst/>
            <a:cxnLst/>
            <a:rect l="l" t="t" r="r" b="b"/>
            <a:pathLst>
              <a:path w="4743565" h="6011430">
                <a:moveTo>
                  <a:pt x="0" y="0"/>
                </a:moveTo>
                <a:lnTo>
                  <a:pt x="4743565" y="0"/>
                </a:lnTo>
                <a:lnTo>
                  <a:pt x="4743565" y="6011430"/>
                </a:lnTo>
                <a:lnTo>
                  <a:pt x="0" y="6011430"/>
                </a:lnTo>
                <a:lnTo>
                  <a:pt x="0" y="0"/>
                </a:lnTo>
                <a:close/>
              </a:path>
            </a:pathLst>
          </a:custGeom>
          <a:blipFill>
            <a:blip r:embed="rId3">
              <a:alphaModFix amt="18999"/>
              <a:extLst>
                <a:ext uri="{96DAC541-7B7A-43D3-8B79-37D633B846F1}">
                  <asvg:svgBlip xmlns:asvg="http://schemas.microsoft.com/office/drawing/2016/SVG/main" r:embed="rId4"/>
                </a:ext>
              </a:extLst>
            </a:blip>
            <a:stretch>
              <a:fillRect/>
            </a:stretch>
          </a:blipFill>
        </p:spPr>
        <p:txBody>
          <a:bodyPr/>
          <a:lstStyle/>
          <a:p>
            <a:endParaRPr lang="es-C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graphicFrame>
        <p:nvGraphicFramePr>
          <p:cNvPr id="3" name="Table 3"/>
          <p:cNvGraphicFramePr>
            <a:graphicFrameLocks noGrp="1"/>
          </p:cNvGraphicFramePr>
          <p:nvPr/>
        </p:nvGraphicFramePr>
        <p:xfrm>
          <a:off x="1706017" y="1035804"/>
          <a:ext cx="14875965" cy="7962061"/>
        </p:xfrm>
        <a:graphic>
          <a:graphicData uri="http://schemas.openxmlformats.org/drawingml/2006/table">
            <a:tbl>
              <a:tblPr/>
              <a:tblGrid>
                <a:gridCol w="4958655">
                  <a:extLst>
                    <a:ext uri="{9D8B030D-6E8A-4147-A177-3AD203B41FA5}">
                      <a16:colId xmlns:a16="http://schemas.microsoft.com/office/drawing/2014/main" val="20000"/>
                    </a:ext>
                  </a:extLst>
                </a:gridCol>
                <a:gridCol w="4958655">
                  <a:extLst>
                    <a:ext uri="{9D8B030D-6E8A-4147-A177-3AD203B41FA5}">
                      <a16:colId xmlns:a16="http://schemas.microsoft.com/office/drawing/2014/main" val="20001"/>
                    </a:ext>
                  </a:extLst>
                </a:gridCol>
                <a:gridCol w="4958655">
                  <a:extLst>
                    <a:ext uri="{9D8B030D-6E8A-4147-A177-3AD203B41FA5}">
                      <a16:colId xmlns:a16="http://schemas.microsoft.com/office/drawing/2014/main" val="20002"/>
                    </a:ext>
                  </a:extLst>
                </a:gridCol>
              </a:tblGrid>
              <a:tr h="763828">
                <a:tc gridSpan="3">
                  <a:txBody>
                    <a:bodyPr/>
                    <a:lstStyle/>
                    <a:p>
                      <a:pPr algn="ctr">
                        <a:lnSpc>
                          <a:spcPts val="5459"/>
                        </a:lnSpc>
                        <a:defRPr/>
                      </a:pPr>
                      <a:r>
                        <a:rPr lang="en-US" sz="3899">
                          <a:solidFill>
                            <a:srgbClr val="000000"/>
                          </a:solidFill>
                          <a:latin typeface="Belleza Bold"/>
                        </a:rPr>
                        <a:t>Passifloraceae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tc hMerge="1">
                  <a:txBody>
                    <a:bodyPr/>
                    <a:lstStyle/>
                    <a:p>
                      <a:pPr algn="ctr">
                        <a:lnSpc>
                          <a:spcPts val="5459"/>
                        </a:lnSpc>
                        <a:defRPr/>
                      </a:pPr>
                      <a:r>
                        <a:rPr lang="en-US" sz="3899">
                          <a:solidFill>
                            <a:srgbClr val="000000"/>
                          </a:solidFill>
                          <a:latin typeface="Belleza Bold"/>
                        </a:rPr>
                        <a:t>Passifloraceae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tc hMerge="1">
                  <a:txBody>
                    <a:bodyPr/>
                    <a:lstStyle/>
                    <a:p>
                      <a:pPr algn="ctr">
                        <a:lnSpc>
                          <a:spcPts val="5459"/>
                        </a:lnSpc>
                        <a:defRPr/>
                      </a:pPr>
                      <a:r>
                        <a:rPr lang="en-US" sz="3899">
                          <a:solidFill>
                            <a:srgbClr val="000000"/>
                          </a:solidFill>
                          <a:latin typeface="Belleza Bold"/>
                        </a:rPr>
                        <a:t>Passifloraceae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extLst>
                  <a:ext uri="{0D108BD9-81ED-4DB2-BD59-A6C34878D82A}">
                    <a16:rowId xmlns:a16="http://schemas.microsoft.com/office/drawing/2014/main" val="10000"/>
                  </a:ext>
                </a:extLst>
              </a:tr>
              <a:tr h="993832">
                <a:tc>
                  <a:txBody>
                    <a:bodyPr/>
                    <a:lstStyle/>
                    <a:p>
                      <a:pPr algn="ctr">
                        <a:lnSpc>
                          <a:spcPts val="4479"/>
                        </a:lnSpc>
                        <a:defRPr/>
                      </a:pPr>
                      <a:r>
                        <a:rPr lang="en-US" sz="3199">
                          <a:solidFill>
                            <a:srgbClr val="FFFFFF"/>
                          </a:solidFill>
                          <a:latin typeface="Belleza"/>
                        </a:rPr>
                        <a:t>Specie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tc>
                  <a:txBody>
                    <a:bodyPr/>
                    <a:lstStyle/>
                    <a:p>
                      <a:pPr algn="ctr">
                        <a:lnSpc>
                          <a:spcPts val="4479"/>
                        </a:lnSpc>
                        <a:defRPr/>
                      </a:pPr>
                      <a:r>
                        <a:rPr lang="en-US" sz="3199">
                          <a:solidFill>
                            <a:srgbClr val="FFFFFF"/>
                          </a:solidFill>
                          <a:latin typeface="Belleza"/>
                        </a:rPr>
                        <a:t>Location</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tc>
                  <a:txBody>
                    <a:bodyPr/>
                    <a:lstStyle/>
                    <a:p>
                      <a:pPr algn="ctr">
                        <a:lnSpc>
                          <a:spcPts val="4479"/>
                        </a:lnSpc>
                        <a:defRPr/>
                      </a:pPr>
                      <a:r>
                        <a:rPr lang="en-US" sz="3199">
                          <a:solidFill>
                            <a:srgbClr val="FFFFFF"/>
                          </a:solidFill>
                          <a:latin typeface="Belleza"/>
                        </a:rPr>
                        <a:t>Family usefulness</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extLst>
                  <a:ext uri="{0D108BD9-81ED-4DB2-BD59-A6C34878D82A}">
                    <a16:rowId xmlns:a16="http://schemas.microsoft.com/office/drawing/2014/main" val="10001"/>
                  </a:ext>
                </a:extLst>
              </a:tr>
              <a:tr h="2050166">
                <a:tc>
                  <a:txBody>
                    <a:bodyPr/>
                    <a:lstStyle/>
                    <a:p>
                      <a:pPr algn="ctr">
                        <a:lnSpc>
                          <a:spcPts val="3639"/>
                        </a:lnSpc>
                        <a:defRPr/>
                      </a:pPr>
                      <a:r>
                        <a:rPr lang="en-US" sz="2599">
                          <a:solidFill>
                            <a:srgbClr val="000000"/>
                          </a:solidFill>
                          <a:latin typeface="Open Sans Italics"/>
                        </a:rPr>
                        <a:t>Passiflora soliana</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3639"/>
                        </a:lnSpc>
                        <a:defRPr/>
                      </a:pPr>
                      <a:r>
                        <a:rPr lang="en-US" sz="2599">
                          <a:solidFill>
                            <a:srgbClr val="000000"/>
                          </a:solidFill>
                          <a:latin typeface="Belleza"/>
                        </a:rPr>
                        <a:t>Specie endemic to Costa Rica</a:t>
                      </a:r>
                      <a:endParaRPr lang="en-US" sz="1100"/>
                    </a:p>
                    <a:p>
                      <a:pPr algn="ctr">
                        <a:lnSpc>
                          <a:spcPts val="3639"/>
                        </a:lnSpc>
                      </a:pP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3">
                  <a:txBody>
                    <a:bodyPr/>
                    <a:lstStyle/>
                    <a:p>
                      <a:pPr marL="561336" lvl="1" indent="-280668" algn="l">
                        <a:lnSpc>
                          <a:spcPts val="3639"/>
                        </a:lnSpc>
                        <a:buFont typeface="Arial"/>
                        <a:buChar char="•"/>
                        <a:defRPr/>
                      </a:pPr>
                      <a:r>
                        <a:rPr lang="en-US" sz="2599">
                          <a:solidFill>
                            <a:srgbClr val="000000"/>
                          </a:solidFill>
                          <a:latin typeface="Belleza"/>
                        </a:rPr>
                        <a:t>Airways congestion</a:t>
                      </a:r>
                      <a:endParaRPr lang="en-US" sz="1100"/>
                    </a:p>
                    <a:p>
                      <a:pPr marL="561336" lvl="1" indent="-280668">
                        <a:lnSpc>
                          <a:spcPts val="3639"/>
                        </a:lnSpc>
                        <a:buFont typeface="Arial"/>
                        <a:buChar char="•"/>
                      </a:pPr>
                      <a:r>
                        <a:rPr lang="en-US" sz="2599">
                          <a:solidFill>
                            <a:srgbClr val="000000"/>
                          </a:solidFill>
                          <a:latin typeface="Belleza"/>
                        </a:rPr>
                        <a:t>Insomnia</a:t>
                      </a:r>
                    </a:p>
                    <a:p>
                      <a:pPr marL="561336" lvl="1" indent="-280668">
                        <a:lnSpc>
                          <a:spcPts val="3639"/>
                        </a:lnSpc>
                        <a:buFont typeface="Arial"/>
                        <a:buChar char="•"/>
                      </a:pPr>
                      <a:r>
                        <a:rPr lang="en-US" sz="2599">
                          <a:solidFill>
                            <a:srgbClr val="000000"/>
                          </a:solidFill>
                          <a:latin typeface="Belleza"/>
                        </a:rPr>
                        <a:t>Skin conditions</a:t>
                      </a:r>
                    </a:p>
                    <a:p>
                      <a:pPr marL="561336" lvl="1" indent="-280668">
                        <a:lnSpc>
                          <a:spcPts val="3639"/>
                        </a:lnSpc>
                        <a:buFont typeface="Arial"/>
                        <a:buChar char="•"/>
                      </a:pPr>
                      <a:r>
                        <a:rPr lang="en-US" sz="2599">
                          <a:solidFill>
                            <a:srgbClr val="000000"/>
                          </a:solidFill>
                          <a:latin typeface="Belleza"/>
                        </a:rPr>
                        <a:t>Treat helminths</a:t>
                      </a:r>
                    </a:p>
                    <a:p>
                      <a:pPr marL="561336" lvl="1" indent="-280668">
                        <a:lnSpc>
                          <a:spcPts val="3639"/>
                        </a:lnSpc>
                        <a:buFont typeface="Arial"/>
                        <a:buChar char="•"/>
                      </a:pPr>
                      <a:r>
                        <a:rPr lang="en-US" sz="2599">
                          <a:solidFill>
                            <a:srgbClr val="000000"/>
                          </a:solidFill>
                          <a:latin typeface="Belleza"/>
                        </a:rPr>
                        <a:t>Treat cold</a:t>
                      </a:r>
                    </a:p>
                    <a:p>
                      <a:pPr marL="561336" lvl="1" indent="-280668">
                        <a:lnSpc>
                          <a:spcPts val="3639"/>
                        </a:lnSpc>
                        <a:buFont typeface="Arial"/>
                        <a:buChar char="•"/>
                      </a:pPr>
                      <a:r>
                        <a:rPr lang="en-US" sz="2599">
                          <a:solidFill>
                            <a:srgbClr val="000000"/>
                          </a:solidFill>
                          <a:latin typeface="Belleza"/>
                        </a:rPr>
                        <a:t>Treat scurvy </a:t>
                      </a:r>
                    </a:p>
                    <a:p>
                      <a:pPr marL="561336" lvl="1" indent="-280668">
                        <a:lnSpc>
                          <a:spcPts val="3639"/>
                        </a:lnSpc>
                        <a:buFont typeface="Arial"/>
                        <a:buChar char="•"/>
                      </a:pPr>
                      <a:r>
                        <a:rPr lang="en-US" sz="2599">
                          <a:solidFill>
                            <a:srgbClr val="000000"/>
                          </a:solidFill>
                          <a:latin typeface="Belleza"/>
                        </a:rPr>
                        <a:t>Treat tuberculosis</a:t>
                      </a:r>
                    </a:p>
                    <a:p>
                      <a:pPr marL="561336" lvl="1" indent="-280668">
                        <a:lnSpc>
                          <a:spcPts val="3639"/>
                        </a:lnSpc>
                        <a:buFont typeface="Arial"/>
                        <a:buChar char="•"/>
                      </a:pPr>
                      <a:r>
                        <a:rPr lang="en-US" sz="2599">
                          <a:solidFill>
                            <a:srgbClr val="000000"/>
                          </a:solidFill>
                          <a:latin typeface="Belleza"/>
                        </a:rPr>
                        <a:t>Protects the stomach from gastric acids</a:t>
                      </a:r>
                    </a:p>
                    <a:p>
                      <a:pPr marL="561336" lvl="1" indent="-280668">
                        <a:lnSpc>
                          <a:spcPts val="3639"/>
                        </a:lnSpc>
                        <a:buFont typeface="Arial"/>
                        <a:buChar char="•"/>
                      </a:pPr>
                      <a:r>
                        <a:rPr lang="en-US" sz="2599">
                          <a:solidFill>
                            <a:srgbClr val="000000"/>
                          </a:solidFill>
                          <a:latin typeface="Belleza"/>
                        </a:rPr>
                        <a:t>Aphrodisiac</a:t>
                      </a:r>
                    </a:p>
                    <a:p>
                      <a:pPr marL="561336" lvl="1" indent="-280668">
                        <a:lnSpc>
                          <a:spcPts val="3639"/>
                        </a:lnSpc>
                        <a:buFont typeface="Arial"/>
                        <a:buChar char="•"/>
                      </a:pPr>
                      <a:r>
                        <a:rPr lang="en-US" sz="2599">
                          <a:solidFill>
                            <a:srgbClr val="000000"/>
                          </a:solidFill>
                          <a:latin typeface="Belleza"/>
                        </a:rPr>
                        <a:t>Calming and sedative </a:t>
                      </a:r>
                    </a:p>
                    <a:p>
                      <a:pPr marL="561336" lvl="1" indent="-280668" algn="l">
                        <a:lnSpc>
                          <a:spcPts val="3639"/>
                        </a:lnSpc>
                        <a:buFont typeface="Arial"/>
                        <a:buChar char="•"/>
                      </a:pPr>
                      <a:r>
                        <a:rPr lang="en-US" sz="2599">
                          <a:solidFill>
                            <a:srgbClr val="000000"/>
                          </a:solidFill>
                          <a:latin typeface="Belleza"/>
                        </a:rPr>
                        <a:t>Diuretic</a:t>
                      </a: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377413">
                <a:tc>
                  <a:txBody>
                    <a:bodyPr/>
                    <a:lstStyle/>
                    <a:p>
                      <a:pPr algn="ctr">
                        <a:lnSpc>
                          <a:spcPts val="3639"/>
                        </a:lnSpc>
                        <a:defRPr/>
                      </a:pPr>
                      <a:r>
                        <a:rPr lang="en-US" sz="2599">
                          <a:solidFill>
                            <a:srgbClr val="000000"/>
                          </a:solidFill>
                          <a:latin typeface="Open Sans Italics"/>
                        </a:rPr>
                        <a:t>Passiflora chimuensis</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3639"/>
                        </a:lnSpc>
                        <a:defRPr/>
                      </a:pPr>
                      <a:endParaRPr lang="en-US" sz="1100"/>
                    </a:p>
                    <a:p>
                      <a:pPr algn="ctr">
                        <a:lnSpc>
                          <a:spcPts val="3639"/>
                        </a:lnSpc>
                      </a:pPr>
                      <a:r>
                        <a:rPr lang="en-US" sz="2599">
                          <a:solidFill>
                            <a:srgbClr val="000000"/>
                          </a:solidFill>
                          <a:latin typeface="Belleza"/>
                        </a:rPr>
                        <a:t>Humid forests of the Caribbean, in the foothills of the Central Volcanic range and Talamanca</a:t>
                      </a:r>
                    </a:p>
                    <a:p>
                      <a:pPr algn="ctr">
                        <a:lnSpc>
                          <a:spcPts val="3639"/>
                        </a:lnSpc>
                      </a:pPr>
                      <a:endParaRPr lang="en-US" sz="2599">
                        <a:solidFill>
                          <a:srgbClr val="000000"/>
                        </a:solidFill>
                        <a:latin typeface="Belleza"/>
                      </a:endParaRP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pPr marL="561336" lvl="1" indent="-280668" algn="l">
                        <a:lnSpc>
                          <a:spcPts val="3639"/>
                        </a:lnSpc>
                        <a:buFont typeface="Arial"/>
                        <a:buChar char="•"/>
                        <a:defRPr/>
                      </a:pPr>
                      <a:r>
                        <a:rPr lang="en-US" sz="2599">
                          <a:solidFill>
                            <a:srgbClr val="000000"/>
                          </a:solidFill>
                          <a:latin typeface="Belleza"/>
                        </a:rPr>
                        <a:t>Airways congestion</a:t>
                      </a:r>
                      <a:endParaRPr lang="en-US" sz="1100"/>
                    </a:p>
                    <a:p>
                      <a:pPr marL="561336" lvl="1" indent="-280668">
                        <a:lnSpc>
                          <a:spcPts val="3639"/>
                        </a:lnSpc>
                        <a:buFont typeface="Arial"/>
                        <a:buChar char="•"/>
                      </a:pPr>
                      <a:r>
                        <a:rPr lang="en-US" sz="2599">
                          <a:solidFill>
                            <a:srgbClr val="000000"/>
                          </a:solidFill>
                          <a:latin typeface="Belleza"/>
                        </a:rPr>
                        <a:t>Insomnia</a:t>
                      </a:r>
                    </a:p>
                    <a:p>
                      <a:pPr marL="561336" lvl="1" indent="-280668">
                        <a:lnSpc>
                          <a:spcPts val="3639"/>
                        </a:lnSpc>
                        <a:buFont typeface="Arial"/>
                        <a:buChar char="•"/>
                      </a:pPr>
                      <a:r>
                        <a:rPr lang="en-US" sz="2599">
                          <a:solidFill>
                            <a:srgbClr val="000000"/>
                          </a:solidFill>
                          <a:latin typeface="Belleza"/>
                        </a:rPr>
                        <a:t>Skin conditions</a:t>
                      </a:r>
                    </a:p>
                    <a:p>
                      <a:pPr marL="561336" lvl="1" indent="-280668">
                        <a:lnSpc>
                          <a:spcPts val="3639"/>
                        </a:lnSpc>
                        <a:buFont typeface="Arial"/>
                        <a:buChar char="•"/>
                      </a:pPr>
                      <a:r>
                        <a:rPr lang="en-US" sz="2599">
                          <a:solidFill>
                            <a:srgbClr val="000000"/>
                          </a:solidFill>
                          <a:latin typeface="Belleza"/>
                        </a:rPr>
                        <a:t>Treat helminths</a:t>
                      </a:r>
                    </a:p>
                    <a:p>
                      <a:pPr marL="561336" lvl="1" indent="-280668">
                        <a:lnSpc>
                          <a:spcPts val="3639"/>
                        </a:lnSpc>
                        <a:buFont typeface="Arial"/>
                        <a:buChar char="•"/>
                      </a:pPr>
                      <a:r>
                        <a:rPr lang="en-US" sz="2599">
                          <a:solidFill>
                            <a:srgbClr val="000000"/>
                          </a:solidFill>
                          <a:latin typeface="Belleza"/>
                        </a:rPr>
                        <a:t>Treat cold</a:t>
                      </a:r>
                    </a:p>
                    <a:p>
                      <a:pPr marL="561336" lvl="1" indent="-280668">
                        <a:lnSpc>
                          <a:spcPts val="3639"/>
                        </a:lnSpc>
                        <a:buFont typeface="Arial"/>
                        <a:buChar char="•"/>
                      </a:pPr>
                      <a:r>
                        <a:rPr lang="en-US" sz="2599">
                          <a:solidFill>
                            <a:srgbClr val="000000"/>
                          </a:solidFill>
                          <a:latin typeface="Belleza"/>
                        </a:rPr>
                        <a:t>Treat scurvy </a:t>
                      </a:r>
                    </a:p>
                    <a:p>
                      <a:pPr marL="561336" lvl="1" indent="-280668">
                        <a:lnSpc>
                          <a:spcPts val="3639"/>
                        </a:lnSpc>
                        <a:buFont typeface="Arial"/>
                        <a:buChar char="•"/>
                      </a:pPr>
                      <a:r>
                        <a:rPr lang="en-US" sz="2599">
                          <a:solidFill>
                            <a:srgbClr val="000000"/>
                          </a:solidFill>
                          <a:latin typeface="Belleza"/>
                        </a:rPr>
                        <a:t>Treat tuberculosis</a:t>
                      </a:r>
                    </a:p>
                    <a:p>
                      <a:pPr marL="561336" lvl="1" indent="-280668">
                        <a:lnSpc>
                          <a:spcPts val="3639"/>
                        </a:lnSpc>
                        <a:buFont typeface="Arial"/>
                        <a:buChar char="•"/>
                      </a:pPr>
                      <a:r>
                        <a:rPr lang="en-US" sz="2599">
                          <a:solidFill>
                            <a:srgbClr val="000000"/>
                          </a:solidFill>
                          <a:latin typeface="Belleza"/>
                        </a:rPr>
                        <a:t>Protects the stomach from gastric acids</a:t>
                      </a:r>
                    </a:p>
                    <a:p>
                      <a:pPr marL="561336" lvl="1" indent="-280668">
                        <a:lnSpc>
                          <a:spcPts val="3639"/>
                        </a:lnSpc>
                        <a:buFont typeface="Arial"/>
                        <a:buChar char="•"/>
                      </a:pPr>
                      <a:r>
                        <a:rPr lang="en-US" sz="2599">
                          <a:solidFill>
                            <a:srgbClr val="000000"/>
                          </a:solidFill>
                          <a:latin typeface="Belleza"/>
                        </a:rPr>
                        <a:t>Aphrodisiac</a:t>
                      </a:r>
                    </a:p>
                    <a:p>
                      <a:pPr marL="561336" lvl="1" indent="-280668">
                        <a:lnSpc>
                          <a:spcPts val="3639"/>
                        </a:lnSpc>
                        <a:buFont typeface="Arial"/>
                        <a:buChar char="•"/>
                      </a:pPr>
                      <a:r>
                        <a:rPr lang="en-US" sz="2599">
                          <a:solidFill>
                            <a:srgbClr val="000000"/>
                          </a:solidFill>
                          <a:latin typeface="Belleza"/>
                        </a:rPr>
                        <a:t>Calming and sedative </a:t>
                      </a:r>
                    </a:p>
                    <a:p>
                      <a:pPr marL="561336" lvl="1" indent="-280668" algn="l">
                        <a:lnSpc>
                          <a:spcPts val="3639"/>
                        </a:lnSpc>
                        <a:buFont typeface="Arial"/>
                        <a:buChar char="•"/>
                      </a:pPr>
                      <a:r>
                        <a:rPr lang="en-US" sz="2599">
                          <a:solidFill>
                            <a:srgbClr val="000000"/>
                          </a:solidFill>
                          <a:latin typeface="Belleza"/>
                        </a:rPr>
                        <a:t>Diuretic</a:t>
                      </a: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76822">
                <a:tc>
                  <a:txBody>
                    <a:bodyPr/>
                    <a:lstStyle/>
                    <a:p>
                      <a:pPr algn="ctr">
                        <a:lnSpc>
                          <a:spcPts val="3639"/>
                        </a:lnSpc>
                        <a:defRPr/>
                      </a:pPr>
                      <a:r>
                        <a:rPr lang="en-US" sz="2599">
                          <a:solidFill>
                            <a:srgbClr val="000000"/>
                          </a:solidFill>
                          <a:latin typeface="Open Sans Italics"/>
                        </a:rPr>
                        <a:t>Passiflora costarricensis</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3639"/>
                        </a:lnSpc>
                        <a:defRPr/>
                      </a:pPr>
                      <a:r>
                        <a:rPr lang="en-US" sz="2599">
                          <a:solidFill>
                            <a:srgbClr val="000000"/>
                          </a:solidFill>
                          <a:latin typeface="Belleza"/>
                        </a:rPr>
                        <a:t>Specie endemic to Costa Rica</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pPr marL="561336" lvl="1" indent="-280668" algn="l">
                        <a:lnSpc>
                          <a:spcPts val="3639"/>
                        </a:lnSpc>
                        <a:buFont typeface="Arial"/>
                        <a:buChar char="•"/>
                        <a:defRPr/>
                      </a:pPr>
                      <a:r>
                        <a:rPr lang="en-US" sz="2599">
                          <a:solidFill>
                            <a:srgbClr val="000000"/>
                          </a:solidFill>
                          <a:latin typeface="Belleza"/>
                        </a:rPr>
                        <a:t>Airways congestion</a:t>
                      </a:r>
                      <a:endParaRPr lang="en-US" sz="1100"/>
                    </a:p>
                    <a:p>
                      <a:pPr marL="561336" lvl="1" indent="-280668">
                        <a:lnSpc>
                          <a:spcPts val="3639"/>
                        </a:lnSpc>
                        <a:buFont typeface="Arial"/>
                        <a:buChar char="•"/>
                      </a:pPr>
                      <a:r>
                        <a:rPr lang="en-US" sz="2599">
                          <a:solidFill>
                            <a:srgbClr val="000000"/>
                          </a:solidFill>
                          <a:latin typeface="Belleza"/>
                        </a:rPr>
                        <a:t>Insomnia</a:t>
                      </a:r>
                    </a:p>
                    <a:p>
                      <a:pPr marL="561336" lvl="1" indent="-280668">
                        <a:lnSpc>
                          <a:spcPts val="3639"/>
                        </a:lnSpc>
                        <a:buFont typeface="Arial"/>
                        <a:buChar char="•"/>
                      </a:pPr>
                      <a:r>
                        <a:rPr lang="en-US" sz="2599">
                          <a:solidFill>
                            <a:srgbClr val="000000"/>
                          </a:solidFill>
                          <a:latin typeface="Belleza"/>
                        </a:rPr>
                        <a:t>Skin conditions</a:t>
                      </a:r>
                    </a:p>
                    <a:p>
                      <a:pPr marL="561336" lvl="1" indent="-280668">
                        <a:lnSpc>
                          <a:spcPts val="3639"/>
                        </a:lnSpc>
                        <a:buFont typeface="Arial"/>
                        <a:buChar char="•"/>
                      </a:pPr>
                      <a:r>
                        <a:rPr lang="en-US" sz="2599">
                          <a:solidFill>
                            <a:srgbClr val="000000"/>
                          </a:solidFill>
                          <a:latin typeface="Belleza"/>
                        </a:rPr>
                        <a:t>Treat helminths</a:t>
                      </a:r>
                    </a:p>
                    <a:p>
                      <a:pPr marL="561336" lvl="1" indent="-280668">
                        <a:lnSpc>
                          <a:spcPts val="3639"/>
                        </a:lnSpc>
                        <a:buFont typeface="Arial"/>
                        <a:buChar char="•"/>
                      </a:pPr>
                      <a:r>
                        <a:rPr lang="en-US" sz="2599">
                          <a:solidFill>
                            <a:srgbClr val="000000"/>
                          </a:solidFill>
                          <a:latin typeface="Belleza"/>
                        </a:rPr>
                        <a:t>Treat cold</a:t>
                      </a:r>
                    </a:p>
                    <a:p>
                      <a:pPr marL="561336" lvl="1" indent="-280668">
                        <a:lnSpc>
                          <a:spcPts val="3639"/>
                        </a:lnSpc>
                        <a:buFont typeface="Arial"/>
                        <a:buChar char="•"/>
                      </a:pPr>
                      <a:r>
                        <a:rPr lang="en-US" sz="2599">
                          <a:solidFill>
                            <a:srgbClr val="000000"/>
                          </a:solidFill>
                          <a:latin typeface="Belleza"/>
                        </a:rPr>
                        <a:t>Treat scurvy </a:t>
                      </a:r>
                    </a:p>
                    <a:p>
                      <a:pPr marL="561336" lvl="1" indent="-280668">
                        <a:lnSpc>
                          <a:spcPts val="3639"/>
                        </a:lnSpc>
                        <a:buFont typeface="Arial"/>
                        <a:buChar char="•"/>
                      </a:pPr>
                      <a:r>
                        <a:rPr lang="en-US" sz="2599">
                          <a:solidFill>
                            <a:srgbClr val="000000"/>
                          </a:solidFill>
                          <a:latin typeface="Belleza"/>
                        </a:rPr>
                        <a:t>Treat tuberculosis</a:t>
                      </a:r>
                    </a:p>
                    <a:p>
                      <a:pPr marL="561336" lvl="1" indent="-280668">
                        <a:lnSpc>
                          <a:spcPts val="3639"/>
                        </a:lnSpc>
                        <a:buFont typeface="Arial"/>
                        <a:buChar char="•"/>
                      </a:pPr>
                      <a:r>
                        <a:rPr lang="en-US" sz="2599">
                          <a:solidFill>
                            <a:srgbClr val="000000"/>
                          </a:solidFill>
                          <a:latin typeface="Belleza"/>
                        </a:rPr>
                        <a:t>Protects the stomach from gastric acids</a:t>
                      </a:r>
                    </a:p>
                    <a:p>
                      <a:pPr marL="561336" lvl="1" indent="-280668">
                        <a:lnSpc>
                          <a:spcPts val="3639"/>
                        </a:lnSpc>
                        <a:buFont typeface="Arial"/>
                        <a:buChar char="•"/>
                      </a:pPr>
                      <a:r>
                        <a:rPr lang="en-US" sz="2599">
                          <a:solidFill>
                            <a:srgbClr val="000000"/>
                          </a:solidFill>
                          <a:latin typeface="Belleza"/>
                        </a:rPr>
                        <a:t>Aphrodisiac</a:t>
                      </a:r>
                    </a:p>
                    <a:p>
                      <a:pPr marL="561336" lvl="1" indent="-280668">
                        <a:lnSpc>
                          <a:spcPts val="3639"/>
                        </a:lnSpc>
                        <a:buFont typeface="Arial"/>
                        <a:buChar char="•"/>
                      </a:pPr>
                      <a:r>
                        <a:rPr lang="en-US" sz="2599">
                          <a:solidFill>
                            <a:srgbClr val="000000"/>
                          </a:solidFill>
                          <a:latin typeface="Belleza"/>
                        </a:rPr>
                        <a:t>Calming and sedative </a:t>
                      </a:r>
                    </a:p>
                    <a:p>
                      <a:pPr marL="561336" lvl="1" indent="-280668" algn="l">
                        <a:lnSpc>
                          <a:spcPts val="3639"/>
                        </a:lnSpc>
                        <a:buFont typeface="Arial"/>
                        <a:buChar char="•"/>
                      </a:pPr>
                      <a:r>
                        <a:rPr lang="en-US" sz="2599">
                          <a:solidFill>
                            <a:srgbClr val="000000"/>
                          </a:solidFill>
                          <a:latin typeface="Belleza"/>
                        </a:rPr>
                        <a:t>Diuretic</a:t>
                      </a: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4" name="Freeform 4"/>
          <p:cNvSpPr/>
          <p:nvPr/>
        </p:nvSpPr>
        <p:spPr>
          <a:xfrm rot="-125830">
            <a:off x="15132861" y="6252585"/>
            <a:ext cx="4743565" cy="6011430"/>
          </a:xfrm>
          <a:custGeom>
            <a:avLst/>
            <a:gdLst/>
            <a:ahLst/>
            <a:cxnLst/>
            <a:rect l="l" t="t" r="r" b="b"/>
            <a:pathLst>
              <a:path w="4743565" h="6011430">
                <a:moveTo>
                  <a:pt x="0" y="0"/>
                </a:moveTo>
                <a:lnTo>
                  <a:pt x="4743565" y="0"/>
                </a:lnTo>
                <a:lnTo>
                  <a:pt x="4743565" y="6011430"/>
                </a:lnTo>
                <a:lnTo>
                  <a:pt x="0" y="6011430"/>
                </a:lnTo>
                <a:lnTo>
                  <a:pt x="0"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2" name="Freeform 2"/>
          <p:cNvSpPr/>
          <p:nvPr/>
        </p:nvSpPr>
        <p:spPr>
          <a:xfrm rot="1380736" flipH="1">
            <a:off x="-1724735" y="5600657"/>
            <a:ext cx="4508388" cy="5713394"/>
          </a:xfrm>
          <a:custGeom>
            <a:avLst/>
            <a:gdLst/>
            <a:ahLst/>
            <a:cxnLst/>
            <a:rect l="l" t="t" r="r" b="b"/>
            <a:pathLst>
              <a:path w="4508388" h="5713394">
                <a:moveTo>
                  <a:pt x="4508388" y="0"/>
                </a:moveTo>
                <a:lnTo>
                  <a:pt x="0" y="0"/>
                </a:lnTo>
                <a:lnTo>
                  <a:pt x="0" y="5713394"/>
                </a:lnTo>
                <a:lnTo>
                  <a:pt x="4508388" y="5713394"/>
                </a:lnTo>
                <a:lnTo>
                  <a:pt x="4508388"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sp>
        <p:nvSpPr>
          <p:cNvPr id="3" name="Freeform 3"/>
          <p:cNvSpPr/>
          <p:nvPr/>
        </p:nvSpPr>
        <p:spPr>
          <a:xfrm rot="-8382998" flipH="1">
            <a:off x="15347917" y="-1808153"/>
            <a:ext cx="4386976" cy="5559531"/>
          </a:xfrm>
          <a:custGeom>
            <a:avLst/>
            <a:gdLst/>
            <a:ahLst/>
            <a:cxnLst/>
            <a:rect l="l" t="t" r="r" b="b"/>
            <a:pathLst>
              <a:path w="4386976" h="5559531">
                <a:moveTo>
                  <a:pt x="4386976" y="0"/>
                </a:moveTo>
                <a:lnTo>
                  <a:pt x="0" y="0"/>
                </a:lnTo>
                <a:lnTo>
                  <a:pt x="0" y="5559531"/>
                </a:lnTo>
                <a:lnTo>
                  <a:pt x="4386976" y="5559531"/>
                </a:lnTo>
                <a:lnTo>
                  <a:pt x="4386976" y="0"/>
                </a:lnTo>
                <a:close/>
              </a:path>
            </a:pathLst>
          </a:custGeom>
          <a:blipFill>
            <a:blip r:embed="rId2">
              <a:alphaModFix amt="18999"/>
              <a:extLst>
                <a:ext uri="{96DAC541-7B7A-43D3-8B79-37D633B846F1}">
                  <asvg:svgBlip xmlns:asvg="http://schemas.microsoft.com/office/drawing/2016/SVG/main" r:embed="rId3"/>
                </a:ext>
              </a:extLst>
            </a:blip>
            <a:stretch>
              <a:fillRect/>
            </a:stretch>
          </a:blipFill>
        </p:spPr>
        <p:txBody>
          <a:bodyPr/>
          <a:lstStyle/>
          <a:p>
            <a:endParaRPr lang="es-CR"/>
          </a:p>
        </p:txBody>
      </p:sp>
      <p:graphicFrame>
        <p:nvGraphicFramePr>
          <p:cNvPr id="4" name="Table 4"/>
          <p:cNvGraphicFramePr>
            <a:graphicFrameLocks noGrp="1"/>
          </p:cNvGraphicFramePr>
          <p:nvPr/>
        </p:nvGraphicFramePr>
        <p:xfrm>
          <a:off x="1706017" y="2819207"/>
          <a:ext cx="14875965" cy="4648587"/>
        </p:xfrm>
        <a:graphic>
          <a:graphicData uri="http://schemas.openxmlformats.org/drawingml/2006/table">
            <a:tbl>
              <a:tblPr/>
              <a:tblGrid>
                <a:gridCol w="4958655">
                  <a:extLst>
                    <a:ext uri="{9D8B030D-6E8A-4147-A177-3AD203B41FA5}">
                      <a16:colId xmlns:a16="http://schemas.microsoft.com/office/drawing/2014/main" val="20000"/>
                    </a:ext>
                  </a:extLst>
                </a:gridCol>
                <a:gridCol w="4958655">
                  <a:extLst>
                    <a:ext uri="{9D8B030D-6E8A-4147-A177-3AD203B41FA5}">
                      <a16:colId xmlns:a16="http://schemas.microsoft.com/office/drawing/2014/main" val="20001"/>
                    </a:ext>
                  </a:extLst>
                </a:gridCol>
                <a:gridCol w="4958655">
                  <a:extLst>
                    <a:ext uri="{9D8B030D-6E8A-4147-A177-3AD203B41FA5}">
                      <a16:colId xmlns:a16="http://schemas.microsoft.com/office/drawing/2014/main" val="20002"/>
                    </a:ext>
                  </a:extLst>
                </a:gridCol>
              </a:tblGrid>
              <a:tr h="765136">
                <a:tc gridSpan="3">
                  <a:txBody>
                    <a:bodyPr/>
                    <a:lstStyle/>
                    <a:p>
                      <a:pPr algn="ctr">
                        <a:lnSpc>
                          <a:spcPts val="5459"/>
                        </a:lnSpc>
                        <a:defRPr/>
                      </a:pPr>
                      <a:r>
                        <a:rPr lang="en-US" sz="3899">
                          <a:solidFill>
                            <a:srgbClr val="000000"/>
                          </a:solidFill>
                          <a:latin typeface="Belleza Bold"/>
                        </a:rPr>
                        <a:t>Polypodiaceae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tc hMerge="1">
                  <a:txBody>
                    <a:bodyPr/>
                    <a:lstStyle/>
                    <a:p>
                      <a:pPr algn="ctr">
                        <a:lnSpc>
                          <a:spcPts val="5459"/>
                        </a:lnSpc>
                        <a:defRPr/>
                      </a:pPr>
                      <a:r>
                        <a:rPr lang="en-US" sz="3899">
                          <a:solidFill>
                            <a:srgbClr val="000000"/>
                          </a:solidFill>
                          <a:latin typeface="Belleza Bold"/>
                        </a:rPr>
                        <a:t>Polypodiaceae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tc hMerge="1">
                  <a:txBody>
                    <a:bodyPr/>
                    <a:lstStyle/>
                    <a:p>
                      <a:pPr algn="ctr">
                        <a:lnSpc>
                          <a:spcPts val="5459"/>
                        </a:lnSpc>
                        <a:defRPr/>
                      </a:pPr>
                      <a:r>
                        <a:rPr lang="en-US" sz="3899">
                          <a:solidFill>
                            <a:srgbClr val="000000"/>
                          </a:solidFill>
                          <a:latin typeface="Belleza Bold"/>
                        </a:rPr>
                        <a:t>Polypodiaceae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9EA4AF"/>
                    </a:solidFill>
                  </a:tcPr>
                </a:tc>
                <a:extLst>
                  <a:ext uri="{0D108BD9-81ED-4DB2-BD59-A6C34878D82A}">
                    <a16:rowId xmlns:a16="http://schemas.microsoft.com/office/drawing/2014/main" val="10000"/>
                  </a:ext>
                </a:extLst>
              </a:tr>
              <a:tr h="995534">
                <a:tc>
                  <a:txBody>
                    <a:bodyPr/>
                    <a:lstStyle/>
                    <a:p>
                      <a:pPr algn="ctr">
                        <a:lnSpc>
                          <a:spcPts val="4479"/>
                        </a:lnSpc>
                        <a:defRPr/>
                      </a:pPr>
                      <a:r>
                        <a:rPr lang="en-US" sz="3199">
                          <a:solidFill>
                            <a:srgbClr val="FFFFFF"/>
                          </a:solidFill>
                          <a:latin typeface="Belleza"/>
                        </a:rPr>
                        <a:t>Specie</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tc>
                  <a:txBody>
                    <a:bodyPr/>
                    <a:lstStyle/>
                    <a:p>
                      <a:pPr algn="ctr">
                        <a:lnSpc>
                          <a:spcPts val="4479"/>
                        </a:lnSpc>
                        <a:defRPr/>
                      </a:pPr>
                      <a:r>
                        <a:rPr lang="en-US" sz="3199">
                          <a:solidFill>
                            <a:srgbClr val="FFFFFF"/>
                          </a:solidFill>
                          <a:latin typeface="Belleza"/>
                        </a:rPr>
                        <a:t>Location</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tc>
                  <a:txBody>
                    <a:bodyPr/>
                    <a:lstStyle/>
                    <a:p>
                      <a:pPr algn="ctr">
                        <a:lnSpc>
                          <a:spcPts val="4479"/>
                        </a:lnSpc>
                        <a:defRPr/>
                      </a:pPr>
                      <a:r>
                        <a:rPr lang="en-US" sz="3199">
                          <a:solidFill>
                            <a:srgbClr val="FFFFFF"/>
                          </a:solidFill>
                          <a:latin typeface="Belleza"/>
                        </a:rPr>
                        <a:t>Family usefulness</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255031"/>
                    </a:solidFill>
                  </a:tcPr>
                </a:tc>
                <a:extLst>
                  <a:ext uri="{0D108BD9-81ED-4DB2-BD59-A6C34878D82A}">
                    <a16:rowId xmlns:a16="http://schemas.microsoft.com/office/drawing/2014/main" val="10001"/>
                  </a:ext>
                </a:extLst>
              </a:tr>
              <a:tr h="1494053">
                <a:tc>
                  <a:txBody>
                    <a:bodyPr/>
                    <a:lstStyle/>
                    <a:p>
                      <a:pPr algn="ctr">
                        <a:lnSpc>
                          <a:spcPts val="3639"/>
                        </a:lnSpc>
                        <a:defRPr/>
                      </a:pPr>
                      <a:r>
                        <a:rPr lang="en-US" sz="2599">
                          <a:solidFill>
                            <a:srgbClr val="000000"/>
                          </a:solidFill>
                          <a:latin typeface="Open Sans Italics"/>
                        </a:rPr>
                        <a:t>Lellingeria vargasiana</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algn="ctr">
                        <a:lnSpc>
                          <a:spcPts val="3639"/>
                        </a:lnSpc>
                        <a:defRPr/>
                      </a:pPr>
                      <a:r>
                        <a:rPr lang="en-US" sz="2599">
                          <a:solidFill>
                            <a:srgbClr val="000000"/>
                          </a:solidFill>
                          <a:latin typeface="Belleza"/>
                        </a:rPr>
                        <a:t>Coco Island National Park</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marL="561336" lvl="1" indent="-280668" algn="l">
                        <a:lnSpc>
                          <a:spcPts val="3639"/>
                        </a:lnSpc>
                        <a:buFont typeface="Arial"/>
                        <a:buChar char="•"/>
                        <a:defRPr/>
                      </a:pPr>
                      <a:r>
                        <a:rPr lang="en-US" sz="2599">
                          <a:solidFill>
                            <a:srgbClr val="000000"/>
                          </a:solidFill>
                          <a:latin typeface="Belleza"/>
                        </a:rPr>
                        <a:t>Treat skin tumors </a:t>
                      </a:r>
                      <a:endParaRPr lang="en-US" sz="1100"/>
                    </a:p>
                    <a:p>
                      <a:pPr marL="561336" lvl="1" indent="-280668">
                        <a:lnSpc>
                          <a:spcPts val="3639"/>
                        </a:lnSpc>
                        <a:buFont typeface="Arial"/>
                        <a:buChar char="•"/>
                      </a:pPr>
                      <a:r>
                        <a:rPr lang="en-US" sz="2599">
                          <a:solidFill>
                            <a:srgbClr val="000000"/>
                          </a:solidFill>
                          <a:latin typeface="Belleza"/>
                        </a:rPr>
                        <a:t>Anti-inflammatory</a:t>
                      </a:r>
                    </a:p>
                    <a:p>
                      <a:pPr marL="561336" lvl="1" indent="-280668">
                        <a:lnSpc>
                          <a:spcPts val="3639"/>
                        </a:lnSpc>
                        <a:buFont typeface="Arial"/>
                        <a:buChar char="•"/>
                      </a:pPr>
                      <a:r>
                        <a:rPr lang="en-US" sz="2599">
                          <a:solidFill>
                            <a:srgbClr val="000000"/>
                          </a:solidFill>
                          <a:latin typeface="Belleza"/>
                        </a:rPr>
                        <a:t>Treat vitiligo, psoriasis, and atopic dermatitis</a:t>
                      </a:r>
                    </a:p>
                    <a:p>
                      <a:pPr algn="l">
                        <a:lnSpc>
                          <a:spcPts val="3639"/>
                        </a:lnSpc>
                      </a:pPr>
                      <a:endParaRPr lang="en-US" sz="2599">
                        <a:solidFill>
                          <a:srgbClr val="000000"/>
                        </a:solidFill>
                        <a:latin typeface="Belleza"/>
                      </a:endParaRP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93864">
                <a:tc>
                  <a:txBody>
                    <a:bodyPr/>
                    <a:lstStyle/>
                    <a:p>
                      <a:pPr algn="ctr">
                        <a:lnSpc>
                          <a:spcPts val="3639"/>
                        </a:lnSpc>
                        <a:defRPr/>
                      </a:pPr>
                      <a:r>
                        <a:rPr lang="en-US" sz="2599">
                          <a:solidFill>
                            <a:srgbClr val="000000"/>
                          </a:solidFill>
                          <a:latin typeface="Open Sans Italics"/>
                        </a:rPr>
                        <a:t>Stenogrammitis grammitoides</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pPr algn="ctr">
                        <a:lnSpc>
                          <a:spcPts val="3639"/>
                        </a:lnSpc>
                        <a:defRPr/>
                      </a:pPr>
                      <a:r>
                        <a:rPr lang="en-US" sz="2599">
                          <a:solidFill>
                            <a:srgbClr val="000000"/>
                          </a:solidFill>
                          <a:latin typeface="Belleza"/>
                        </a:rPr>
                        <a:t>Coco Island National Park</a:t>
                      </a:r>
                      <a:endParaRPr lang="en-US" sz="1100"/>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pPr marL="561336" lvl="1" indent="-280668" algn="l">
                        <a:lnSpc>
                          <a:spcPts val="3639"/>
                        </a:lnSpc>
                        <a:buFont typeface="Arial"/>
                        <a:buChar char="•"/>
                        <a:defRPr/>
                      </a:pPr>
                      <a:r>
                        <a:rPr lang="en-US" sz="2599">
                          <a:solidFill>
                            <a:srgbClr val="000000"/>
                          </a:solidFill>
                          <a:latin typeface="Belleza"/>
                        </a:rPr>
                        <a:t>Treat skin tumors </a:t>
                      </a:r>
                      <a:endParaRPr lang="en-US" sz="1100"/>
                    </a:p>
                    <a:p>
                      <a:pPr marL="561336" lvl="1" indent="-280668">
                        <a:lnSpc>
                          <a:spcPts val="3639"/>
                        </a:lnSpc>
                        <a:buFont typeface="Arial"/>
                        <a:buChar char="•"/>
                      </a:pPr>
                      <a:r>
                        <a:rPr lang="en-US" sz="2599">
                          <a:solidFill>
                            <a:srgbClr val="000000"/>
                          </a:solidFill>
                          <a:latin typeface="Belleza"/>
                        </a:rPr>
                        <a:t>Anti-inflammatory</a:t>
                      </a:r>
                    </a:p>
                    <a:p>
                      <a:pPr marL="561336" lvl="1" indent="-280668">
                        <a:lnSpc>
                          <a:spcPts val="3639"/>
                        </a:lnSpc>
                        <a:buFont typeface="Arial"/>
                        <a:buChar char="•"/>
                      </a:pPr>
                      <a:r>
                        <a:rPr lang="en-US" sz="2599">
                          <a:solidFill>
                            <a:srgbClr val="000000"/>
                          </a:solidFill>
                          <a:latin typeface="Belleza"/>
                        </a:rPr>
                        <a:t>Treat vitiligo, psoriasis, and atopic dermatitis</a:t>
                      </a:r>
                    </a:p>
                    <a:p>
                      <a:pPr algn="l">
                        <a:lnSpc>
                          <a:spcPts val="3639"/>
                        </a:lnSpc>
                      </a:pPr>
                      <a:endParaRPr lang="en-US" sz="2599">
                        <a:solidFill>
                          <a:srgbClr val="000000"/>
                        </a:solidFill>
                        <a:latin typeface="Belleza"/>
                      </a:endParaRPr>
                    </a:p>
                  </a:txBody>
                  <a:tcPr marL="38100" marR="38100" marT="38100" marB="3810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TotalTime>
  <Words>1983</Words>
  <Application>Microsoft Office PowerPoint</Application>
  <PresentationFormat>Personalizado</PresentationFormat>
  <Paragraphs>204</Paragraphs>
  <Slides>18</Slides>
  <Notes>12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18</vt:i4>
      </vt:variant>
    </vt:vector>
  </HeadingPairs>
  <TitlesOfParts>
    <vt:vector size="28" baseType="lpstr">
      <vt:lpstr>Arial</vt:lpstr>
      <vt:lpstr>Open Sans</vt:lpstr>
      <vt:lpstr>Belleza Bold</vt:lpstr>
      <vt:lpstr>Calibri</vt:lpstr>
      <vt:lpstr>TimesNewRomanPSMT</vt:lpstr>
      <vt:lpstr>Aptos</vt:lpstr>
      <vt:lpstr>Belleza</vt:lpstr>
      <vt:lpstr>Open Sans Italics</vt:lpstr>
      <vt:lpstr>inherit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Copia de Presentación Dr. Carazo</dc:title>
  <dc:creator>Gustavo Carazo Berrocal</dc:creator>
  <cp:lastModifiedBy>GUSTAVO ALONSO CARAZO BERROCAL</cp:lastModifiedBy>
  <cp:revision>2</cp:revision>
  <dcterms:created xsi:type="dcterms:W3CDTF">2006-08-16T00:00:00Z</dcterms:created>
  <dcterms:modified xsi:type="dcterms:W3CDTF">2024-08-20T12:56:21Z</dcterms:modified>
  <dc:identifier>DAFlKb3SdEU</dc:identifier>
</cp:coreProperties>
</file>